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382" r:id="rId2"/>
    <p:sldId id="281" r:id="rId3"/>
    <p:sldId id="282" r:id="rId4"/>
    <p:sldId id="264" r:id="rId5"/>
    <p:sldId id="284" r:id="rId6"/>
    <p:sldId id="265" r:id="rId7"/>
    <p:sldId id="267" r:id="rId8"/>
    <p:sldId id="268" r:id="rId9"/>
    <p:sldId id="269" r:id="rId10"/>
    <p:sldId id="270" r:id="rId11"/>
    <p:sldId id="271" r:id="rId12"/>
    <p:sldId id="274" r:id="rId13"/>
    <p:sldId id="285" r:id="rId14"/>
    <p:sldId id="275" r:id="rId15"/>
    <p:sldId id="288" r:id="rId16"/>
    <p:sldId id="289" r:id="rId17"/>
    <p:sldId id="290" r:id="rId18"/>
    <p:sldId id="379" r:id="rId19"/>
    <p:sldId id="380" r:id="rId20"/>
    <p:sldId id="381" r:id="rId21"/>
    <p:sldId id="334" r:id="rId22"/>
    <p:sldId id="335" r:id="rId23"/>
    <p:sldId id="336" r:id="rId24"/>
    <p:sldId id="337" r:id="rId25"/>
    <p:sldId id="338" r:id="rId26"/>
    <p:sldId id="339" r:id="rId27"/>
    <p:sldId id="340" r:id="rId28"/>
    <p:sldId id="341" r:id="rId29"/>
    <p:sldId id="342" r:id="rId30"/>
    <p:sldId id="343" r:id="rId31"/>
    <p:sldId id="344" r:id="rId32"/>
    <p:sldId id="345" r:id="rId33"/>
    <p:sldId id="383" r:id="rId34"/>
    <p:sldId id="346" r:id="rId35"/>
    <p:sldId id="347" r:id="rId36"/>
    <p:sldId id="349" r:id="rId37"/>
    <p:sldId id="348" r:id="rId38"/>
    <p:sldId id="350" r:id="rId39"/>
    <p:sldId id="351" r:id="rId40"/>
    <p:sldId id="352" r:id="rId41"/>
    <p:sldId id="353" r:id="rId42"/>
    <p:sldId id="354" r:id="rId43"/>
    <p:sldId id="355" r:id="rId44"/>
    <p:sldId id="378" r:id="rId45"/>
    <p:sldId id="356" r:id="rId46"/>
    <p:sldId id="366" r:id="rId47"/>
    <p:sldId id="359" r:id="rId48"/>
    <p:sldId id="360" r:id="rId49"/>
    <p:sldId id="361" r:id="rId50"/>
    <p:sldId id="362" r:id="rId51"/>
    <p:sldId id="363" r:id="rId52"/>
    <p:sldId id="364" r:id="rId53"/>
    <p:sldId id="365" r:id="rId54"/>
    <p:sldId id="367" r:id="rId55"/>
    <p:sldId id="368" r:id="rId56"/>
    <p:sldId id="369" r:id="rId57"/>
    <p:sldId id="370" r:id="rId58"/>
    <p:sldId id="371" r:id="rId59"/>
    <p:sldId id="372" r:id="rId60"/>
    <p:sldId id="375" r:id="rId61"/>
    <p:sldId id="376" r:id="rId62"/>
    <p:sldId id="377" r:id="rId63"/>
    <p:sldId id="384" r:id="rId64"/>
  </p:sldIdLst>
  <p:sldSz cx="9144000" cy="6858000" type="screen4x3"/>
  <p:notesSz cx="6746875" cy="9913938"/>
  <p:defaultTextStyle>
    <a:defPPr>
      <a:defRPr lang="en-US"/>
    </a:defPPr>
    <a:lvl1pPr algn="l" rtl="0" fontAlgn="base">
      <a:spcBef>
        <a:spcPct val="0"/>
      </a:spcBef>
      <a:spcAft>
        <a:spcPct val="0"/>
      </a:spcAft>
      <a:defRPr sz="2800" kern="1200">
        <a:solidFill>
          <a:schemeClr val="tx1"/>
        </a:solidFill>
        <a:latin typeface="Times New Roman" pitchFamily="18" charset="0"/>
        <a:ea typeface="+mn-ea"/>
        <a:cs typeface="+mn-cs"/>
      </a:defRPr>
    </a:lvl1pPr>
    <a:lvl2pPr marL="457200" algn="l" rtl="0" fontAlgn="base">
      <a:spcBef>
        <a:spcPct val="0"/>
      </a:spcBef>
      <a:spcAft>
        <a:spcPct val="0"/>
      </a:spcAft>
      <a:defRPr sz="2800" kern="1200">
        <a:solidFill>
          <a:schemeClr val="tx1"/>
        </a:solidFill>
        <a:latin typeface="Times New Roman" pitchFamily="18" charset="0"/>
        <a:ea typeface="+mn-ea"/>
        <a:cs typeface="+mn-cs"/>
      </a:defRPr>
    </a:lvl2pPr>
    <a:lvl3pPr marL="914400" algn="l" rtl="0" fontAlgn="base">
      <a:spcBef>
        <a:spcPct val="0"/>
      </a:spcBef>
      <a:spcAft>
        <a:spcPct val="0"/>
      </a:spcAft>
      <a:defRPr sz="2800" kern="1200">
        <a:solidFill>
          <a:schemeClr val="tx1"/>
        </a:solidFill>
        <a:latin typeface="Times New Roman" pitchFamily="18" charset="0"/>
        <a:ea typeface="+mn-ea"/>
        <a:cs typeface="+mn-cs"/>
      </a:defRPr>
    </a:lvl3pPr>
    <a:lvl4pPr marL="1371600" algn="l" rtl="0" fontAlgn="base">
      <a:spcBef>
        <a:spcPct val="0"/>
      </a:spcBef>
      <a:spcAft>
        <a:spcPct val="0"/>
      </a:spcAft>
      <a:defRPr sz="2800" kern="1200">
        <a:solidFill>
          <a:schemeClr val="tx1"/>
        </a:solidFill>
        <a:latin typeface="Times New Roman" pitchFamily="18" charset="0"/>
        <a:ea typeface="+mn-ea"/>
        <a:cs typeface="+mn-cs"/>
      </a:defRPr>
    </a:lvl4pPr>
    <a:lvl5pPr marL="1828800" algn="l" rtl="0" fontAlgn="base">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000099"/>
    <a:srgbClr val="00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64" y="-102"/>
      </p:cViewPr>
      <p:guideLst>
        <p:guide orient="horz" pos="2463"/>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1" d="100"/>
          <a:sy n="61" d="100"/>
        </p:scale>
        <p:origin x="-1710" y="-78"/>
      </p:cViewPr>
      <p:guideLst>
        <p:guide orient="horz" pos="3122"/>
        <p:guide pos="2125"/>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24175"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3011" name="Rectangle 3"/>
          <p:cNvSpPr>
            <a:spLocks noGrp="1" noChangeArrowheads="1"/>
          </p:cNvSpPr>
          <p:nvPr>
            <p:ph type="dt" idx="1"/>
          </p:nvPr>
        </p:nvSpPr>
        <p:spPr bwMode="auto">
          <a:xfrm>
            <a:off x="3822700" y="0"/>
            <a:ext cx="2924175"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0964" name="Rectangle 4"/>
          <p:cNvSpPr>
            <a:spLocks noGrp="1" noRot="1" noChangeAspect="1" noChangeArrowheads="1" noTextEdit="1"/>
          </p:cNvSpPr>
          <p:nvPr>
            <p:ph type="sldImg" idx="2"/>
          </p:nvPr>
        </p:nvSpPr>
        <p:spPr bwMode="auto">
          <a:xfrm>
            <a:off x="895350" y="742950"/>
            <a:ext cx="4957763" cy="3717925"/>
          </a:xfrm>
          <a:prstGeom prst="rect">
            <a:avLst/>
          </a:prstGeom>
          <a:noFill/>
          <a:ln w="9525">
            <a:solidFill>
              <a:srgbClr val="000000"/>
            </a:solidFill>
            <a:miter lim="800000"/>
            <a:headEnd/>
            <a:tailEnd/>
          </a:ln>
        </p:spPr>
      </p:sp>
      <p:sp>
        <p:nvSpPr>
          <p:cNvPr id="43013" name="Rectangle 5"/>
          <p:cNvSpPr>
            <a:spLocks noGrp="1" noChangeArrowheads="1"/>
          </p:cNvSpPr>
          <p:nvPr>
            <p:ph type="body" sz="quarter" idx="3"/>
          </p:nvPr>
        </p:nvSpPr>
        <p:spPr bwMode="auto">
          <a:xfrm>
            <a:off x="900113" y="4708525"/>
            <a:ext cx="4946650"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3014" name="Rectangle 6"/>
          <p:cNvSpPr>
            <a:spLocks noGrp="1" noChangeArrowheads="1"/>
          </p:cNvSpPr>
          <p:nvPr>
            <p:ph type="ftr" sz="quarter" idx="4"/>
          </p:nvPr>
        </p:nvSpPr>
        <p:spPr bwMode="auto">
          <a:xfrm>
            <a:off x="0" y="9418638"/>
            <a:ext cx="2924175"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3015" name="Rectangle 7"/>
          <p:cNvSpPr>
            <a:spLocks noGrp="1" noChangeArrowheads="1"/>
          </p:cNvSpPr>
          <p:nvPr>
            <p:ph type="sldNum" sz="quarter" idx="5"/>
          </p:nvPr>
        </p:nvSpPr>
        <p:spPr bwMode="auto">
          <a:xfrm>
            <a:off x="3822700" y="9418638"/>
            <a:ext cx="2924175"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22C8A79-F3B3-4B41-BED3-D3E522A7CA8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22C8A79-F3B3-4B41-BED3-D3E522A7CA8F}" type="slidenum">
              <a:rPr lang="en-US" smtClean="0"/>
              <a:pPr>
                <a:defRPr/>
              </a:pPr>
              <a:t>53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22C8A79-F3B3-4B41-BED3-D3E522A7CA8F}" type="slidenum">
              <a:rPr lang="en-US" smtClean="0"/>
              <a:pPr>
                <a:defRPr/>
              </a:pPr>
              <a:t>54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22C8A79-F3B3-4B41-BED3-D3E522A7CA8F}" type="slidenum">
              <a:rPr lang="en-US" smtClean="0"/>
              <a:pPr>
                <a:defRPr/>
              </a:pPr>
              <a:t>55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22C8A79-F3B3-4B41-BED3-D3E522A7CA8F}" type="slidenum">
              <a:rPr lang="en-US" smtClean="0"/>
              <a:pPr>
                <a:defRPr/>
              </a:pPr>
              <a:t>56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22C8A79-F3B3-4B41-BED3-D3E522A7CA8F}" type="slidenum">
              <a:rPr lang="en-US" smtClean="0"/>
              <a:pPr>
                <a:defRPr/>
              </a:pPr>
              <a:t>57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22C8A79-F3B3-4B41-BED3-D3E522A7CA8F}" type="slidenum">
              <a:rPr lang="en-US" smtClean="0"/>
              <a:pPr>
                <a:defRPr/>
              </a:pPr>
              <a:t>58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Reading</a:t>
            </a:r>
            <a:endParaRPr lang="en-US" baseline="0" dirty="0" smtClean="0"/>
          </a:p>
          <a:p>
            <a:r>
              <a:rPr lang="en-US" baseline="0" dirty="0" smtClean="0"/>
              <a:t>Richard </a:t>
            </a:r>
            <a:r>
              <a:rPr lang="en-US" baseline="0" dirty="0" err="1" smtClean="0"/>
              <a:t>Fayman</a:t>
            </a:r>
            <a:r>
              <a:rPr lang="en-US" baseline="0" dirty="0" smtClean="0"/>
              <a:t> -&gt; Biography -&gt; Interesting to read-&gt; Physics lectures</a:t>
            </a:r>
          </a:p>
          <a:p>
            <a:r>
              <a:rPr lang="en-US" baseline="0" dirty="0" smtClean="0"/>
              <a:t>Algorithms are eating our work-&gt; Ted Talk.</a:t>
            </a:r>
          </a:p>
          <a:p>
            <a:r>
              <a:rPr lang="en-US" baseline="0" dirty="0" smtClean="0"/>
              <a:t>Computer Limitations -&gt; Travel’s sale man problem.</a:t>
            </a:r>
          </a:p>
          <a:p>
            <a:r>
              <a:rPr lang="en-US" baseline="0" dirty="0" smtClean="0"/>
              <a:t>Contents are books, Grading  -&gt; not required</a:t>
            </a:r>
          </a:p>
          <a:p>
            <a:r>
              <a:rPr lang="en-US" baseline="0" dirty="0" smtClean="0"/>
              <a:t>Less Text should be replaced by Images.</a:t>
            </a:r>
          </a:p>
          <a:p>
            <a:r>
              <a:rPr lang="en-US" baseline="0" dirty="0" smtClean="0"/>
              <a:t>Slides makes students passive.</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AFEE760-BA2C-4724-9832-F8CED7574AED}" type="slidenum">
              <a:rPr lang="en-US" smtClean="0"/>
              <a:pPr>
                <a:defRPr/>
              </a:pPr>
              <a:t>63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C42CA31-8E2B-4EA0-A35B-130D365E29C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1A221F7-2AF7-4608-B93E-C7F2FEB0042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152400"/>
            <a:ext cx="2152650"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52400"/>
            <a:ext cx="630555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B80220D-F1A0-49F9-B71C-C7174A42692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EBE2E6E-58C2-48B7-881F-2FAE8343A48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EBB7FF1-96C4-44C9-AB87-55881CB8C5E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800"/>
            <a:ext cx="40767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447800"/>
            <a:ext cx="40767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EBE9AA0-015D-4B6F-99A0-FE306BD1690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76E7AB2-00B5-4F12-A5B7-CD6CE851C28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0374C86-1175-4486-97DC-654F887D7C6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933FC16-E3D8-4ECD-B2D8-9C4376D5352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61A53A5-F4FC-4318-92DF-CCC3C2A324F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25C1000-074C-4C93-8436-DCCF3BB6746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04800" y="152400"/>
            <a:ext cx="8610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381000" y="1447800"/>
            <a:ext cx="83058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91181FA2-9DA2-4EFD-B337-4273F05C0CDF}" type="slidenum">
              <a:rPr lang="en-US"/>
              <a:pPr>
                <a:defRPr/>
              </a:pPr>
              <a:t>‹#›</a:t>
            </a:fld>
            <a:endParaRPr lang="en-US"/>
          </a:p>
        </p:txBody>
      </p:sp>
      <p:sp>
        <p:nvSpPr>
          <p:cNvPr id="1031" name="Rectangle 7"/>
          <p:cNvSpPr>
            <a:spLocks noChangeArrowheads="1"/>
          </p:cNvSpPr>
          <p:nvPr/>
        </p:nvSpPr>
        <p:spPr bwMode="auto">
          <a:xfrm>
            <a:off x="6781800" y="6248400"/>
            <a:ext cx="1905000" cy="457200"/>
          </a:xfrm>
          <a:prstGeom prst="rect">
            <a:avLst/>
          </a:prstGeom>
          <a:noFill/>
          <a:ln w="9525">
            <a:noFill/>
            <a:miter lim="800000"/>
            <a:headEnd/>
            <a:tailEnd/>
          </a:ln>
          <a:effectLst/>
        </p:spPr>
        <p:txBody>
          <a:bodyPr/>
          <a:lstStyle/>
          <a:p>
            <a:pPr algn="r">
              <a:defRPr/>
            </a:pPr>
            <a:endParaRPr lang="en-US" sz="1600">
              <a:solidFill>
                <a:schemeClr val="accent2"/>
              </a:solidFill>
            </a:endParaRPr>
          </a:p>
          <a:p>
            <a:pPr algn="r">
              <a:defRPr/>
            </a:pPr>
            <a:r>
              <a:rPr lang="en-US" sz="1600">
                <a:solidFill>
                  <a:schemeClr val="accent2"/>
                </a:solidFill>
              </a:rPr>
              <a:t>Slide 2-</a:t>
            </a:r>
            <a:fld id="{210D5E83-6696-4EFD-86EA-CBA00FE51167}" type="slidenum">
              <a:rPr lang="en-US" sz="1600">
                <a:solidFill>
                  <a:schemeClr val="accent2"/>
                </a:solidFill>
              </a:rPr>
              <a:pPr algn="r">
                <a:defRPr/>
              </a:pPr>
              <a:t>‹#›</a:t>
            </a:fld>
            <a:endParaRPr lang="en-US" sz="1600">
              <a:solidFill>
                <a:schemeClr val="accent2"/>
              </a:solidFill>
            </a:endParaRPr>
          </a:p>
        </p:txBody>
      </p:sp>
      <p:pic>
        <p:nvPicPr>
          <p:cNvPr id="2056" name="Picture 11" descr="brookshear_mechside"/>
          <p:cNvPicPr>
            <a:picLocks noChangeAspect="1" noChangeArrowheads="1"/>
          </p:cNvPicPr>
          <p:nvPr userDrawn="1"/>
        </p:nvPicPr>
        <p:blipFill>
          <a:blip r:embed="rId13" cstate="print"/>
          <a:srcRect/>
          <a:stretch>
            <a:fillRect/>
          </a:stretch>
        </p:blipFill>
        <p:spPr bwMode="auto">
          <a:xfrm>
            <a:off x="8763000" y="0"/>
            <a:ext cx="3810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3200">
          <a:solidFill>
            <a:schemeClr val="accent2"/>
          </a:solidFill>
          <a:latin typeface="+mj-lt"/>
          <a:ea typeface="+mj-ea"/>
          <a:cs typeface="+mj-cs"/>
        </a:defRPr>
      </a:lvl1pPr>
      <a:lvl2pPr algn="l" rtl="0" eaLnBrk="0" fontAlgn="base" hangingPunct="0">
        <a:spcBef>
          <a:spcPct val="0"/>
        </a:spcBef>
        <a:spcAft>
          <a:spcPct val="0"/>
        </a:spcAft>
        <a:defRPr sz="3200">
          <a:solidFill>
            <a:schemeClr val="accent2"/>
          </a:solidFill>
          <a:latin typeface="Times New Roman" pitchFamily="18" charset="0"/>
        </a:defRPr>
      </a:lvl2pPr>
      <a:lvl3pPr algn="l" rtl="0" eaLnBrk="0" fontAlgn="base" hangingPunct="0">
        <a:spcBef>
          <a:spcPct val="0"/>
        </a:spcBef>
        <a:spcAft>
          <a:spcPct val="0"/>
        </a:spcAft>
        <a:defRPr sz="3200">
          <a:solidFill>
            <a:schemeClr val="accent2"/>
          </a:solidFill>
          <a:latin typeface="Times New Roman" pitchFamily="18" charset="0"/>
        </a:defRPr>
      </a:lvl3pPr>
      <a:lvl4pPr algn="l" rtl="0" eaLnBrk="0" fontAlgn="base" hangingPunct="0">
        <a:spcBef>
          <a:spcPct val="0"/>
        </a:spcBef>
        <a:spcAft>
          <a:spcPct val="0"/>
        </a:spcAft>
        <a:defRPr sz="3200">
          <a:solidFill>
            <a:schemeClr val="accent2"/>
          </a:solidFill>
          <a:latin typeface="Times New Roman" pitchFamily="18" charset="0"/>
        </a:defRPr>
      </a:lvl4pPr>
      <a:lvl5pPr algn="l" rtl="0" eaLnBrk="0" fontAlgn="base" hangingPunct="0">
        <a:spcBef>
          <a:spcPct val="0"/>
        </a:spcBef>
        <a:spcAft>
          <a:spcPct val="0"/>
        </a:spcAft>
        <a:defRPr sz="3200">
          <a:solidFill>
            <a:schemeClr val="accent2"/>
          </a:solidFill>
          <a:latin typeface="Times New Roman" pitchFamily="18" charset="0"/>
        </a:defRPr>
      </a:lvl5pPr>
      <a:lvl6pPr marL="457200" algn="l" rtl="0" fontAlgn="base">
        <a:spcBef>
          <a:spcPct val="0"/>
        </a:spcBef>
        <a:spcAft>
          <a:spcPct val="0"/>
        </a:spcAft>
        <a:defRPr sz="3200">
          <a:solidFill>
            <a:schemeClr val="accent2"/>
          </a:solidFill>
          <a:latin typeface="Times New Roman" pitchFamily="18" charset="0"/>
        </a:defRPr>
      </a:lvl6pPr>
      <a:lvl7pPr marL="914400" algn="l" rtl="0" fontAlgn="base">
        <a:spcBef>
          <a:spcPct val="0"/>
        </a:spcBef>
        <a:spcAft>
          <a:spcPct val="0"/>
        </a:spcAft>
        <a:defRPr sz="3200">
          <a:solidFill>
            <a:schemeClr val="accent2"/>
          </a:solidFill>
          <a:latin typeface="Times New Roman" pitchFamily="18" charset="0"/>
        </a:defRPr>
      </a:lvl7pPr>
      <a:lvl8pPr marL="1371600" algn="l" rtl="0" fontAlgn="base">
        <a:spcBef>
          <a:spcPct val="0"/>
        </a:spcBef>
        <a:spcAft>
          <a:spcPct val="0"/>
        </a:spcAft>
        <a:defRPr sz="3200">
          <a:solidFill>
            <a:schemeClr val="accent2"/>
          </a:solidFill>
          <a:latin typeface="Times New Roman" pitchFamily="18" charset="0"/>
        </a:defRPr>
      </a:lvl8pPr>
      <a:lvl9pPr marL="1828800" algn="l" rtl="0" fontAlgn="base">
        <a:spcBef>
          <a:spcPct val="0"/>
        </a:spcBef>
        <a:spcAft>
          <a:spcPct val="0"/>
        </a:spcAft>
        <a:defRPr sz="3200">
          <a:solidFill>
            <a:schemeClr val="accent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5.bin"/><Relationship Id="rId12"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11" Type="http://schemas.openxmlformats.org/officeDocument/2006/relationships/oleObject" Target="../embeddings/oleObject9.bin"/><Relationship Id="rId5" Type="http://schemas.openxmlformats.org/officeDocument/2006/relationships/oleObject" Target="../embeddings/oleObject3.bin"/><Relationship Id="rId10" Type="http://schemas.openxmlformats.org/officeDocument/2006/relationships/oleObject" Target="../embeddings/oleObject8.bin"/><Relationship Id="rId4" Type="http://schemas.openxmlformats.org/officeDocument/2006/relationships/oleObject" Target="../embeddings/oleObject2.bin"/><Relationship Id="rId9" Type="http://schemas.openxmlformats.org/officeDocument/2006/relationships/oleObject" Target="../embeddings/oleObject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3600"/>
            <a:ext cx="7772400" cy="1470025"/>
          </a:xfrm>
        </p:spPr>
        <p:txBody>
          <a:bodyPr/>
          <a:lstStyle/>
          <a:p>
            <a:pPr algn="ctr">
              <a:defRPr/>
            </a:pPr>
            <a:r>
              <a:rPr lang="en-US" sz="7200" b="1" smtClean="0">
                <a:latin typeface="+mn-lt"/>
              </a:rPr>
              <a:t>Week 6</a:t>
            </a:r>
            <a:r>
              <a:rPr lang="en-US" sz="7200" b="1" baseline="30000" smtClean="0">
                <a:latin typeface="+mn-lt"/>
              </a:rPr>
              <a:t>th</a:t>
            </a:r>
            <a:r>
              <a:rPr lang="en-US" sz="7200" b="1" smtClean="0">
                <a:latin typeface="+mn-lt"/>
              </a:rPr>
              <a:t> </a:t>
            </a:r>
            <a:r>
              <a:rPr lang="en-US" sz="7200" b="1" dirty="0" smtClean="0">
                <a:latin typeface="+mn-lt"/>
              </a:rPr>
              <a:t/>
            </a:r>
            <a:br>
              <a:rPr lang="en-US" sz="7200" b="1" dirty="0" smtClean="0">
                <a:latin typeface="+mn-lt"/>
              </a:rPr>
            </a:br>
            <a:endParaRPr lang="en-US" sz="7200" b="1" dirty="0">
              <a:latin typeface="+mn-lt"/>
            </a:endParaRPr>
          </a:p>
        </p:txBody>
      </p:sp>
      <p:sp>
        <p:nvSpPr>
          <p:cNvPr id="3" name="TextBox 2"/>
          <p:cNvSpPr txBox="1"/>
          <p:nvPr/>
        </p:nvSpPr>
        <p:spPr>
          <a:xfrm>
            <a:off x="1295400" y="4800600"/>
            <a:ext cx="6582058" cy="523220"/>
          </a:xfrm>
          <a:prstGeom prst="rect">
            <a:avLst/>
          </a:prstGeom>
          <a:noFill/>
        </p:spPr>
        <p:txBody>
          <a:bodyPr wrap="none" rtlCol="0">
            <a:spAutoFit/>
          </a:bodyPr>
          <a:lstStyle/>
          <a:p>
            <a:pPr algn="ctr"/>
            <a:r>
              <a:rPr lang="en-US" sz="2800" b="1" dirty="0" smtClean="0"/>
              <a:t>Prepared by Dr </a:t>
            </a:r>
            <a:r>
              <a:rPr lang="en-US" sz="2800" b="1" dirty="0" err="1" smtClean="0"/>
              <a:t>Syed</a:t>
            </a:r>
            <a:r>
              <a:rPr lang="en-US" sz="2800" b="1" dirty="0" smtClean="0"/>
              <a:t> </a:t>
            </a:r>
            <a:r>
              <a:rPr lang="en-US" sz="2800" b="1" dirty="0" err="1" smtClean="0"/>
              <a:t>Khaldoon</a:t>
            </a:r>
            <a:r>
              <a:rPr lang="en-US" sz="2800" b="1" dirty="0" smtClean="0"/>
              <a:t> </a:t>
            </a:r>
            <a:r>
              <a:rPr lang="en-US" sz="2800" b="1" dirty="0" err="1" smtClean="0"/>
              <a:t>Khurshid</a:t>
            </a:r>
            <a:endParaRPr lang="en-US" sz="2800" b="1"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b="1" dirty="0" smtClean="0"/>
              <a:t>2.3: Decoding JUMP instruction B258</a:t>
            </a:r>
            <a:endParaRPr lang="en-US" b="1" dirty="0" smtClean="0">
              <a:solidFill>
                <a:srgbClr val="0000FF"/>
              </a:solidFill>
              <a:latin typeface="Arial" charset="0"/>
            </a:endParaRPr>
          </a:p>
        </p:txBody>
      </p:sp>
      <p:pic>
        <p:nvPicPr>
          <p:cNvPr id="16387" name="Picture 5" descr="Fig"/>
          <p:cNvPicPr>
            <a:picLocks noGrp="1" noChangeAspect="1" noChangeArrowheads="1"/>
          </p:cNvPicPr>
          <p:nvPr>
            <p:ph idx="1"/>
          </p:nvPr>
        </p:nvPicPr>
        <p:blipFill>
          <a:blip r:embed="rId2" cstate="print"/>
          <a:srcRect/>
          <a:stretch>
            <a:fillRect/>
          </a:stretch>
        </p:blipFill>
        <p:spPr>
          <a:xfrm>
            <a:off x="1143000" y="996950"/>
            <a:ext cx="6934200" cy="3783013"/>
          </a:xfrm>
        </p:spPr>
      </p:pic>
      <p:sp>
        <p:nvSpPr>
          <p:cNvPr id="33798" name="Rectangle 6"/>
          <p:cNvSpPr>
            <a:spLocks noChangeArrowheads="1"/>
          </p:cNvSpPr>
          <p:nvPr/>
        </p:nvSpPr>
        <p:spPr bwMode="auto">
          <a:xfrm>
            <a:off x="381000" y="5029200"/>
            <a:ext cx="8305800" cy="1295400"/>
          </a:xfrm>
          <a:prstGeom prst="rect">
            <a:avLst/>
          </a:prstGeom>
          <a:noFill/>
          <a:ln w="9525">
            <a:noFill/>
            <a:miter lim="800000"/>
            <a:headEnd/>
            <a:tailEnd/>
          </a:ln>
        </p:spPr>
        <p:txBody>
          <a:bodyPr/>
          <a:lstStyle/>
          <a:p>
            <a:pPr marL="342900" indent="-342900">
              <a:spcBef>
                <a:spcPct val="20000"/>
              </a:spcBef>
              <a:buFontTx/>
              <a:buChar char="•"/>
            </a:pPr>
            <a:r>
              <a:rPr lang="en-US" sz="3200"/>
              <a:t>Translates as follows:</a:t>
            </a:r>
          </a:p>
          <a:p>
            <a:pPr marL="742950" lvl="1" indent="-285750">
              <a:spcBef>
                <a:spcPct val="20000"/>
              </a:spcBef>
              <a:buFontTx/>
              <a:buChar char="–"/>
            </a:pPr>
            <a:r>
              <a:rPr lang="en-US" sz="2000"/>
              <a:t>If contents registers 0 &amp; 2 equal: place 58 in program counter</a:t>
            </a:r>
          </a:p>
          <a:p>
            <a:pPr marL="742950" lvl="1" indent="-285750">
              <a:spcBef>
                <a:spcPct val="20000"/>
              </a:spcBef>
              <a:buFontTx/>
              <a:buChar char="–"/>
            </a:pPr>
            <a:r>
              <a:rPr lang="en-US" sz="2000"/>
              <a:t>Otherwise: do nothing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79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379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379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tabLst>
                <a:tab pos="2165350" algn="l"/>
              </a:tabLst>
            </a:pPr>
            <a:r>
              <a:rPr lang="en-US" b="1" dirty="0" smtClean="0"/>
              <a:t>2.3: Example of Program Execution (Fetch)</a:t>
            </a:r>
            <a:endParaRPr lang="en-US" b="1" dirty="0" smtClean="0">
              <a:solidFill>
                <a:srgbClr val="0000FF"/>
              </a:solidFill>
              <a:latin typeface="Arial" charset="0"/>
            </a:endParaRPr>
          </a:p>
        </p:txBody>
      </p:sp>
      <p:pic>
        <p:nvPicPr>
          <p:cNvPr id="17411" name="Picture 5" descr="Fig"/>
          <p:cNvPicPr>
            <a:picLocks noGrp="1" noChangeAspect="1" noChangeArrowheads="1"/>
          </p:cNvPicPr>
          <p:nvPr>
            <p:ph idx="1"/>
          </p:nvPr>
        </p:nvPicPr>
        <p:blipFill>
          <a:blip r:embed="rId2" cstate="print"/>
          <a:srcRect/>
          <a:stretch>
            <a:fillRect/>
          </a:stretch>
        </p:blipFill>
        <p:spPr>
          <a:xfrm>
            <a:off x="1371600" y="1346200"/>
            <a:ext cx="6705600" cy="4525963"/>
          </a:xfrm>
        </p:spPr>
      </p:pic>
      <p:grpSp>
        <p:nvGrpSpPr>
          <p:cNvPr id="2" name="Group 16"/>
          <p:cNvGrpSpPr>
            <a:grpSpLocks/>
          </p:cNvGrpSpPr>
          <p:nvPr/>
        </p:nvGrpSpPr>
        <p:grpSpPr bwMode="auto">
          <a:xfrm>
            <a:off x="2667000" y="2819400"/>
            <a:ext cx="3048000" cy="609600"/>
            <a:chOff x="1680" y="1776"/>
            <a:chExt cx="1920" cy="384"/>
          </a:xfrm>
        </p:grpSpPr>
        <p:grpSp>
          <p:nvGrpSpPr>
            <p:cNvPr id="17417" name="Group 9"/>
            <p:cNvGrpSpPr>
              <a:grpSpLocks/>
            </p:cNvGrpSpPr>
            <p:nvPr/>
          </p:nvGrpSpPr>
          <p:grpSpPr bwMode="auto">
            <a:xfrm>
              <a:off x="1680" y="1776"/>
              <a:ext cx="336" cy="212"/>
              <a:chOff x="1632" y="1728"/>
              <a:chExt cx="336" cy="212"/>
            </a:xfrm>
          </p:grpSpPr>
          <p:sp>
            <p:nvSpPr>
              <p:cNvPr id="17420" name="Rectangle 8"/>
              <p:cNvSpPr>
                <a:spLocks noChangeArrowheads="1"/>
              </p:cNvSpPr>
              <p:nvPr/>
            </p:nvSpPr>
            <p:spPr bwMode="auto">
              <a:xfrm>
                <a:off x="1632" y="1776"/>
                <a:ext cx="336" cy="144"/>
              </a:xfrm>
              <a:prstGeom prst="rect">
                <a:avLst/>
              </a:prstGeom>
              <a:solidFill>
                <a:srgbClr val="C0C0C0"/>
              </a:solidFill>
              <a:ln w="19050">
                <a:solidFill>
                  <a:schemeClr val="tx1"/>
                </a:solidFill>
                <a:miter lim="800000"/>
                <a:headEnd/>
                <a:tailEnd/>
              </a:ln>
            </p:spPr>
            <p:txBody>
              <a:bodyPr wrap="none" anchor="ctr"/>
              <a:lstStyle/>
              <a:p>
                <a:endParaRPr lang="en-US"/>
              </a:p>
            </p:txBody>
          </p:sp>
          <p:sp>
            <p:nvSpPr>
              <p:cNvPr id="17421" name="Text Box 7"/>
              <p:cNvSpPr txBox="1">
                <a:spLocks noChangeArrowheads="1"/>
              </p:cNvSpPr>
              <p:nvPr/>
            </p:nvSpPr>
            <p:spPr bwMode="auto">
              <a:xfrm>
                <a:off x="1680" y="1728"/>
                <a:ext cx="288" cy="212"/>
              </a:xfrm>
              <a:prstGeom prst="rect">
                <a:avLst/>
              </a:prstGeom>
              <a:noFill/>
              <a:ln w="9525">
                <a:noFill/>
                <a:miter lim="800000"/>
                <a:headEnd/>
                <a:tailEnd/>
              </a:ln>
            </p:spPr>
            <p:txBody>
              <a:bodyPr>
                <a:spAutoFit/>
              </a:bodyPr>
              <a:lstStyle/>
              <a:p>
                <a:r>
                  <a:rPr lang="en-US" sz="1600" b="1">
                    <a:latin typeface="Courier New" pitchFamily="49" charset="0"/>
                  </a:rPr>
                  <a:t>A2</a:t>
                </a:r>
                <a:endParaRPr lang="en-US" sz="2400">
                  <a:latin typeface="Courier New" pitchFamily="49" charset="0"/>
                </a:endParaRPr>
              </a:p>
            </p:txBody>
          </p:sp>
        </p:grpSp>
        <p:sp>
          <p:nvSpPr>
            <p:cNvPr id="17418" name="Rectangle 13"/>
            <p:cNvSpPr>
              <a:spLocks noChangeArrowheads="1"/>
            </p:cNvSpPr>
            <p:nvPr/>
          </p:nvSpPr>
          <p:spPr bwMode="auto">
            <a:xfrm>
              <a:off x="3408" y="2016"/>
              <a:ext cx="192" cy="144"/>
            </a:xfrm>
            <a:prstGeom prst="rect">
              <a:avLst/>
            </a:prstGeom>
            <a:noFill/>
            <a:ln w="25400">
              <a:solidFill>
                <a:schemeClr val="tx1"/>
              </a:solidFill>
              <a:miter lim="800000"/>
              <a:headEnd/>
              <a:tailEnd/>
            </a:ln>
          </p:spPr>
          <p:txBody>
            <a:bodyPr wrap="none" anchor="ctr"/>
            <a:lstStyle/>
            <a:p>
              <a:endParaRPr lang="en-US"/>
            </a:p>
          </p:txBody>
        </p:sp>
        <p:sp>
          <p:nvSpPr>
            <p:cNvPr id="17419" name="Freeform 15"/>
            <p:cNvSpPr>
              <a:spLocks/>
            </p:cNvSpPr>
            <p:nvPr/>
          </p:nvSpPr>
          <p:spPr bwMode="auto">
            <a:xfrm>
              <a:off x="1824" y="1968"/>
              <a:ext cx="1584" cy="192"/>
            </a:xfrm>
            <a:custGeom>
              <a:avLst/>
              <a:gdLst>
                <a:gd name="T0" fmla="*/ 1584 w 1584"/>
                <a:gd name="T1" fmla="*/ 144 h 192"/>
                <a:gd name="T2" fmla="*/ 1536 w 1584"/>
                <a:gd name="T3" fmla="*/ 144 h 192"/>
                <a:gd name="T4" fmla="*/ 1536 w 1584"/>
                <a:gd name="T5" fmla="*/ 192 h 192"/>
                <a:gd name="T6" fmla="*/ 0 w 1584"/>
                <a:gd name="T7" fmla="*/ 192 h 192"/>
                <a:gd name="T8" fmla="*/ 0 w 1584"/>
                <a:gd name="T9" fmla="*/ 0 h 192"/>
                <a:gd name="T10" fmla="*/ 0 60000 65536"/>
                <a:gd name="T11" fmla="*/ 0 60000 65536"/>
                <a:gd name="T12" fmla="*/ 0 60000 65536"/>
                <a:gd name="T13" fmla="*/ 0 60000 65536"/>
                <a:gd name="T14" fmla="*/ 0 60000 65536"/>
                <a:gd name="T15" fmla="*/ 0 w 1584"/>
                <a:gd name="T16" fmla="*/ 0 h 192"/>
                <a:gd name="T17" fmla="*/ 1584 w 1584"/>
                <a:gd name="T18" fmla="*/ 192 h 192"/>
              </a:gdLst>
              <a:ahLst/>
              <a:cxnLst>
                <a:cxn ang="T10">
                  <a:pos x="T0" y="T1"/>
                </a:cxn>
                <a:cxn ang="T11">
                  <a:pos x="T2" y="T3"/>
                </a:cxn>
                <a:cxn ang="T12">
                  <a:pos x="T4" y="T5"/>
                </a:cxn>
                <a:cxn ang="T13">
                  <a:pos x="T6" y="T7"/>
                </a:cxn>
                <a:cxn ang="T14">
                  <a:pos x="T8" y="T9"/>
                </a:cxn>
              </a:cxnLst>
              <a:rect l="T15" t="T16" r="T17" b="T18"/>
              <a:pathLst>
                <a:path w="1584" h="192">
                  <a:moveTo>
                    <a:pt x="1584" y="144"/>
                  </a:moveTo>
                  <a:lnTo>
                    <a:pt x="1536" y="144"/>
                  </a:lnTo>
                  <a:lnTo>
                    <a:pt x="1536" y="192"/>
                  </a:lnTo>
                  <a:lnTo>
                    <a:pt x="0" y="192"/>
                  </a:lnTo>
                  <a:lnTo>
                    <a:pt x="0" y="0"/>
                  </a:lnTo>
                </a:path>
              </a:pathLst>
            </a:custGeom>
            <a:noFill/>
            <a:ln w="25400">
              <a:solidFill>
                <a:schemeClr val="tx1"/>
              </a:solidFill>
              <a:round/>
              <a:headEnd/>
              <a:tailEnd type="triangle" w="med" len="med"/>
            </a:ln>
          </p:spPr>
          <p:txBody>
            <a:bodyPr wrap="none" anchor="ctr"/>
            <a:lstStyle/>
            <a:p>
              <a:endParaRPr lang="en-US"/>
            </a:p>
          </p:txBody>
        </p:sp>
      </p:grpSp>
      <p:grpSp>
        <p:nvGrpSpPr>
          <p:cNvPr id="4" name="Group 21"/>
          <p:cNvGrpSpPr>
            <a:grpSpLocks/>
          </p:cNvGrpSpPr>
          <p:nvPr/>
        </p:nvGrpSpPr>
        <p:grpSpPr bwMode="auto">
          <a:xfrm>
            <a:off x="2819400" y="2667000"/>
            <a:ext cx="3276600" cy="2393950"/>
            <a:chOff x="1776" y="1680"/>
            <a:chExt cx="2064" cy="1508"/>
          </a:xfrm>
        </p:grpSpPr>
        <p:sp>
          <p:nvSpPr>
            <p:cNvPr id="17414" name="Text Box 6"/>
            <p:cNvSpPr txBox="1">
              <a:spLocks noChangeArrowheads="1"/>
            </p:cNvSpPr>
            <p:nvPr/>
          </p:nvSpPr>
          <p:spPr bwMode="auto">
            <a:xfrm>
              <a:off x="1776" y="2976"/>
              <a:ext cx="424" cy="212"/>
            </a:xfrm>
            <a:prstGeom prst="rect">
              <a:avLst/>
            </a:prstGeom>
            <a:noFill/>
            <a:ln w="9525">
              <a:noFill/>
              <a:miter lim="800000"/>
              <a:headEnd/>
              <a:tailEnd/>
            </a:ln>
          </p:spPr>
          <p:txBody>
            <a:bodyPr wrap="none">
              <a:spAutoFit/>
            </a:bodyPr>
            <a:lstStyle/>
            <a:p>
              <a:r>
                <a:rPr lang="en-US" sz="1600" b="1">
                  <a:latin typeface="Courier New" pitchFamily="49" charset="0"/>
                </a:rPr>
                <a:t>156C</a:t>
              </a:r>
              <a:endParaRPr lang="en-US" sz="2400">
                <a:latin typeface="Courier New" pitchFamily="49" charset="0"/>
              </a:endParaRPr>
            </a:p>
          </p:txBody>
        </p:sp>
        <p:sp>
          <p:nvSpPr>
            <p:cNvPr id="17415" name="Freeform 11"/>
            <p:cNvSpPr>
              <a:spLocks/>
            </p:cNvSpPr>
            <p:nvPr/>
          </p:nvSpPr>
          <p:spPr bwMode="auto">
            <a:xfrm>
              <a:off x="3792" y="1680"/>
              <a:ext cx="48" cy="192"/>
            </a:xfrm>
            <a:custGeom>
              <a:avLst/>
              <a:gdLst>
                <a:gd name="T0" fmla="*/ 48 w 48"/>
                <a:gd name="T1" fmla="*/ 0 h 192"/>
                <a:gd name="T2" fmla="*/ 0 w 48"/>
                <a:gd name="T3" fmla="*/ 0 h 192"/>
                <a:gd name="T4" fmla="*/ 0 w 48"/>
                <a:gd name="T5" fmla="*/ 192 h 192"/>
                <a:gd name="T6" fmla="*/ 48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48" y="0"/>
                  </a:moveTo>
                  <a:lnTo>
                    <a:pt x="0" y="0"/>
                  </a:lnTo>
                  <a:lnTo>
                    <a:pt x="0" y="192"/>
                  </a:lnTo>
                  <a:lnTo>
                    <a:pt x="48" y="192"/>
                  </a:lnTo>
                </a:path>
              </a:pathLst>
            </a:custGeom>
            <a:noFill/>
            <a:ln w="25400">
              <a:solidFill>
                <a:schemeClr val="tx1"/>
              </a:solidFill>
              <a:round/>
              <a:headEnd/>
              <a:tailEnd/>
            </a:ln>
          </p:spPr>
          <p:txBody>
            <a:bodyPr wrap="none" anchor="ctr"/>
            <a:lstStyle/>
            <a:p>
              <a:endParaRPr lang="en-US"/>
            </a:p>
          </p:txBody>
        </p:sp>
        <p:sp>
          <p:nvSpPr>
            <p:cNvPr id="17416" name="Freeform 20"/>
            <p:cNvSpPr>
              <a:spLocks/>
            </p:cNvSpPr>
            <p:nvPr/>
          </p:nvSpPr>
          <p:spPr bwMode="auto">
            <a:xfrm>
              <a:off x="2352" y="1776"/>
              <a:ext cx="1440" cy="1296"/>
            </a:xfrm>
            <a:custGeom>
              <a:avLst/>
              <a:gdLst>
                <a:gd name="T0" fmla="*/ 1440 w 1440"/>
                <a:gd name="T1" fmla="*/ 0 h 1296"/>
                <a:gd name="T2" fmla="*/ 912 w 1440"/>
                <a:gd name="T3" fmla="*/ 0 h 1296"/>
                <a:gd name="T4" fmla="*/ 912 w 1440"/>
                <a:gd name="T5" fmla="*/ 336 h 1296"/>
                <a:gd name="T6" fmla="*/ 240 w 1440"/>
                <a:gd name="T7" fmla="*/ 336 h 1296"/>
                <a:gd name="T8" fmla="*/ 240 w 1440"/>
                <a:gd name="T9" fmla="*/ 1296 h 1296"/>
                <a:gd name="T10" fmla="*/ 0 w 1440"/>
                <a:gd name="T11" fmla="*/ 1296 h 1296"/>
                <a:gd name="T12" fmla="*/ 0 60000 65536"/>
                <a:gd name="T13" fmla="*/ 0 60000 65536"/>
                <a:gd name="T14" fmla="*/ 0 60000 65536"/>
                <a:gd name="T15" fmla="*/ 0 60000 65536"/>
                <a:gd name="T16" fmla="*/ 0 60000 65536"/>
                <a:gd name="T17" fmla="*/ 0 60000 65536"/>
                <a:gd name="T18" fmla="*/ 0 w 1440"/>
                <a:gd name="T19" fmla="*/ 0 h 1296"/>
                <a:gd name="T20" fmla="*/ 1440 w 1440"/>
                <a:gd name="T21" fmla="*/ 1296 h 1296"/>
              </a:gdLst>
              <a:ahLst/>
              <a:cxnLst>
                <a:cxn ang="T12">
                  <a:pos x="T0" y="T1"/>
                </a:cxn>
                <a:cxn ang="T13">
                  <a:pos x="T2" y="T3"/>
                </a:cxn>
                <a:cxn ang="T14">
                  <a:pos x="T4" y="T5"/>
                </a:cxn>
                <a:cxn ang="T15">
                  <a:pos x="T6" y="T7"/>
                </a:cxn>
                <a:cxn ang="T16">
                  <a:pos x="T8" y="T9"/>
                </a:cxn>
                <a:cxn ang="T17">
                  <a:pos x="T10" y="T11"/>
                </a:cxn>
              </a:cxnLst>
              <a:rect l="T18" t="T19" r="T20" b="T21"/>
              <a:pathLst>
                <a:path w="1440" h="1296">
                  <a:moveTo>
                    <a:pt x="1440" y="0"/>
                  </a:moveTo>
                  <a:lnTo>
                    <a:pt x="912" y="0"/>
                  </a:lnTo>
                  <a:lnTo>
                    <a:pt x="912" y="336"/>
                  </a:lnTo>
                  <a:lnTo>
                    <a:pt x="240" y="336"/>
                  </a:lnTo>
                  <a:lnTo>
                    <a:pt x="240" y="1296"/>
                  </a:lnTo>
                  <a:lnTo>
                    <a:pt x="0" y="1296"/>
                  </a:lnTo>
                </a:path>
              </a:pathLst>
            </a:custGeom>
            <a:noFill/>
            <a:ln w="25400">
              <a:solidFill>
                <a:schemeClr val="tx1"/>
              </a:solidFill>
              <a:round/>
              <a:headEnd/>
              <a:tailEnd type="triangle" w="med" len="me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tabLst>
                <a:tab pos="2165350" algn="l"/>
              </a:tabLst>
            </a:pPr>
            <a:r>
              <a:rPr lang="en-US" b="1" dirty="0" smtClean="0"/>
              <a:t>2.4: Arithmetic/Logic Instructions</a:t>
            </a:r>
            <a:endParaRPr lang="en-US" b="1" dirty="0" smtClean="0">
              <a:solidFill>
                <a:srgbClr val="0000FF"/>
              </a:solidFill>
              <a:latin typeface="Arial" charset="0"/>
            </a:endParaRPr>
          </a:p>
        </p:txBody>
      </p:sp>
      <p:sp>
        <p:nvSpPr>
          <p:cNvPr id="18435" name="Rectangle 6"/>
          <p:cNvSpPr>
            <a:spLocks noGrp="1" noChangeArrowheads="1"/>
          </p:cNvSpPr>
          <p:nvPr>
            <p:ph idx="1"/>
          </p:nvPr>
        </p:nvSpPr>
        <p:spPr>
          <a:xfrm>
            <a:off x="381000" y="1219200"/>
            <a:ext cx="8305800" cy="685800"/>
          </a:xfrm>
        </p:spPr>
        <p:txBody>
          <a:bodyPr/>
          <a:lstStyle/>
          <a:p>
            <a:pPr eaLnBrk="1" hangingPunct="1"/>
            <a:r>
              <a:rPr lang="en-US" sz="2400" smtClean="0"/>
              <a:t>Boolean operations:</a:t>
            </a:r>
          </a:p>
        </p:txBody>
      </p:sp>
      <p:sp>
        <p:nvSpPr>
          <p:cNvPr id="18436" name="Text Box 7"/>
          <p:cNvSpPr txBox="1">
            <a:spLocks noChangeArrowheads="1"/>
          </p:cNvSpPr>
          <p:nvPr/>
        </p:nvSpPr>
        <p:spPr bwMode="auto">
          <a:xfrm>
            <a:off x="838200" y="1828800"/>
            <a:ext cx="1773238" cy="825500"/>
          </a:xfrm>
          <a:prstGeom prst="rect">
            <a:avLst/>
          </a:prstGeom>
          <a:noFill/>
          <a:ln w="9525">
            <a:noFill/>
            <a:miter lim="800000"/>
            <a:headEnd/>
            <a:tailEnd/>
          </a:ln>
        </p:spPr>
        <p:txBody>
          <a:bodyPr wrap="none">
            <a:spAutoFit/>
          </a:bodyPr>
          <a:lstStyle/>
          <a:p>
            <a:r>
              <a:rPr lang="en-US" sz="1600">
                <a:latin typeface="Courier New" pitchFamily="49" charset="0"/>
              </a:rPr>
              <a:t>     </a:t>
            </a:r>
            <a:r>
              <a:rPr lang="en-US" sz="1600" b="1">
                <a:latin typeface="Courier New" pitchFamily="49" charset="0"/>
              </a:rPr>
              <a:t>10011010</a:t>
            </a:r>
          </a:p>
          <a:p>
            <a:r>
              <a:rPr lang="en-US" sz="1600" b="1" u="sng">
                <a:latin typeface="Courier New" pitchFamily="49" charset="0"/>
              </a:rPr>
              <a:t>AND  11001001</a:t>
            </a:r>
          </a:p>
          <a:p>
            <a:r>
              <a:rPr lang="en-US" sz="1600" b="1">
                <a:latin typeface="Courier New" pitchFamily="49" charset="0"/>
              </a:rPr>
              <a:t>     10001000</a:t>
            </a:r>
          </a:p>
        </p:txBody>
      </p:sp>
      <p:sp>
        <p:nvSpPr>
          <p:cNvPr id="18437" name="Text Box 8"/>
          <p:cNvSpPr txBox="1">
            <a:spLocks noChangeArrowheads="1"/>
          </p:cNvSpPr>
          <p:nvPr/>
        </p:nvSpPr>
        <p:spPr bwMode="auto">
          <a:xfrm>
            <a:off x="3733800" y="1828800"/>
            <a:ext cx="1773238" cy="825500"/>
          </a:xfrm>
          <a:prstGeom prst="rect">
            <a:avLst/>
          </a:prstGeom>
          <a:noFill/>
          <a:ln w="9525">
            <a:noFill/>
            <a:miter lim="800000"/>
            <a:headEnd/>
            <a:tailEnd/>
          </a:ln>
        </p:spPr>
        <p:txBody>
          <a:bodyPr wrap="none">
            <a:spAutoFit/>
          </a:bodyPr>
          <a:lstStyle/>
          <a:p>
            <a:r>
              <a:rPr lang="en-US" sz="1600">
                <a:latin typeface="Courier New" pitchFamily="49" charset="0"/>
              </a:rPr>
              <a:t>     </a:t>
            </a:r>
            <a:r>
              <a:rPr lang="en-US" sz="1600" b="1">
                <a:latin typeface="Courier New" pitchFamily="49" charset="0"/>
              </a:rPr>
              <a:t>10011010</a:t>
            </a:r>
          </a:p>
          <a:p>
            <a:r>
              <a:rPr lang="en-US" sz="1600" b="1" u="sng">
                <a:latin typeface="Courier New" pitchFamily="49" charset="0"/>
              </a:rPr>
              <a:t>OR   11001001</a:t>
            </a:r>
          </a:p>
          <a:p>
            <a:r>
              <a:rPr lang="en-US" sz="1600" b="1">
                <a:latin typeface="Courier New" pitchFamily="49" charset="0"/>
              </a:rPr>
              <a:t>     11011011</a:t>
            </a:r>
          </a:p>
        </p:txBody>
      </p:sp>
      <p:sp>
        <p:nvSpPr>
          <p:cNvPr id="18438" name="Text Box 9"/>
          <p:cNvSpPr txBox="1">
            <a:spLocks noChangeArrowheads="1"/>
          </p:cNvSpPr>
          <p:nvPr/>
        </p:nvSpPr>
        <p:spPr bwMode="auto">
          <a:xfrm>
            <a:off x="6477000" y="1828800"/>
            <a:ext cx="1773238" cy="825500"/>
          </a:xfrm>
          <a:prstGeom prst="rect">
            <a:avLst/>
          </a:prstGeom>
          <a:noFill/>
          <a:ln w="9525">
            <a:noFill/>
            <a:miter lim="800000"/>
            <a:headEnd/>
            <a:tailEnd/>
          </a:ln>
        </p:spPr>
        <p:txBody>
          <a:bodyPr wrap="none">
            <a:spAutoFit/>
          </a:bodyPr>
          <a:lstStyle/>
          <a:p>
            <a:r>
              <a:rPr lang="en-US" sz="1600">
                <a:latin typeface="Courier New" pitchFamily="49" charset="0"/>
              </a:rPr>
              <a:t>     </a:t>
            </a:r>
            <a:r>
              <a:rPr lang="en-US" sz="1600" b="1">
                <a:latin typeface="Courier New" pitchFamily="49" charset="0"/>
              </a:rPr>
              <a:t>10011010</a:t>
            </a:r>
          </a:p>
          <a:p>
            <a:r>
              <a:rPr lang="en-US" sz="1600" b="1" u="sng">
                <a:latin typeface="Courier New" pitchFamily="49" charset="0"/>
              </a:rPr>
              <a:t>XOR  11001001</a:t>
            </a:r>
          </a:p>
          <a:p>
            <a:r>
              <a:rPr lang="en-US" sz="1600" b="1">
                <a:latin typeface="Courier New" pitchFamily="49" charset="0"/>
              </a:rPr>
              <a:t>     01010011</a:t>
            </a:r>
          </a:p>
        </p:txBody>
      </p:sp>
      <p:grpSp>
        <p:nvGrpSpPr>
          <p:cNvPr id="2" name="Group 14"/>
          <p:cNvGrpSpPr>
            <a:grpSpLocks/>
          </p:cNvGrpSpPr>
          <p:nvPr/>
        </p:nvGrpSpPr>
        <p:grpSpPr bwMode="auto">
          <a:xfrm>
            <a:off x="381000" y="3048000"/>
            <a:ext cx="8305800" cy="825500"/>
            <a:chOff x="240" y="1920"/>
            <a:chExt cx="5232" cy="520"/>
          </a:xfrm>
        </p:grpSpPr>
        <p:sp>
          <p:nvSpPr>
            <p:cNvPr id="18446" name="Text Box 10"/>
            <p:cNvSpPr txBox="1">
              <a:spLocks noChangeArrowheads="1"/>
            </p:cNvSpPr>
            <p:nvPr/>
          </p:nvSpPr>
          <p:spPr bwMode="auto">
            <a:xfrm>
              <a:off x="4080" y="1920"/>
              <a:ext cx="1117" cy="520"/>
            </a:xfrm>
            <a:prstGeom prst="rect">
              <a:avLst/>
            </a:prstGeom>
            <a:noFill/>
            <a:ln w="9525">
              <a:noFill/>
              <a:miter lim="800000"/>
              <a:headEnd/>
              <a:tailEnd/>
            </a:ln>
          </p:spPr>
          <p:txBody>
            <a:bodyPr wrap="none">
              <a:spAutoFit/>
            </a:bodyPr>
            <a:lstStyle/>
            <a:p>
              <a:r>
                <a:rPr lang="en-US" sz="1600">
                  <a:latin typeface="Courier New" pitchFamily="49" charset="0"/>
                </a:rPr>
                <a:t>     </a:t>
              </a:r>
              <a:r>
                <a:rPr lang="en-US" sz="1600" b="1">
                  <a:latin typeface="Courier New" pitchFamily="49" charset="0"/>
                </a:rPr>
                <a:t>00001111</a:t>
              </a:r>
            </a:p>
            <a:p>
              <a:r>
                <a:rPr lang="en-US" sz="1600" b="1" u="sng">
                  <a:latin typeface="Courier New" pitchFamily="49" charset="0"/>
                </a:rPr>
                <a:t>AND  10101010</a:t>
              </a:r>
            </a:p>
            <a:p>
              <a:r>
                <a:rPr lang="en-US" sz="1600" b="1">
                  <a:latin typeface="Courier New" pitchFamily="49" charset="0"/>
                </a:rPr>
                <a:t>     00001010</a:t>
              </a:r>
            </a:p>
          </p:txBody>
        </p:sp>
        <p:sp>
          <p:nvSpPr>
            <p:cNvPr id="18447" name="Rectangle 12"/>
            <p:cNvSpPr>
              <a:spLocks noChangeArrowheads="1"/>
            </p:cNvSpPr>
            <p:nvPr/>
          </p:nvSpPr>
          <p:spPr bwMode="auto">
            <a:xfrm>
              <a:off x="240" y="2016"/>
              <a:ext cx="5232" cy="336"/>
            </a:xfrm>
            <a:prstGeom prst="rect">
              <a:avLst/>
            </a:prstGeom>
            <a:noFill/>
            <a:ln w="9525">
              <a:noFill/>
              <a:miter lim="800000"/>
              <a:headEnd/>
              <a:tailEnd/>
            </a:ln>
          </p:spPr>
          <p:txBody>
            <a:bodyPr/>
            <a:lstStyle/>
            <a:p>
              <a:pPr marL="342900" indent="-342900">
                <a:spcBef>
                  <a:spcPct val="20000"/>
                </a:spcBef>
                <a:buFontTx/>
                <a:buChar char="•"/>
              </a:pPr>
              <a:r>
                <a:rPr lang="en-US" sz="2400"/>
                <a:t>AND used to force 0’s into certain positions:</a:t>
              </a:r>
            </a:p>
          </p:txBody>
        </p:sp>
      </p:grpSp>
      <p:grpSp>
        <p:nvGrpSpPr>
          <p:cNvPr id="3" name="Group 15"/>
          <p:cNvGrpSpPr>
            <a:grpSpLocks/>
          </p:cNvGrpSpPr>
          <p:nvPr/>
        </p:nvGrpSpPr>
        <p:grpSpPr bwMode="auto">
          <a:xfrm>
            <a:off x="381000" y="4191000"/>
            <a:ext cx="8305800" cy="825500"/>
            <a:chOff x="240" y="2640"/>
            <a:chExt cx="5232" cy="520"/>
          </a:xfrm>
        </p:grpSpPr>
        <p:sp>
          <p:nvSpPr>
            <p:cNvPr id="18444" name="Text Box 11"/>
            <p:cNvSpPr txBox="1">
              <a:spLocks noChangeArrowheads="1"/>
            </p:cNvSpPr>
            <p:nvPr/>
          </p:nvSpPr>
          <p:spPr bwMode="auto">
            <a:xfrm>
              <a:off x="4080" y="2640"/>
              <a:ext cx="1117" cy="520"/>
            </a:xfrm>
            <a:prstGeom prst="rect">
              <a:avLst/>
            </a:prstGeom>
            <a:noFill/>
            <a:ln w="9525">
              <a:noFill/>
              <a:miter lim="800000"/>
              <a:headEnd/>
              <a:tailEnd/>
            </a:ln>
          </p:spPr>
          <p:txBody>
            <a:bodyPr wrap="none">
              <a:spAutoFit/>
            </a:bodyPr>
            <a:lstStyle/>
            <a:p>
              <a:r>
                <a:rPr lang="en-US" sz="1600">
                  <a:latin typeface="Courier New" pitchFamily="49" charset="0"/>
                </a:rPr>
                <a:t>     </a:t>
              </a:r>
              <a:r>
                <a:rPr lang="en-US" sz="1600" b="1">
                  <a:latin typeface="Courier New" pitchFamily="49" charset="0"/>
                </a:rPr>
                <a:t>00001111</a:t>
              </a:r>
            </a:p>
            <a:p>
              <a:r>
                <a:rPr lang="en-US" sz="1600" b="1" u="sng">
                  <a:latin typeface="Courier New" pitchFamily="49" charset="0"/>
                </a:rPr>
                <a:t>OR   10101010</a:t>
              </a:r>
            </a:p>
            <a:p>
              <a:r>
                <a:rPr lang="en-US" sz="1600" b="1">
                  <a:latin typeface="Courier New" pitchFamily="49" charset="0"/>
                </a:rPr>
                <a:t>     10101111</a:t>
              </a:r>
            </a:p>
          </p:txBody>
        </p:sp>
        <p:sp>
          <p:nvSpPr>
            <p:cNvPr id="18445" name="Rectangle 13"/>
            <p:cNvSpPr>
              <a:spLocks noChangeArrowheads="1"/>
            </p:cNvSpPr>
            <p:nvPr/>
          </p:nvSpPr>
          <p:spPr bwMode="auto">
            <a:xfrm>
              <a:off x="240" y="2736"/>
              <a:ext cx="5232" cy="336"/>
            </a:xfrm>
            <a:prstGeom prst="rect">
              <a:avLst/>
            </a:prstGeom>
            <a:noFill/>
            <a:ln w="9525">
              <a:noFill/>
              <a:miter lim="800000"/>
              <a:headEnd/>
              <a:tailEnd/>
            </a:ln>
          </p:spPr>
          <p:txBody>
            <a:bodyPr/>
            <a:lstStyle/>
            <a:p>
              <a:pPr marL="342900" indent="-342900">
                <a:spcBef>
                  <a:spcPct val="20000"/>
                </a:spcBef>
                <a:buFontTx/>
                <a:buChar char="•"/>
              </a:pPr>
              <a:r>
                <a:rPr lang="en-US" sz="2400"/>
                <a:t>OR used to force 1’s into certain positions:</a:t>
              </a:r>
            </a:p>
          </p:txBody>
        </p:sp>
      </p:grpSp>
      <p:grpSp>
        <p:nvGrpSpPr>
          <p:cNvPr id="4" name="Group 16"/>
          <p:cNvGrpSpPr>
            <a:grpSpLocks/>
          </p:cNvGrpSpPr>
          <p:nvPr/>
        </p:nvGrpSpPr>
        <p:grpSpPr bwMode="auto">
          <a:xfrm>
            <a:off x="381000" y="5257800"/>
            <a:ext cx="8305800" cy="825500"/>
            <a:chOff x="240" y="2640"/>
            <a:chExt cx="5232" cy="520"/>
          </a:xfrm>
        </p:grpSpPr>
        <p:sp>
          <p:nvSpPr>
            <p:cNvPr id="18442" name="Text Box 17"/>
            <p:cNvSpPr txBox="1">
              <a:spLocks noChangeArrowheads="1"/>
            </p:cNvSpPr>
            <p:nvPr/>
          </p:nvSpPr>
          <p:spPr bwMode="auto">
            <a:xfrm>
              <a:off x="4080" y="2640"/>
              <a:ext cx="1117" cy="520"/>
            </a:xfrm>
            <a:prstGeom prst="rect">
              <a:avLst/>
            </a:prstGeom>
            <a:noFill/>
            <a:ln w="9525">
              <a:noFill/>
              <a:miter lim="800000"/>
              <a:headEnd/>
              <a:tailEnd/>
            </a:ln>
          </p:spPr>
          <p:txBody>
            <a:bodyPr wrap="none">
              <a:spAutoFit/>
            </a:bodyPr>
            <a:lstStyle/>
            <a:p>
              <a:r>
                <a:rPr lang="en-US" sz="1600">
                  <a:latin typeface="Courier New" pitchFamily="49" charset="0"/>
                </a:rPr>
                <a:t>     </a:t>
              </a:r>
              <a:r>
                <a:rPr lang="en-US" sz="1600" b="1">
                  <a:latin typeface="Courier New" pitchFamily="49" charset="0"/>
                </a:rPr>
                <a:t>11111111</a:t>
              </a:r>
            </a:p>
            <a:p>
              <a:r>
                <a:rPr lang="en-US" sz="1600" b="1" u="sng">
                  <a:latin typeface="Courier New" pitchFamily="49" charset="0"/>
                </a:rPr>
                <a:t>XOR  10101010</a:t>
              </a:r>
            </a:p>
            <a:p>
              <a:r>
                <a:rPr lang="en-US" sz="1600" b="1">
                  <a:latin typeface="Courier New" pitchFamily="49" charset="0"/>
                </a:rPr>
                <a:t>     01010101</a:t>
              </a:r>
            </a:p>
          </p:txBody>
        </p:sp>
        <p:sp>
          <p:nvSpPr>
            <p:cNvPr id="18443" name="Rectangle 18"/>
            <p:cNvSpPr>
              <a:spLocks noChangeArrowheads="1"/>
            </p:cNvSpPr>
            <p:nvPr/>
          </p:nvSpPr>
          <p:spPr bwMode="auto">
            <a:xfrm>
              <a:off x="240" y="2736"/>
              <a:ext cx="5232" cy="336"/>
            </a:xfrm>
            <a:prstGeom prst="rect">
              <a:avLst/>
            </a:prstGeom>
            <a:noFill/>
            <a:ln w="9525">
              <a:noFill/>
              <a:miter lim="800000"/>
              <a:headEnd/>
              <a:tailEnd/>
            </a:ln>
          </p:spPr>
          <p:txBody>
            <a:bodyPr/>
            <a:lstStyle/>
            <a:p>
              <a:pPr marL="342900" indent="-342900">
                <a:spcBef>
                  <a:spcPct val="20000"/>
                </a:spcBef>
                <a:buFontTx/>
                <a:buChar char="•"/>
              </a:pPr>
              <a:r>
                <a:rPr lang="en-US" sz="2400"/>
                <a:t>XOR used to form bit-string complement: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tabLst>
                <a:tab pos="2165350" algn="l"/>
              </a:tabLst>
            </a:pPr>
            <a:r>
              <a:rPr lang="en-US" b="1" dirty="0" smtClean="0"/>
              <a:t>2.4: Arithmetic/Logic Instructions (cont’d)</a:t>
            </a:r>
            <a:endParaRPr lang="en-US" b="1" dirty="0" smtClean="0">
              <a:solidFill>
                <a:srgbClr val="0000FF"/>
              </a:solidFill>
              <a:latin typeface="Arial" charset="0"/>
            </a:endParaRPr>
          </a:p>
        </p:txBody>
      </p:sp>
      <p:sp>
        <p:nvSpPr>
          <p:cNvPr id="19459" name="Rectangle 4"/>
          <p:cNvSpPr>
            <a:spLocks noChangeArrowheads="1"/>
          </p:cNvSpPr>
          <p:nvPr/>
        </p:nvSpPr>
        <p:spPr bwMode="auto">
          <a:xfrm>
            <a:off x="381000" y="1219200"/>
            <a:ext cx="8305800" cy="1447800"/>
          </a:xfrm>
          <a:prstGeom prst="rect">
            <a:avLst/>
          </a:prstGeom>
          <a:noFill/>
          <a:ln w="9525">
            <a:noFill/>
            <a:miter lim="800000"/>
            <a:headEnd/>
            <a:tailEnd/>
          </a:ln>
        </p:spPr>
        <p:txBody>
          <a:bodyPr/>
          <a:lstStyle/>
          <a:p>
            <a:pPr marL="342900" indent="-342900">
              <a:spcBef>
                <a:spcPct val="20000"/>
              </a:spcBef>
              <a:buFontTx/>
              <a:buChar char="•"/>
            </a:pPr>
            <a:r>
              <a:rPr lang="en-US"/>
              <a:t>Rotation and Shift:</a:t>
            </a:r>
          </a:p>
          <a:p>
            <a:pPr marL="742950" lvl="1" indent="-285750">
              <a:spcBef>
                <a:spcPct val="20000"/>
              </a:spcBef>
              <a:buFontTx/>
              <a:buChar char="–"/>
            </a:pPr>
            <a:r>
              <a:rPr lang="en-US" sz="2400"/>
              <a:t>Move bits within a register to left or right</a:t>
            </a:r>
          </a:p>
          <a:p>
            <a:pPr marL="742950" lvl="1" indent="-285750">
              <a:spcBef>
                <a:spcPct val="20000"/>
              </a:spcBef>
              <a:buFontTx/>
              <a:buChar char="–"/>
            </a:pPr>
            <a:r>
              <a:rPr lang="en-US" sz="2400"/>
              <a:t>e.g. for obtaining the mantissa in floating-point values</a:t>
            </a:r>
          </a:p>
        </p:txBody>
      </p:sp>
      <p:grpSp>
        <p:nvGrpSpPr>
          <p:cNvPr id="2" name="Group 7"/>
          <p:cNvGrpSpPr>
            <a:grpSpLocks/>
          </p:cNvGrpSpPr>
          <p:nvPr/>
        </p:nvGrpSpPr>
        <p:grpSpPr bwMode="auto">
          <a:xfrm>
            <a:off x="381000" y="2667000"/>
            <a:ext cx="8305800" cy="3184525"/>
            <a:chOff x="240" y="1680"/>
            <a:chExt cx="5232" cy="2006"/>
          </a:xfrm>
        </p:grpSpPr>
        <p:pic>
          <p:nvPicPr>
            <p:cNvPr id="19461" name="Picture 3" descr="Fig"/>
            <p:cNvPicPr>
              <a:picLocks noChangeAspect="1" noChangeArrowheads="1"/>
            </p:cNvPicPr>
            <p:nvPr/>
          </p:nvPicPr>
          <p:blipFill>
            <a:blip r:embed="rId2" cstate="print"/>
            <a:srcRect/>
            <a:stretch>
              <a:fillRect/>
            </a:stretch>
          </p:blipFill>
          <p:spPr bwMode="auto">
            <a:xfrm>
              <a:off x="1536" y="1776"/>
              <a:ext cx="3264" cy="1910"/>
            </a:xfrm>
            <a:prstGeom prst="rect">
              <a:avLst/>
            </a:prstGeom>
            <a:noFill/>
            <a:ln w="9525">
              <a:noFill/>
              <a:miter lim="800000"/>
              <a:headEnd/>
              <a:tailEnd/>
            </a:ln>
          </p:spPr>
        </p:pic>
        <p:sp>
          <p:nvSpPr>
            <p:cNvPr id="19462" name="Rectangle 5"/>
            <p:cNvSpPr>
              <a:spLocks noChangeArrowheads="1"/>
            </p:cNvSpPr>
            <p:nvPr/>
          </p:nvSpPr>
          <p:spPr bwMode="auto">
            <a:xfrm>
              <a:off x="240" y="1680"/>
              <a:ext cx="5232" cy="384"/>
            </a:xfrm>
            <a:prstGeom prst="rect">
              <a:avLst/>
            </a:prstGeom>
            <a:noFill/>
            <a:ln w="9525">
              <a:noFill/>
              <a:miter lim="800000"/>
              <a:headEnd/>
              <a:tailEnd/>
            </a:ln>
          </p:spPr>
          <p:txBody>
            <a:bodyPr/>
            <a:lstStyle/>
            <a:p>
              <a:pPr marL="342900" indent="-342900">
                <a:spcBef>
                  <a:spcPct val="20000"/>
                </a:spcBef>
                <a:buFontTx/>
                <a:buChar char="•"/>
              </a:pPr>
              <a:r>
                <a:rPr lang="en-US"/>
                <a:t>Example: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tabLst>
                <a:tab pos="2165350" algn="l"/>
              </a:tabLst>
            </a:pPr>
            <a:r>
              <a:rPr lang="en-US" b="1" dirty="0" smtClean="0"/>
              <a:t>2.5: Communication with other devices</a:t>
            </a:r>
            <a:endParaRPr lang="en-US" b="1" dirty="0" smtClean="0">
              <a:solidFill>
                <a:srgbClr val="0000FF"/>
              </a:solidFill>
              <a:latin typeface="Arial" charset="0"/>
            </a:endParaRPr>
          </a:p>
        </p:txBody>
      </p:sp>
      <p:pic>
        <p:nvPicPr>
          <p:cNvPr id="20483" name="Picture 5" descr="Fig"/>
          <p:cNvPicPr>
            <a:picLocks noGrp="1" noChangeAspect="1" noChangeArrowheads="1"/>
          </p:cNvPicPr>
          <p:nvPr>
            <p:ph idx="1"/>
          </p:nvPr>
        </p:nvPicPr>
        <p:blipFill>
          <a:blip r:embed="rId2" cstate="print"/>
          <a:srcRect/>
          <a:stretch>
            <a:fillRect/>
          </a:stretch>
        </p:blipFill>
        <p:spPr>
          <a:xfrm>
            <a:off x="2057400" y="2971800"/>
            <a:ext cx="4648200" cy="3368675"/>
          </a:xfrm>
        </p:spPr>
      </p:pic>
      <p:sp>
        <p:nvSpPr>
          <p:cNvPr id="20484" name="Rectangle 6"/>
          <p:cNvSpPr>
            <a:spLocks noChangeArrowheads="1"/>
          </p:cNvSpPr>
          <p:nvPr/>
        </p:nvSpPr>
        <p:spPr bwMode="auto">
          <a:xfrm>
            <a:off x="381000" y="1219200"/>
            <a:ext cx="8305800" cy="1447800"/>
          </a:xfrm>
          <a:prstGeom prst="rect">
            <a:avLst/>
          </a:prstGeom>
          <a:noFill/>
          <a:ln w="9525">
            <a:noFill/>
            <a:miter lim="800000"/>
            <a:headEnd/>
            <a:tailEnd/>
          </a:ln>
        </p:spPr>
        <p:txBody>
          <a:bodyPr/>
          <a:lstStyle/>
          <a:p>
            <a:pPr marL="342900" indent="-342900">
              <a:spcBef>
                <a:spcPct val="20000"/>
              </a:spcBef>
              <a:buFontTx/>
              <a:buChar char="•"/>
            </a:pPr>
            <a:r>
              <a:rPr lang="en-US"/>
              <a:t>Handled through intermediary device: ‘</a:t>
            </a:r>
            <a:r>
              <a:rPr lang="en-US" i="1"/>
              <a:t>controller’</a:t>
            </a:r>
          </a:p>
          <a:p>
            <a:pPr marL="342900" indent="-342900">
              <a:spcBef>
                <a:spcPct val="20000"/>
              </a:spcBef>
              <a:buFontTx/>
              <a:buChar char="•"/>
            </a:pPr>
            <a:r>
              <a:rPr lang="en-US"/>
              <a:t>CPU communicates with controllers in the same way that it communicates with main memory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04800" y="152400"/>
            <a:ext cx="8458200" cy="1143000"/>
          </a:xfrm>
        </p:spPr>
        <p:txBody>
          <a:bodyPr/>
          <a:lstStyle/>
          <a:p>
            <a:pPr eaLnBrk="1" hangingPunct="1">
              <a:tabLst>
                <a:tab pos="2165350" algn="l"/>
              </a:tabLst>
            </a:pPr>
            <a:r>
              <a:rPr lang="en-US" b="1" dirty="0" smtClean="0"/>
              <a:t>2.6: ‘Von Neumann Architecture’- Problem</a:t>
            </a:r>
            <a:endParaRPr lang="en-US" b="1" dirty="0" smtClean="0">
              <a:solidFill>
                <a:srgbClr val="0000FF"/>
              </a:solidFill>
              <a:latin typeface="Arial" charset="0"/>
            </a:endParaRPr>
          </a:p>
        </p:txBody>
      </p:sp>
      <p:sp>
        <p:nvSpPr>
          <p:cNvPr id="21507" name="Rectangle 3"/>
          <p:cNvSpPr>
            <a:spLocks noChangeArrowheads="1"/>
          </p:cNvSpPr>
          <p:nvPr/>
        </p:nvSpPr>
        <p:spPr bwMode="auto">
          <a:xfrm>
            <a:off x="381000" y="1447800"/>
            <a:ext cx="8382000" cy="1600200"/>
          </a:xfrm>
          <a:prstGeom prst="rect">
            <a:avLst/>
          </a:prstGeom>
          <a:noFill/>
          <a:ln w="9525">
            <a:noFill/>
            <a:miter lim="800000"/>
            <a:headEnd/>
            <a:tailEnd/>
          </a:ln>
        </p:spPr>
        <p:txBody>
          <a:bodyPr/>
          <a:lstStyle/>
          <a:p>
            <a:pPr marL="342900" indent="-342900">
              <a:spcBef>
                <a:spcPct val="20000"/>
              </a:spcBef>
              <a:buFontTx/>
              <a:buChar char="•"/>
            </a:pPr>
            <a:r>
              <a:rPr lang="en-US" sz="3200" dirty="0"/>
              <a:t>A problem of speed</a:t>
            </a:r>
            <a:r>
              <a:rPr lang="en-US" sz="3200" dirty="0" smtClean="0"/>
              <a:t>……!</a:t>
            </a:r>
            <a:endParaRPr lang="en-US" sz="3200" dirty="0"/>
          </a:p>
          <a:p>
            <a:pPr marL="742950" lvl="1" indent="-285750">
              <a:spcBef>
                <a:spcPct val="20000"/>
              </a:spcBef>
              <a:buFontTx/>
              <a:buChar char="–"/>
            </a:pPr>
            <a:r>
              <a:rPr lang="en-US" dirty="0"/>
              <a:t>electric pulses can go no faster than speed of light (approx. 30 cm per nanosecond)</a:t>
            </a:r>
          </a:p>
        </p:txBody>
      </p:sp>
      <p:sp>
        <p:nvSpPr>
          <p:cNvPr id="55300" name="Rectangle 4"/>
          <p:cNvSpPr>
            <a:spLocks noChangeArrowheads="1"/>
          </p:cNvSpPr>
          <p:nvPr/>
        </p:nvSpPr>
        <p:spPr bwMode="auto">
          <a:xfrm>
            <a:off x="381000" y="2971800"/>
            <a:ext cx="8382000" cy="3352800"/>
          </a:xfrm>
          <a:prstGeom prst="rect">
            <a:avLst/>
          </a:prstGeom>
          <a:noFill/>
          <a:ln w="9525">
            <a:noFill/>
            <a:miter lim="800000"/>
            <a:headEnd/>
            <a:tailEnd/>
          </a:ln>
        </p:spPr>
        <p:txBody>
          <a:bodyPr/>
          <a:lstStyle/>
          <a:p>
            <a:pPr marL="342900" indent="-342900">
              <a:spcBef>
                <a:spcPct val="20000"/>
              </a:spcBef>
              <a:buFontTx/>
              <a:buChar char="•"/>
            </a:pPr>
            <a:r>
              <a:rPr lang="en-US" sz="3200"/>
              <a:t>For average machine:</a:t>
            </a:r>
          </a:p>
          <a:p>
            <a:pPr marL="742950" lvl="1" indent="-285750">
              <a:spcBef>
                <a:spcPct val="20000"/>
              </a:spcBef>
              <a:buFontTx/>
              <a:buChar char="–"/>
            </a:pPr>
            <a:r>
              <a:rPr lang="en-US"/>
              <a:t>fetch-decode-execute cycle takes several nano secs. </a:t>
            </a:r>
          </a:p>
          <a:p>
            <a:pPr marL="342900" indent="-342900">
              <a:spcBef>
                <a:spcPct val="20000"/>
              </a:spcBef>
              <a:buFontTx/>
              <a:buChar char="•"/>
            </a:pPr>
            <a:r>
              <a:rPr lang="en-US" sz="3200"/>
              <a:t>So: increasing speed becomes problem of scale</a:t>
            </a:r>
          </a:p>
          <a:p>
            <a:pPr marL="742950" lvl="1" indent="-285750">
              <a:spcBef>
                <a:spcPct val="20000"/>
              </a:spcBef>
              <a:buFontTx/>
              <a:buChar char="–"/>
            </a:pPr>
            <a:r>
              <a:rPr lang="en-US"/>
              <a:t>small, smaller, … stuck</a:t>
            </a:r>
          </a:p>
          <a:p>
            <a:pPr marL="342900" indent="-342900">
              <a:spcBef>
                <a:spcPct val="20000"/>
              </a:spcBef>
              <a:buFontTx/>
              <a:buChar char="•"/>
            </a:pPr>
            <a:r>
              <a:rPr lang="en-US" sz="3200"/>
              <a:t>In other words: there appears to be a speed limit!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30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530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530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530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530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04800" y="152400"/>
            <a:ext cx="8534400" cy="1143000"/>
          </a:xfrm>
        </p:spPr>
        <p:txBody>
          <a:bodyPr/>
          <a:lstStyle/>
          <a:p>
            <a:pPr eaLnBrk="1" hangingPunct="1">
              <a:tabLst>
                <a:tab pos="2165350" algn="l"/>
              </a:tabLst>
            </a:pPr>
            <a:r>
              <a:rPr lang="en-US" sz="3000" b="1" dirty="0" smtClean="0"/>
              <a:t>2.6: ‘Von Neumann Architecture’- Alternatives (1)</a:t>
            </a:r>
            <a:endParaRPr lang="en-US" sz="3000" b="1" dirty="0" smtClean="0">
              <a:solidFill>
                <a:srgbClr val="0000FF"/>
              </a:solidFill>
              <a:latin typeface="Arial" charset="0"/>
            </a:endParaRPr>
          </a:p>
        </p:txBody>
      </p:sp>
      <p:sp>
        <p:nvSpPr>
          <p:cNvPr id="22531" name="Rectangle 3"/>
          <p:cNvSpPr>
            <a:spLocks noChangeArrowheads="1"/>
          </p:cNvSpPr>
          <p:nvPr/>
        </p:nvSpPr>
        <p:spPr bwMode="auto">
          <a:xfrm>
            <a:off x="381000" y="1371600"/>
            <a:ext cx="8382000" cy="2057400"/>
          </a:xfrm>
          <a:prstGeom prst="rect">
            <a:avLst/>
          </a:prstGeom>
          <a:noFill/>
          <a:ln w="9525">
            <a:noFill/>
            <a:miter lim="800000"/>
            <a:headEnd/>
            <a:tailEnd/>
          </a:ln>
        </p:spPr>
        <p:txBody>
          <a:bodyPr/>
          <a:lstStyle/>
          <a:p>
            <a:pPr marL="342900" indent="-342900">
              <a:spcBef>
                <a:spcPct val="20000"/>
              </a:spcBef>
              <a:buFontTx/>
              <a:buChar char="•"/>
            </a:pPr>
            <a:r>
              <a:rPr lang="en-US" sz="3200"/>
              <a:t>One solution: Pipelining</a:t>
            </a:r>
          </a:p>
          <a:p>
            <a:pPr marL="742950" lvl="1" indent="-285750">
              <a:spcBef>
                <a:spcPct val="20000"/>
              </a:spcBef>
              <a:buFontTx/>
              <a:buChar char="–"/>
            </a:pPr>
            <a:r>
              <a:rPr lang="en-US"/>
              <a:t>allows steps in the machine cycle to overlap</a:t>
            </a:r>
          </a:p>
          <a:p>
            <a:pPr marL="742950" lvl="1" indent="-285750">
              <a:spcBef>
                <a:spcPct val="20000"/>
              </a:spcBef>
              <a:buFontTx/>
              <a:buChar char="–"/>
            </a:pPr>
            <a:r>
              <a:rPr lang="en-US"/>
              <a:t>during execution of one instruction, next is fetched</a:t>
            </a:r>
          </a:p>
          <a:p>
            <a:pPr marL="742950" lvl="1" indent="-285750">
              <a:spcBef>
                <a:spcPct val="20000"/>
              </a:spcBef>
              <a:buFontTx/>
              <a:buChar char="–"/>
            </a:pPr>
            <a:r>
              <a:rPr lang="en-US"/>
              <a:t>so: more than one instruction is ‘in the pipe’</a:t>
            </a:r>
          </a:p>
        </p:txBody>
      </p:sp>
      <p:sp>
        <p:nvSpPr>
          <p:cNvPr id="56325" name="Rectangle 5"/>
          <p:cNvSpPr>
            <a:spLocks noChangeArrowheads="1"/>
          </p:cNvSpPr>
          <p:nvPr/>
        </p:nvSpPr>
        <p:spPr bwMode="auto">
          <a:xfrm>
            <a:off x="381000" y="3505200"/>
            <a:ext cx="8382000" cy="2895600"/>
          </a:xfrm>
          <a:prstGeom prst="rect">
            <a:avLst/>
          </a:prstGeom>
          <a:noFill/>
          <a:ln w="9525">
            <a:noFill/>
            <a:miter lim="800000"/>
            <a:headEnd/>
            <a:tailEnd/>
          </a:ln>
        </p:spPr>
        <p:txBody>
          <a:bodyPr/>
          <a:lstStyle/>
          <a:p>
            <a:pPr marL="342900" indent="-342900">
              <a:spcBef>
                <a:spcPct val="20000"/>
              </a:spcBef>
              <a:buFontTx/>
              <a:buChar char="•"/>
            </a:pPr>
            <a:r>
              <a:rPr lang="en-US" sz="3200"/>
              <a:t>Result: same speed - but higher </a:t>
            </a:r>
            <a:r>
              <a:rPr lang="en-US" sz="3200" i="1"/>
              <a:t>throughput</a:t>
            </a:r>
          </a:p>
          <a:p>
            <a:pPr marL="342900" indent="-342900">
              <a:spcBef>
                <a:spcPct val="20000"/>
              </a:spcBef>
              <a:buFontTx/>
              <a:buChar char="•"/>
            </a:pPr>
            <a:r>
              <a:rPr lang="en-US" sz="3200"/>
              <a:t>Problems with JUMP instructions, of course… </a:t>
            </a:r>
          </a:p>
          <a:p>
            <a:pPr marL="742950" lvl="1" indent="-285750">
              <a:spcBef>
                <a:spcPct val="20000"/>
              </a:spcBef>
              <a:buFontTx/>
              <a:buChar char="–"/>
            </a:pPr>
            <a:r>
              <a:rPr lang="en-US"/>
              <a:t>pre-fetching becomes useless</a:t>
            </a:r>
          </a:p>
          <a:p>
            <a:pPr marL="342900" indent="-342900">
              <a:spcBef>
                <a:spcPct val="20000"/>
              </a:spcBef>
              <a:buFontTx/>
              <a:buChar char="•"/>
            </a:pPr>
            <a:r>
              <a:rPr lang="en-US" sz="3200"/>
              <a:t>Modern CPUs:</a:t>
            </a:r>
          </a:p>
          <a:p>
            <a:pPr marL="742950" lvl="1" indent="-285750">
              <a:spcBef>
                <a:spcPct val="20000"/>
              </a:spcBef>
              <a:buFontTx/>
              <a:buChar char="–"/>
            </a:pPr>
            <a:r>
              <a:rPr lang="en-US"/>
              <a:t>fetch &amp; execute multiple instructions at a 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632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632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632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63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tabLst>
                <a:tab pos="2165350" algn="l"/>
              </a:tabLst>
            </a:pPr>
            <a:r>
              <a:rPr lang="en-US" sz="3000" b="1" dirty="0" smtClean="0"/>
              <a:t>2.6: ‘Von Neumann Architecture’- Alternatives (2)</a:t>
            </a:r>
            <a:endParaRPr lang="en-US" sz="3000" b="1" dirty="0" smtClean="0">
              <a:solidFill>
                <a:srgbClr val="0000FF"/>
              </a:solidFill>
              <a:latin typeface="Arial" charset="0"/>
            </a:endParaRPr>
          </a:p>
        </p:txBody>
      </p:sp>
      <p:sp>
        <p:nvSpPr>
          <p:cNvPr id="23555" name="Rectangle 3"/>
          <p:cNvSpPr>
            <a:spLocks noChangeArrowheads="1"/>
          </p:cNvSpPr>
          <p:nvPr/>
        </p:nvSpPr>
        <p:spPr bwMode="auto">
          <a:xfrm>
            <a:off x="381000" y="1371600"/>
            <a:ext cx="8382000" cy="1676400"/>
          </a:xfrm>
          <a:prstGeom prst="rect">
            <a:avLst/>
          </a:prstGeom>
          <a:noFill/>
          <a:ln w="9525">
            <a:noFill/>
            <a:miter lim="800000"/>
            <a:headEnd/>
            <a:tailEnd/>
          </a:ln>
        </p:spPr>
        <p:txBody>
          <a:bodyPr/>
          <a:lstStyle/>
          <a:p>
            <a:pPr marL="342900" indent="-342900">
              <a:spcBef>
                <a:spcPct val="20000"/>
              </a:spcBef>
              <a:buFontTx/>
              <a:buChar char="•"/>
            </a:pPr>
            <a:r>
              <a:rPr lang="en-US" sz="3200"/>
              <a:t>Other solution: (true) Parallel Processing</a:t>
            </a:r>
          </a:p>
          <a:p>
            <a:pPr marL="742950" lvl="1" indent="-285750">
              <a:spcBef>
                <a:spcPct val="20000"/>
              </a:spcBef>
              <a:buFontTx/>
              <a:buChar char="–"/>
            </a:pPr>
            <a:r>
              <a:rPr lang="en-US"/>
              <a:t>performing several tasks at the same time</a:t>
            </a:r>
          </a:p>
          <a:p>
            <a:pPr marL="742950" lvl="1" indent="-285750">
              <a:spcBef>
                <a:spcPct val="20000"/>
              </a:spcBef>
              <a:buFontTx/>
              <a:buChar char="–"/>
            </a:pPr>
            <a:r>
              <a:rPr lang="en-US"/>
              <a:t>needs multiple processing units</a:t>
            </a:r>
          </a:p>
        </p:txBody>
      </p:sp>
      <p:sp>
        <p:nvSpPr>
          <p:cNvPr id="57348" name="Rectangle 4"/>
          <p:cNvSpPr>
            <a:spLocks noChangeArrowheads="1"/>
          </p:cNvSpPr>
          <p:nvPr/>
        </p:nvSpPr>
        <p:spPr bwMode="auto">
          <a:xfrm>
            <a:off x="381000" y="2971800"/>
            <a:ext cx="8382000" cy="1600200"/>
          </a:xfrm>
          <a:prstGeom prst="rect">
            <a:avLst/>
          </a:prstGeom>
          <a:noFill/>
          <a:ln w="9525">
            <a:noFill/>
            <a:miter lim="800000"/>
            <a:headEnd/>
            <a:tailEnd/>
          </a:ln>
        </p:spPr>
        <p:txBody>
          <a:bodyPr/>
          <a:lstStyle/>
          <a:p>
            <a:pPr marL="342900" indent="-342900">
              <a:spcBef>
                <a:spcPct val="20000"/>
              </a:spcBef>
              <a:buFontTx/>
              <a:buChar char="•"/>
            </a:pPr>
            <a:r>
              <a:rPr lang="en-US" sz="3200"/>
              <a:t>For example:</a:t>
            </a:r>
          </a:p>
          <a:p>
            <a:pPr marL="742950" lvl="1" indent="-285750">
              <a:spcBef>
                <a:spcPct val="20000"/>
              </a:spcBef>
              <a:buFontTx/>
              <a:buChar char="–"/>
            </a:pPr>
            <a:r>
              <a:rPr lang="en-US"/>
              <a:t>several complete PCs connected via fast network</a:t>
            </a:r>
          </a:p>
          <a:p>
            <a:pPr marL="1143000" lvl="2" indent="-228600">
              <a:spcBef>
                <a:spcPct val="20000"/>
              </a:spcBef>
              <a:buFontTx/>
              <a:buChar char="•"/>
            </a:pPr>
            <a:r>
              <a:rPr lang="en-US" sz="2400"/>
              <a:t>each PC capable of independent execution</a:t>
            </a:r>
          </a:p>
          <a:p>
            <a:pPr marL="742950" lvl="1" indent="-285750">
              <a:spcBef>
                <a:spcPct val="20000"/>
              </a:spcBef>
              <a:buFontTx/>
              <a:buChar char="–"/>
            </a:pPr>
            <a:r>
              <a:rPr lang="en-US"/>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34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734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734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734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04800" y="152400"/>
            <a:ext cx="8458200" cy="1143000"/>
          </a:xfrm>
        </p:spPr>
        <p:txBody>
          <a:bodyPr/>
          <a:lstStyle/>
          <a:p>
            <a:pPr eaLnBrk="1" hangingPunct="1">
              <a:tabLst>
                <a:tab pos="2165350" algn="l"/>
              </a:tabLst>
            </a:pPr>
            <a:r>
              <a:rPr lang="en-US" b="1" dirty="0" smtClean="0"/>
              <a:t>2.6: Parallel Processing: Example</a:t>
            </a:r>
            <a:endParaRPr lang="en-US" b="1" dirty="0" smtClean="0">
              <a:solidFill>
                <a:srgbClr val="0000FF"/>
              </a:solidFill>
              <a:latin typeface="Arial" charset="0"/>
            </a:endParaRPr>
          </a:p>
        </p:txBody>
      </p:sp>
      <p:pic>
        <p:nvPicPr>
          <p:cNvPr id="38915" name="Picture 41" descr="parallelProblem2.gif"/>
          <p:cNvPicPr>
            <a:picLocks noChangeAspect="1"/>
          </p:cNvPicPr>
          <p:nvPr/>
        </p:nvPicPr>
        <p:blipFill>
          <a:blip r:embed="rId2" cstate="print"/>
          <a:srcRect/>
          <a:stretch>
            <a:fillRect/>
          </a:stretch>
        </p:blipFill>
        <p:spPr bwMode="auto">
          <a:xfrm>
            <a:off x="533400" y="1143000"/>
            <a:ext cx="7620000" cy="518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2"/>
          <p:cNvGrpSpPr>
            <a:grpSpLocks/>
          </p:cNvGrpSpPr>
          <p:nvPr/>
        </p:nvGrpSpPr>
        <p:grpSpPr bwMode="auto">
          <a:xfrm>
            <a:off x="381000" y="381000"/>
            <a:ext cx="8382000" cy="6127750"/>
            <a:chOff x="240" y="2064"/>
            <a:chExt cx="5280" cy="2036"/>
          </a:xfrm>
        </p:grpSpPr>
        <p:grpSp>
          <p:nvGrpSpPr>
            <p:cNvPr id="3" name="Group 80"/>
            <p:cNvGrpSpPr>
              <a:grpSpLocks/>
            </p:cNvGrpSpPr>
            <p:nvPr/>
          </p:nvGrpSpPr>
          <p:grpSpPr bwMode="auto">
            <a:xfrm>
              <a:off x="528" y="2592"/>
              <a:ext cx="4416" cy="1508"/>
              <a:chOff x="576" y="2592"/>
              <a:chExt cx="4416" cy="1508"/>
            </a:xfrm>
          </p:grpSpPr>
          <p:sp>
            <p:nvSpPr>
              <p:cNvPr id="1039" name="Text Box 21"/>
              <p:cNvSpPr txBox="1">
                <a:spLocks noChangeArrowheads="1"/>
              </p:cNvSpPr>
              <p:nvPr/>
            </p:nvSpPr>
            <p:spPr bwMode="auto">
              <a:xfrm>
                <a:off x="1872" y="3504"/>
                <a:ext cx="474" cy="212"/>
              </a:xfrm>
              <a:prstGeom prst="rect">
                <a:avLst/>
              </a:prstGeom>
              <a:noFill/>
              <a:ln w="9525">
                <a:noFill/>
                <a:miter lim="800000"/>
                <a:headEnd/>
                <a:tailEnd/>
              </a:ln>
            </p:spPr>
            <p:txBody>
              <a:bodyPr wrap="none" lIns="92075" tIns="46038" rIns="92075" bIns="46038" anchor="ctr">
                <a:spAutoFit/>
              </a:bodyPr>
              <a:lstStyle/>
              <a:p>
                <a:pPr algn="ctr">
                  <a:spcBef>
                    <a:spcPct val="20000"/>
                  </a:spcBef>
                  <a:buClr>
                    <a:schemeClr val="tx2"/>
                  </a:buClr>
                </a:pPr>
                <a:r>
                  <a:rPr lang="en-US" sz="1600" b="1"/>
                  <a:t>CPU 4</a:t>
                </a:r>
              </a:p>
            </p:txBody>
          </p:sp>
          <p:sp>
            <p:nvSpPr>
              <p:cNvPr id="1040" name="Text Box 22"/>
              <p:cNvSpPr txBox="1">
                <a:spLocks noChangeArrowheads="1"/>
              </p:cNvSpPr>
              <p:nvPr/>
            </p:nvSpPr>
            <p:spPr bwMode="auto">
              <a:xfrm>
                <a:off x="1872" y="3072"/>
                <a:ext cx="474" cy="212"/>
              </a:xfrm>
              <a:prstGeom prst="rect">
                <a:avLst/>
              </a:prstGeom>
              <a:noFill/>
              <a:ln w="9525">
                <a:noFill/>
                <a:miter lim="800000"/>
                <a:headEnd/>
                <a:tailEnd/>
              </a:ln>
            </p:spPr>
            <p:txBody>
              <a:bodyPr wrap="none" lIns="92075" tIns="46038" rIns="92075" bIns="46038" anchor="ctr">
                <a:spAutoFit/>
              </a:bodyPr>
              <a:lstStyle/>
              <a:p>
                <a:pPr algn="ctr">
                  <a:spcBef>
                    <a:spcPct val="20000"/>
                  </a:spcBef>
                  <a:buClr>
                    <a:schemeClr val="tx2"/>
                  </a:buClr>
                </a:pPr>
                <a:r>
                  <a:rPr lang="en-US" sz="1600" b="1"/>
                  <a:t>CPU 3</a:t>
                </a:r>
              </a:p>
            </p:txBody>
          </p:sp>
          <p:sp>
            <p:nvSpPr>
              <p:cNvPr id="1041" name="Text Box 23"/>
              <p:cNvSpPr txBox="1">
                <a:spLocks noChangeArrowheads="1"/>
              </p:cNvSpPr>
              <p:nvPr/>
            </p:nvSpPr>
            <p:spPr bwMode="auto">
              <a:xfrm>
                <a:off x="1872" y="2688"/>
                <a:ext cx="474" cy="212"/>
              </a:xfrm>
              <a:prstGeom prst="rect">
                <a:avLst/>
              </a:prstGeom>
              <a:noFill/>
              <a:ln w="9525">
                <a:noFill/>
                <a:miter lim="800000"/>
                <a:headEnd/>
                <a:tailEnd/>
              </a:ln>
            </p:spPr>
            <p:txBody>
              <a:bodyPr wrap="none" lIns="92075" tIns="46038" rIns="92075" bIns="46038" anchor="ctr">
                <a:spAutoFit/>
              </a:bodyPr>
              <a:lstStyle/>
              <a:p>
                <a:pPr algn="ctr">
                  <a:spcBef>
                    <a:spcPct val="20000"/>
                  </a:spcBef>
                  <a:buClr>
                    <a:schemeClr val="tx2"/>
                  </a:buClr>
                </a:pPr>
                <a:r>
                  <a:rPr lang="en-US" sz="1600" b="1"/>
                  <a:t>CPU 2</a:t>
                </a:r>
              </a:p>
            </p:txBody>
          </p:sp>
          <p:graphicFrame>
            <p:nvGraphicFramePr>
              <p:cNvPr id="1026" name="Object 1024"/>
              <p:cNvGraphicFramePr>
                <a:graphicFrameLocks noChangeAspect="1"/>
              </p:cNvGraphicFramePr>
              <p:nvPr/>
            </p:nvGraphicFramePr>
            <p:xfrm>
              <a:off x="576" y="2976"/>
              <a:ext cx="576" cy="576"/>
            </p:xfrm>
            <a:graphic>
              <a:graphicData uri="http://schemas.openxmlformats.org/presentationml/2006/ole">
                <p:oleObj spid="_x0000_s143362" r:id="rId3" imgW="2084010" imgH="2084010" progId="">
                  <p:embed/>
                </p:oleObj>
              </a:graphicData>
            </a:graphic>
          </p:graphicFrame>
          <p:graphicFrame>
            <p:nvGraphicFramePr>
              <p:cNvPr id="1027" name="Object 1025"/>
              <p:cNvGraphicFramePr>
                <a:graphicFrameLocks noChangeAspect="1"/>
              </p:cNvGraphicFramePr>
              <p:nvPr/>
            </p:nvGraphicFramePr>
            <p:xfrm>
              <a:off x="1824" y="3792"/>
              <a:ext cx="576" cy="144"/>
            </p:xfrm>
            <a:graphic>
              <a:graphicData uri="http://schemas.openxmlformats.org/presentationml/2006/ole">
                <p:oleObj spid="_x0000_s143363" r:id="rId4" imgW="2084010" imgH="2084010" progId="">
                  <p:embed/>
                </p:oleObj>
              </a:graphicData>
            </a:graphic>
          </p:graphicFrame>
          <p:graphicFrame>
            <p:nvGraphicFramePr>
              <p:cNvPr id="1028" name="Object 1026"/>
              <p:cNvGraphicFramePr>
                <a:graphicFrameLocks noChangeAspect="1"/>
              </p:cNvGraphicFramePr>
              <p:nvPr/>
            </p:nvGraphicFramePr>
            <p:xfrm>
              <a:off x="1824" y="3408"/>
              <a:ext cx="576" cy="144"/>
            </p:xfrm>
            <a:graphic>
              <a:graphicData uri="http://schemas.openxmlformats.org/presentationml/2006/ole">
                <p:oleObj spid="_x0000_s143364" r:id="rId5" imgW="2084010" imgH="2084010" progId="">
                  <p:embed/>
                </p:oleObj>
              </a:graphicData>
            </a:graphic>
          </p:graphicFrame>
          <p:graphicFrame>
            <p:nvGraphicFramePr>
              <p:cNvPr id="1029" name="Object 1027"/>
              <p:cNvGraphicFramePr>
                <a:graphicFrameLocks noChangeAspect="1"/>
              </p:cNvGraphicFramePr>
              <p:nvPr/>
            </p:nvGraphicFramePr>
            <p:xfrm>
              <a:off x="1824" y="2976"/>
              <a:ext cx="576" cy="144"/>
            </p:xfrm>
            <a:graphic>
              <a:graphicData uri="http://schemas.openxmlformats.org/presentationml/2006/ole">
                <p:oleObj spid="_x0000_s143365" r:id="rId6" imgW="2084010" imgH="2084010" progId="">
                  <p:embed/>
                </p:oleObj>
              </a:graphicData>
            </a:graphic>
          </p:graphicFrame>
          <p:graphicFrame>
            <p:nvGraphicFramePr>
              <p:cNvPr id="1030" name="Object 1028"/>
              <p:cNvGraphicFramePr>
                <a:graphicFrameLocks noChangeAspect="1"/>
              </p:cNvGraphicFramePr>
              <p:nvPr/>
            </p:nvGraphicFramePr>
            <p:xfrm>
              <a:off x="1824" y="2592"/>
              <a:ext cx="576" cy="144"/>
            </p:xfrm>
            <a:graphic>
              <a:graphicData uri="http://schemas.openxmlformats.org/presentationml/2006/ole">
                <p:oleObj spid="_x0000_s143366" r:id="rId7" imgW="2084010" imgH="2084010" progId="">
                  <p:embed/>
                </p:oleObj>
              </a:graphicData>
            </a:graphic>
          </p:graphicFrame>
          <p:sp>
            <p:nvSpPr>
              <p:cNvPr id="1042" name="Text Box 52"/>
              <p:cNvSpPr txBox="1">
                <a:spLocks noChangeArrowheads="1"/>
              </p:cNvSpPr>
              <p:nvPr/>
            </p:nvSpPr>
            <p:spPr bwMode="auto">
              <a:xfrm>
                <a:off x="1872" y="3888"/>
                <a:ext cx="474" cy="212"/>
              </a:xfrm>
              <a:prstGeom prst="rect">
                <a:avLst/>
              </a:prstGeom>
              <a:noFill/>
              <a:ln w="9525">
                <a:noFill/>
                <a:miter lim="800000"/>
                <a:headEnd/>
                <a:tailEnd/>
              </a:ln>
            </p:spPr>
            <p:txBody>
              <a:bodyPr wrap="none" lIns="92075" tIns="46038" rIns="92075" bIns="46038" anchor="ctr">
                <a:spAutoFit/>
              </a:bodyPr>
              <a:lstStyle/>
              <a:p>
                <a:pPr algn="ctr">
                  <a:spcBef>
                    <a:spcPct val="20000"/>
                  </a:spcBef>
                  <a:buClr>
                    <a:schemeClr val="tx2"/>
                  </a:buClr>
                </a:pPr>
                <a:r>
                  <a:rPr lang="en-US" sz="1600" b="1"/>
                  <a:t>CPU 5</a:t>
                </a:r>
              </a:p>
            </p:txBody>
          </p:sp>
          <p:sp>
            <p:nvSpPr>
              <p:cNvPr id="1043" name="Text Box 53"/>
              <p:cNvSpPr txBox="1">
                <a:spLocks noChangeArrowheads="1"/>
              </p:cNvSpPr>
              <p:nvPr/>
            </p:nvSpPr>
            <p:spPr bwMode="auto">
              <a:xfrm>
                <a:off x="624" y="3504"/>
                <a:ext cx="474" cy="212"/>
              </a:xfrm>
              <a:prstGeom prst="rect">
                <a:avLst/>
              </a:prstGeom>
              <a:noFill/>
              <a:ln w="9525">
                <a:noFill/>
                <a:miter lim="800000"/>
                <a:headEnd/>
                <a:tailEnd/>
              </a:ln>
            </p:spPr>
            <p:txBody>
              <a:bodyPr wrap="none" lIns="92075" tIns="46038" rIns="92075" bIns="46038" anchor="ctr">
                <a:spAutoFit/>
              </a:bodyPr>
              <a:lstStyle/>
              <a:p>
                <a:pPr algn="ctr">
                  <a:spcBef>
                    <a:spcPct val="20000"/>
                  </a:spcBef>
                  <a:buClr>
                    <a:schemeClr val="tx2"/>
                  </a:buClr>
                </a:pPr>
                <a:r>
                  <a:rPr lang="en-US" sz="1600" b="1"/>
                  <a:t>CPU 1</a:t>
                </a:r>
              </a:p>
            </p:txBody>
          </p:sp>
          <p:sp>
            <p:nvSpPr>
              <p:cNvPr id="1044" name="Line 55"/>
              <p:cNvSpPr>
                <a:spLocks noChangeShapeType="1"/>
              </p:cNvSpPr>
              <p:nvPr/>
            </p:nvSpPr>
            <p:spPr bwMode="auto">
              <a:xfrm flipV="1">
                <a:off x="1200" y="2688"/>
                <a:ext cx="576" cy="384"/>
              </a:xfrm>
              <a:prstGeom prst="line">
                <a:avLst/>
              </a:prstGeom>
              <a:noFill/>
              <a:ln w="25400">
                <a:solidFill>
                  <a:schemeClr val="tx1"/>
                </a:solidFill>
                <a:round/>
                <a:headEnd/>
                <a:tailEnd type="triangle" w="med" len="med"/>
              </a:ln>
            </p:spPr>
            <p:txBody>
              <a:bodyPr wrap="none" anchor="ctr"/>
              <a:lstStyle/>
              <a:p>
                <a:endParaRPr lang="en-US"/>
              </a:p>
            </p:txBody>
          </p:sp>
          <p:sp>
            <p:nvSpPr>
              <p:cNvPr id="1045" name="Line 56"/>
              <p:cNvSpPr>
                <a:spLocks noChangeShapeType="1"/>
              </p:cNvSpPr>
              <p:nvPr/>
            </p:nvSpPr>
            <p:spPr bwMode="auto">
              <a:xfrm flipV="1">
                <a:off x="1200" y="3072"/>
                <a:ext cx="576" cy="144"/>
              </a:xfrm>
              <a:prstGeom prst="line">
                <a:avLst/>
              </a:prstGeom>
              <a:noFill/>
              <a:ln w="25400">
                <a:solidFill>
                  <a:schemeClr val="tx1"/>
                </a:solidFill>
                <a:round/>
                <a:headEnd/>
                <a:tailEnd type="triangle" w="med" len="med"/>
              </a:ln>
            </p:spPr>
            <p:txBody>
              <a:bodyPr wrap="none" anchor="ctr"/>
              <a:lstStyle/>
              <a:p>
                <a:endParaRPr lang="en-US"/>
              </a:p>
            </p:txBody>
          </p:sp>
          <p:sp>
            <p:nvSpPr>
              <p:cNvPr id="1046" name="Line 57"/>
              <p:cNvSpPr>
                <a:spLocks noChangeShapeType="1"/>
              </p:cNvSpPr>
              <p:nvPr/>
            </p:nvSpPr>
            <p:spPr bwMode="auto">
              <a:xfrm>
                <a:off x="1200" y="3312"/>
                <a:ext cx="576" cy="144"/>
              </a:xfrm>
              <a:prstGeom prst="line">
                <a:avLst/>
              </a:prstGeom>
              <a:noFill/>
              <a:ln w="25400">
                <a:solidFill>
                  <a:schemeClr val="tx1"/>
                </a:solidFill>
                <a:round/>
                <a:headEnd/>
                <a:tailEnd type="triangle" w="med" len="med"/>
              </a:ln>
            </p:spPr>
            <p:txBody>
              <a:bodyPr wrap="none" anchor="ctr"/>
              <a:lstStyle/>
              <a:p>
                <a:endParaRPr lang="en-US"/>
              </a:p>
            </p:txBody>
          </p:sp>
          <p:sp>
            <p:nvSpPr>
              <p:cNvPr id="1047" name="Line 58"/>
              <p:cNvSpPr>
                <a:spLocks noChangeShapeType="1"/>
              </p:cNvSpPr>
              <p:nvPr/>
            </p:nvSpPr>
            <p:spPr bwMode="auto">
              <a:xfrm>
                <a:off x="1200" y="3456"/>
                <a:ext cx="576" cy="432"/>
              </a:xfrm>
              <a:prstGeom prst="line">
                <a:avLst/>
              </a:prstGeom>
              <a:noFill/>
              <a:ln w="25400">
                <a:solidFill>
                  <a:schemeClr val="tx1"/>
                </a:solidFill>
                <a:round/>
                <a:headEnd/>
                <a:tailEnd type="triangle" w="med" len="med"/>
              </a:ln>
            </p:spPr>
            <p:txBody>
              <a:bodyPr wrap="none" anchor="ctr"/>
              <a:lstStyle/>
              <a:p>
                <a:endParaRPr lang="en-US"/>
              </a:p>
            </p:txBody>
          </p:sp>
          <p:sp>
            <p:nvSpPr>
              <p:cNvPr id="1048" name="Text Box 59"/>
              <p:cNvSpPr txBox="1">
                <a:spLocks noChangeArrowheads="1"/>
              </p:cNvSpPr>
              <p:nvPr/>
            </p:nvSpPr>
            <p:spPr bwMode="auto">
              <a:xfrm>
                <a:off x="3216" y="3504"/>
                <a:ext cx="474" cy="212"/>
              </a:xfrm>
              <a:prstGeom prst="rect">
                <a:avLst/>
              </a:prstGeom>
              <a:noFill/>
              <a:ln w="9525">
                <a:noFill/>
                <a:miter lim="800000"/>
                <a:headEnd/>
                <a:tailEnd/>
              </a:ln>
            </p:spPr>
            <p:txBody>
              <a:bodyPr wrap="none" lIns="92075" tIns="46038" rIns="92075" bIns="46038" anchor="ctr">
                <a:spAutoFit/>
              </a:bodyPr>
              <a:lstStyle/>
              <a:p>
                <a:pPr algn="ctr">
                  <a:spcBef>
                    <a:spcPct val="20000"/>
                  </a:spcBef>
                  <a:buClr>
                    <a:schemeClr val="tx2"/>
                  </a:buClr>
                </a:pPr>
                <a:r>
                  <a:rPr lang="en-US" sz="1600" b="1"/>
                  <a:t>CPU 4</a:t>
                </a:r>
              </a:p>
            </p:txBody>
          </p:sp>
          <p:sp>
            <p:nvSpPr>
              <p:cNvPr id="1049" name="Text Box 60"/>
              <p:cNvSpPr txBox="1">
                <a:spLocks noChangeArrowheads="1"/>
              </p:cNvSpPr>
              <p:nvPr/>
            </p:nvSpPr>
            <p:spPr bwMode="auto">
              <a:xfrm>
                <a:off x="3216" y="3072"/>
                <a:ext cx="474" cy="212"/>
              </a:xfrm>
              <a:prstGeom prst="rect">
                <a:avLst/>
              </a:prstGeom>
              <a:noFill/>
              <a:ln w="9525">
                <a:noFill/>
                <a:miter lim="800000"/>
                <a:headEnd/>
                <a:tailEnd/>
              </a:ln>
            </p:spPr>
            <p:txBody>
              <a:bodyPr wrap="none" lIns="92075" tIns="46038" rIns="92075" bIns="46038" anchor="ctr">
                <a:spAutoFit/>
              </a:bodyPr>
              <a:lstStyle/>
              <a:p>
                <a:pPr algn="ctr">
                  <a:spcBef>
                    <a:spcPct val="20000"/>
                  </a:spcBef>
                  <a:buClr>
                    <a:schemeClr val="tx2"/>
                  </a:buClr>
                </a:pPr>
                <a:r>
                  <a:rPr lang="en-US" sz="1600" b="1"/>
                  <a:t>CPU 3</a:t>
                </a:r>
              </a:p>
            </p:txBody>
          </p:sp>
          <p:sp>
            <p:nvSpPr>
              <p:cNvPr id="1050" name="Text Box 61"/>
              <p:cNvSpPr txBox="1">
                <a:spLocks noChangeArrowheads="1"/>
              </p:cNvSpPr>
              <p:nvPr/>
            </p:nvSpPr>
            <p:spPr bwMode="auto">
              <a:xfrm>
                <a:off x="3216" y="2688"/>
                <a:ext cx="474" cy="212"/>
              </a:xfrm>
              <a:prstGeom prst="rect">
                <a:avLst/>
              </a:prstGeom>
              <a:noFill/>
              <a:ln w="9525">
                <a:noFill/>
                <a:miter lim="800000"/>
                <a:headEnd/>
                <a:tailEnd/>
              </a:ln>
            </p:spPr>
            <p:txBody>
              <a:bodyPr wrap="none" lIns="92075" tIns="46038" rIns="92075" bIns="46038" anchor="ctr">
                <a:spAutoFit/>
              </a:bodyPr>
              <a:lstStyle/>
              <a:p>
                <a:pPr algn="ctr">
                  <a:spcBef>
                    <a:spcPct val="20000"/>
                  </a:spcBef>
                  <a:buClr>
                    <a:schemeClr val="tx2"/>
                  </a:buClr>
                </a:pPr>
                <a:r>
                  <a:rPr lang="en-US" sz="1600" b="1"/>
                  <a:t>CPU 2</a:t>
                </a:r>
              </a:p>
            </p:txBody>
          </p:sp>
          <p:graphicFrame>
            <p:nvGraphicFramePr>
              <p:cNvPr id="1031" name="Object 1029"/>
              <p:cNvGraphicFramePr>
                <a:graphicFrameLocks noChangeAspect="1"/>
              </p:cNvGraphicFramePr>
              <p:nvPr/>
            </p:nvGraphicFramePr>
            <p:xfrm>
              <a:off x="3168" y="3792"/>
              <a:ext cx="576" cy="144"/>
            </p:xfrm>
            <a:graphic>
              <a:graphicData uri="http://schemas.openxmlformats.org/presentationml/2006/ole">
                <p:oleObj spid="_x0000_s143367" r:id="rId8" imgW="2084010" imgH="2084010" progId="">
                  <p:embed/>
                </p:oleObj>
              </a:graphicData>
            </a:graphic>
          </p:graphicFrame>
          <p:graphicFrame>
            <p:nvGraphicFramePr>
              <p:cNvPr id="1032" name="Object 1030"/>
              <p:cNvGraphicFramePr>
                <a:graphicFrameLocks noChangeAspect="1"/>
              </p:cNvGraphicFramePr>
              <p:nvPr/>
            </p:nvGraphicFramePr>
            <p:xfrm>
              <a:off x="3168" y="3408"/>
              <a:ext cx="576" cy="144"/>
            </p:xfrm>
            <a:graphic>
              <a:graphicData uri="http://schemas.openxmlformats.org/presentationml/2006/ole">
                <p:oleObj spid="_x0000_s143368" r:id="rId9" imgW="2084010" imgH="2084010" progId="">
                  <p:embed/>
                </p:oleObj>
              </a:graphicData>
            </a:graphic>
          </p:graphicFrame>
          <p:graphicFrame>
            <p:nvGraphicFramePr>
              <p:cNvPr id="1033" name="Object 1031"/>
              <p:cNvGraphicFramePr>
                <a:graphicFrameLocks noChangeAspect="1"/>
              </p:cNvGraphicFramePr>
              <p:nvPr/>
            </p:nvGraphicFramePr>
            <p:xfrm>
              <a:off x="3168" y="2976"/>
              <a:ext cx="576" cy="144"/>
            </p:xfrm>
            <a:graphic>
              <a:graphicData uri="http://schemas.openxmlformats.org/presentationml/2006/ole">
                <p:oleObj spid="_x0000_s143369" r:id="rId10" imgW="2084010" imgH="2084010" progId="">
                  <p:embed/>
                </p:oleObj>
              </a:graphicData>
            </a:graphic>
          </p:graphicFrame>
          <p:sp>
            <p:nvSpPr>
              <p:cNvPr id="1051" name="Text Box 66"/>
              <p:cNvSpPr txBox="1">
                <a:spLocks noChangeArrowheads="1"/>
              </p:cNvSpPr>
              <p:nvPr/>
            </p:nvSpPr>
            <p:spPr bwMode="auto">
              <a:xfrm>
                <a:off x="3216" y="3888"/>
                <a:ext cx="474" cy="212"/>
              </a:xfrm>
              <a:prstGeom prst="rect">
                <a:avLst/>
              </a:prstGeom>
              <a:noFill/>
              <a:ln w="9525">
                <a:noFill/>
                <a:miter lim="800000"/>
                <a:headEnd/>
                <a:tailEnd/>
              </a:ln>
            </p:spPr>
            <p:txBody>
              <a:bodyPr wrap="none" lIns="92075" tIns="46038" rIns="92075" bIns="46038" anchor="ctr">
                <a:spAutoFit/>
              </a:bodyPr>
              <a:lstStyle/>
              <a:p>
                <a:pPr algn="ctr">
                  <a:spcBef>
                    <a:spcPct val="20000"/>
                  </a:spcBef>
                  <a:buClr>
                    <a:schemeClr val="tx2"/>
                  </a:buClr>
                </a:pPr>
                <a:r>
                  <a:rPr lang="en-US" sz="1600" b="1"/>
                  <a:t>CPU 5</a:t>
                </a:r>
              </a:p>
            </p:txBody>
          </p:sp>
          <p:graphicFrame>
            <p:nvGraphicFramePr>
              <p:cNvPr id="1034" name="Object 1032"/>
              <p:cNvGraphicFramePr>
                <a:graphicFrameLocks noChangeAspect="1"/>
              </p:cNvGraphicFramePr>
              <p:nvPr/>
            </p:nvGraphicFramePr>
            <p:xfrm>
              <a:off x="3168" y="2592"/>
              <a:ext cx="576" cy="144"/>
            </p:xfrm>
            <a:graphic>
              <a:graphicData uri="http://schemas.openxmlformats.org/presentationml/2006/ole">
                <p:oleObj spid="_x0000_s143370" r:id="rId11" imgW="2084010" imgH="2084010" progId="">
                  <p:embed/>
                </p:oleObj>
              </a:graphicData>
            </a:graphic>
          </p:graphicFrame>
          <p:sp>
            <p:nvSpPr>
              <p:cNvPr id="1052" name="Line 68"/>
              <p:cNvSpPr>
                <a:spLocks noChangeShapeType="1"/>
              </p:cNvSpPr>
              <p:nvPr/>
            </p:nvSpPr>
            <p:spPr bwMode="auto">
              <a:xfrm>
                <a:off x="2448" y="2640"/>
                <a:ext cx="672" cy="0"/>
              </a:xfrm>
              <a:prstGeom prst="line">
                <a:avLst/>
              </a:prstGeom>
              <a:noFill/>
              <a:ln w="25400">
                <a:solidFill>
                  <a:schemeClr val="tx1"/>
                </a:solidFill>
                <a:round/>
                <a:headEnd/>
                <a:tailEnd type="triangle" w="med" len="med"/>
              </a:ln>
            </p:spPr>
            <p:txBody>
              <a:bodyPr wrap="none" anchor="ctr"/>
              <a:lstStyle/>
              <a:p>
                <a:endParaRPr lang="en-US"/>
              </a:p>
            </p:txBody>
          </p:sp>
          <p:sp>
            <p:nvSpPr>
              <p:cNvPr id="1053" name="Line 69"/>
              <p:cNvSpPr>
                <a:spLocks noChangeShapeType="1"/>
              </p:cNvSpPr>
              <p:nvPr/>
            </p:nvSpPr>
            <p:spPr bwMode="auto">
              <a:xfrm>
                <a:off x="2448" y="3024"/>
                <a:ext cx="672" cy="0"/>
              </a:xfrm>
              <a:prstGeom prst="line">
                <a:avLst/>
              </a:prstGeom>
              <a:noFill/>
              <a:ln w="25400">
                <a:solidFill>
                  <a:schemeClr val="tx1"/>
                </a:solidFill>
                <a:round/>
                <a:headEnd/>
                <a:tailEnd type="triangle" w="med" len="med"/>
              </a:ln>
            </p:spPr>
            <p:txBody>
              <a:bodyPr wrap="none" anchor="ctr"/>
              <a:lstStyle/>
              <a:p>
                <a:endParaRPr lang="en-US"/>
              </a:p>
            </p:txBody>
          </p:sp>
          <p:sp>
            <p:nvSpPr>
              <p:cNvPr id="1054" name="Line 70"/>
              <p:cNvSpPr>
                <a:spLocks noChangeShapeType="1"/>
              </p:cNvSpPr>
              <p:nvPr/>
            </p:nvSpPr>
            <p:spPr bwMode="auto">
              <a:xfrm>
                <a:off x="2448" y="3456"/>
                <a:ext cx="672" cy="0"/>
              </a:xfrm>
              <a:prstGeom prst="line">
                <a:avLst/>
              </a:prstGeom>
              <a:noFill/>
              <a:ln w="25400">
                <a:solidFill>
                  <a:schemeClr val="tx1"/>
                </a:solidFill>
                <a:round/>
                <a:headEnd/>
                <a:tailEnd type="triangle" w="med" len="med"/>
              </a:ln>
            </p:spPr>
            <p:txBody>
              <a:bodyPr wrap="none" anchor="ctr"/>
              <a:lstStyle/>
              <a:p>
                <a:endParaRPr lang="en-US"/>
              </a:p>
            </p:txBody>
          </p:sp>
          <p:sp>
            <p:nvSpPr>
              <p:cNvPr id="1055" name="Line 71"/>
              <p:cNvSpPr>
                <a:spLocks noChangeShapeType="1"/>
              </p:cNvSpPr>
              <p:nvPr/>
            </p:nvSpPr>
            <p:spPr bwMode="auto">
              <a:xfrm>
                <a:off x="2448" y="3840"/>
                <a:ext cx="672" cy="0"/>
              </a:xfrm>
              <a:prstGeom prst="line">
                <a:avLst/>
              </a:prstGeom>
              <a:noFill/>
              <a:ln w="25400">
                <a:solidFill>
                  <a:schemeClr val="tx1"/>
                </a:solidFill>
                <a:round/>
                <a:headEnd/>
                <a:tailEnd type="triangle" w="med" len="med"/>
              </a:ln>
            </p:spPr>
            <p:txBody>
              <a:bodyPr wrap="none" anchor="ctr"/>
              <a:lstStyle/>
              <a:p>
                <a:endParaRPr lang="en-US"/>
              </a:p>
            </p:txBody>
          </p:sp>
          <p:graphicFrame>
            <p:nvGraphicFramePr>
              <p:cNvPr id="1035" name="Object 1033"/>
              <p:cNvGraphicFramePr>
                <a:graphicFrameLocks noChangeAspect="1"/>
              </p:cNvGraphicFramePr>
              <p:nvPr/>
            </p:nvGraphicFramePr>
            <p:xfrm>
              <a:off x="4416" y="2976"/>
              <a:ext cx="576" cy="576"/>
            </p:xfrm>
            <a:graphic>
              <a:graphicData uri="http://schemas.openxmlformats.org/presentationml/2006/ole">
                <p:oleObj spid="_x0000_s143371" r:id="rId12" imgW="2084010" imgH="2084010" progId="">
                  <p:embed/>
                </p:oleObj>
              </a:graphicData>
            </a:graphic>
          </p:graphicFrame>
          <p:sp>
            <p:nvSpPr>
              <p:cNvPr id="1056" name="Text Box 73"/>
              <p:cNvSpPr txBox="1">
                <a:spLocks noChangeArrowheads="1"/>
              </p:cNvSpPr>
              <p:nvPr/>
            </p:nvSpPr>
            <p:spPr bwMode="auto">
              <a:xfrm>
                <a:off x="4464" y="3504"/>
                <a:ext cx="474" cy="212"/>
              </a:xfrm>
              <a:prstGeom prst="rect">
                <a:avLst/>
              </a:prstGeom>
              <a:noFill/>
              <a:ln w="9525">
                <a:noFill/>
                <a:miter lim="800000"/>
                <a:headEnd/>
                <a:tailEnd/>
              </a:ln>
            </p:spPr>
            <p:txBody>
              <a:bodyPr wrap="none" lIns="92075" tIns="46038" rIns="92075" bIns="46038" anchor="ctr">
                <a:spAutoFit/>
              </a:bodyPr>
              <a:lstStyle/>
              <a:p>
                <a:pPr algn="ctr">
                  <a:spcBef>
                    <a:spcPct val="20000"/>
                  </a:spcBef>
                  <a:buClr>
                    <a:schemeClr val="tx2"/>
                  </a:buClr>
                </a:pPr>
                <a:r>
                  <a:rPr lang="en-US" sz="1600" b="1"/>
                  <a:t>CPU 1</a:t>
                </a:r>
              </a:p>
            </p:txBody>
          </p:sp>
          <p:sp>
            <p:nvSpPr>
              <p:cNvPr id="1057" name="Line 74"/>
              <p:cNvSpPr>
                <a:spLocks noChangeShapeType="1"/>
              </p:cNvSpPr>
              <p:nvPr/>
            </p:nvSpPr>
            <p:spPr bwMode="auto">
              <a:xfrm>
                <a:off x="3792" y="3072"/>
                <a:ext cx="576" cy="144"/>
              </a:xfrm>
              <a:prstGeom prst="line">
                <a:avLst/>
              </a:prstGeom>
              <a:noFill/>
              <a:ln w="25400">
                <a:solidFill>
                  <a:schemeClr val="tx1"/>
                </a:solidFill>
                <a:round/>
                <a:headEnd/>
                <a:tailEnd type="triangle" w="med" len="med"/>
              </a:ln>
            </p:spPr>
            <p:txBody>
              <a:bodyPr wrap="none" anchor="ctr"/>
              <a:lstStyle/>
              <a:p>
                <a:endParaRPr lang="en-US"/>
              </a:p>
            </p:txBody>
          </p:sp>
          <p:sp>
            <p:nvSpPr>
              <p:cNvPr id="1058" name="Line 75"/>
              <p:cNvSpPr>
                <a:spLocks noChangeShapeType="1"/>
              </p:cNvSpPr>
              <p:nvPr/>
            </p:nvSpPr>
            <p:spPr bwMode="auto">
              <a:xfrm flipV="1">
                <a:off x="3792" y="3312"/>
                <a:ext cx="576" cy="144"/>
              </a:xfrm>
              <a:prstGeom prst="line">
                <a:avLst/>
              </a:prstGeom>
              <a:noFill/>
              <a:ln w="25400">
                <a:solidFill>
                  <a:schemeClr val="tx1"/>
                </a:solidFill>
                <a:round/>
                <a:headEnd/>
                <a:tailEnd type="triangle" w="med" len="med"/>
              </a:ln>
            </p:spPr>
            <p:txBody>
              <a:bodyPr wrap="none" anchor="ctr"/>
              <a:lstStyle/>
              <a:p>
                <a:endParaRPr lang="en-US"/>
              </a:p>
            </p:txBody>
          </p:sp>
          <p:sp>
            <p:nvSpPr>
              <p:cNvPr id="1059" name="Line 76"/>
              <p:cNvSpPr>
                <a:spLocks noChangeShapeType="1"/>
              </p:cNvSpPr>
              <p:nvPr/>
            </p:nvSpPr>
            <p:spPr bwMode="auto">
              <a:xfrm flipV="1">
                <a:off x="3792" y="3456"/>
                <a:ext cx="576" cy="384"/>
              </a:xfrm>
              <a:prstGeom prst="line">
                <a:avLst/>
              </a:prstGeom>
              <a:noFill/>
              <a:ln w="25400">
                <a:solidFill>
                  <a:schemeClr val="tx1"/>
                </a:solidFill>
                <a:round/>
                <a:headEnd/>
                <a:tailEnd type="triangle" w="med" len="med"/>
              </a:ln>
            </p:spPr>
            <p:txBody>
              <a:bodyPr wrap="none" anchor="ctr"/>
              <a:lstStyle/>
              <a:p>
                <a:endParaRPr lang="en-US"/>
              </a:p>
            </p:txBody>
          </p:sp>
          <p:sp>
            <p:nvSpPr>
              <p:cNvPr id="1060" name="Line 77"/>
              <p:cNvSpPr>
                <a:spLocks noChangeShapeType="1"/>
              </p:cNvSpPr>
              <p:nvPr/>
            </p:nvSpPr>
            <p:spPr bwMode="auto">
              <a:xfrm>
                <a:off x="3792" y="2688"/>
                <a:ext cx="576" cy="432"/>
              </a:xfrm>
              <a:prstGeom prst="line">
                <a:avLst/>
              </a:prstGeom>
              <a:noFill/>
              <a:ln w="25400">
                <a:solidFill>
                  <a:schemeClr val="tx1"/>
                </a:solidFill>
                <a:round/>
                <a:headEnd/>
                <a:tailEnd type="triangle" w="med" len="med"/>
              </a:ln>
            </p:spPr>
            <p:txBody>
              <a:bodyPr wrap="none" anchor="ctr"/>
              <a:lstStyle/>
              <a:p>
                <a:endParaRPr lang="en-US"/>
              </a:p>
            </p:txBody>
          </p:sp>
        </p:grpSp>
        <p:sp>
          <p:nvSpPr>
            <p:cNvPr id="1038" name="Rectangle 81"/>
            <p:cNvSpPr>
              <a:spLocks noChangeArrowheads="1"/>
            </p:cNvSpPr>
            <p:nvPr/>
          </p:nvSpPr>
          <p:spPr bwMode="auto">
            <a:xfrm>
              <a:off x="240" y="2064"/>
              <a:ext cx="5280" cy="384"/>
            </a:xfrm>
            <a:prstGeom prst="rect">
              <a:avLst/>
            </a:prstGeom>
            <a:noFill/>
            <a:ln w="9525">
              <a:noFill/>
              <a:miter lim="800000"/>
              <a:headEnd/>
              <a:tailEnd/>
            </a:ln>
          </p:spPr>
          <p:txBody>
            <a:bodyPr/>
            <a:lstStyle/>
            <a:p>
              <a:pPr marL="342900" indent="-342900">
                <a:spcBef>
                  <a:spcPct val="20000"/>
                </a:spcBef>
                <a:buFontTx/>
                <a:buChar char="•"/>
              </a:pPr>
              <a:r>
                <a:rPr lang="en-US" sz="3200" b="1" dirty="0"/>
                <a:t>Parallel Image Processing:</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tabLst>
                <a:tab pos="1947863" algn="l"/>
              </a:tabLst>
            </a:pPr>
            <a:r>
              <a:rPr lang="en-US" sz="4000" b="1" dirty="0" smtClean="0"/>
              <a:t>2.2: Machine Language</a:t>
            </a:r>
          </a:p>
        </p:txBody>
      </p:sp>
      <p:sp>
        <p:nvSpPr>
          <p:cNvPr id="8195" name="Rectangle 3"/>
          <p:cNvSpPr>
            <a:spLocks noGrp="1" noChangeArrowheads="1"/>
          </p:cNvSpPr>
          <p:nvPr>
            <p:ph idx="1"/>
          </p:nvPr>
        </p:nvSpPr>
        <p:spPr>
          <a:xfrm>
            <a:off x="381000" y="1447800"/>
            <a:ext cx="8305800" cy="1143000"/>
          </a:xfrm>
        </p:spPr>
        <p:txBody>
          <a:bodyPr/>
          <a:lstStyle/>
          <a:p>
            <a:pPr eaLnBrk="1" hangingPunct="1"/>
            <a:r>
              <a:rPr lang="en-US" smtClean="0"/>
              <a:t>To apply the stored-program concept:</a:t>
            </a:r>
          </a:p>
          <a:p>
            <a:pPr lvl="1" eaLnBrk="1" hangingPunct="1"/>
            <a:r>
              <a:rPr lang="en-US" smtClean="0"/>
              <a:t>CPUs must recognize encoded instructions</a:t>
            </a:r>
          </a:p>
        </p:txBody>
      </p:sp>
      <p:sp>
        <p:nvSpPr>
          <p:cNvPr id="48132" name="Rectangle 4"/>
          <p:cNvSpPr>
            <a:spLocks noChangeArrowheads="1"/>
          </p:cNvSpPr>
          <p:nvPr/>
        </p:nvSpPr>
        <p:spPr bwMode="auto">
          <a:xfrm>
            <a:off x="381000" y="2514600"/>
            <a:ext cx="8305800" cy="3810000"/>
          </a:xfrm>
          <a:prstGeom prst="rect">
            <a:avLst/>
          </a:prstGeom>
          <a:noFill/>
          <a:ln w="9525">
            <a:noFill/>
            <a:miter lim="800000"/>
            <a:headEnd/>
            <a:tailEnd/>
          </a:ln>
        </p:spPr>
        <p:txBody>
          <a:bodyPr/>
          <a:lstStyle/>
          <a:p>
            <a:pPr marL="342900" indent="-342900">
              <a:spcBef>
                <a:spcPct val="20000"/>
              </a:spcBef>
              <a:buFontTx/>
              <a:buChar char="•"/>
            </a:pPr>
            <a:endParaRPr lang="en-US" sz="3200" u="sng"/>
          </a:p>
        </p:txBody>
      </p:sp>
      <p:sp>
        <p:nvSpPr>
          <p:cNvPr id="48133" name="Rectangle 5"/>
          <p:cNvSpPr>
            <a:spLocks noChangeArrowheads="1"/>
          </p:cNvSpPr>
          <p:nvPr/>
        </p:nvSpPr>
        <p:spPr bwMode="auto">
          <a:xfrm>
            <a:off x="381000" y="2590800"/>
            <a:ext cx="8305800" cy="3733800"/>
          </a:xfrm>
          <a:prstGeom prst="rect">
            <a:avLst/>
          </a:prstGeom>
          <a:noFill/>
          <a:ln w="9525">
            <a:noFill/>
            <a:miter lim="800000"/>
            <a:headEnd/>
            <a:tailEnd/>
          </a:ln>
        </p:spPr>
        <p:txBody>
          <a:bodyPr/>
          <a:lstStyle/>
          <a:p>
            <a:pPr marL="342900" indent="-342900">
              <a:spcBef>
                <a:spcPct val="20000"/>
              </a:spcBef>
              <a:buFontTx/>
              <a:buChar char="•"/>
            </a:pPr>
            <a:r>
              <a:rPr lang="en-US" sz="3200"/>
              <a:t>Collection of instructions known as:</a:t>
            </a:r>
          </a:p>
          <a:p>
            <a:pPr marL="742950" lvl="1" indent="-285750">
              <a:spcBef>
                <a:spcPct val="20000"/>
              </a:spcBef>
              <a:buFontTx/>
              <a:buChar char="–"/>
            </a:pPr>
            <a:r>
              <a:rPr lang="en-US" i="1"/>
              <a:t>Instruction set</a:t>
            </a:r>
            <a:r>
              <a:rPr lang="en-US"/>
              <a:t>, or</a:t>
            </a:r>
          </a:p>
          <a:p>
            <a:pPr marL="742950" lvl="1" indent="-285750">
              <a:spcBef>
                <a:spcPct val="20000"/>
              </a:spcBef>
              <a:buFontTx/>
              <a:buChar char="–"/>
            </a:pPr>
            <a:r>
              <a:rPr lang="en-US" i="1"/>
              <a:t>Machine language</a:t>
            </a:r>
          </a:p>
          <a:p>
            <a:pPr marL="342900" indent="-342900">
              <a:spcBef>
                <a:spcPct val="20000"/>
              </a:spcBef>
              <a:buFontTx/>
              <a:buChar char="•"/>
            </a:pPr>
            <a:r>
              <a:rPr lang="en-US" sz="3200"/>
              <a:t>Essential set of instructions quite small</a:t>
            </a:r>
          </a:p>
          <a:p>
            <a:pPr marL="742950" lvl="1" indent="-285750">
              <a:spcBef>
                <a:spcPct val="20000"/>
              </a:spcBef>
              <a:buFontTx/>
              <a:buChar char="–"/>
            </a:pPr>
            <a:r>
              <a:rPr lang="en-US"/>
              <a:t>Additional instructions do not increase capabilities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481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13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813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81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13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813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build="p" bldLvl="2" autoUpdateAnimBg="0"/>
      <p:bldP spid="48133"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04800" y="152400"/>
            <a:ext cx="8458200" cy="1143000"/>
          </a:xfrm>
        </p:spPr>
        <p:txBody>
          <a:bodyPr/>
          <a:lstStyle/>
          <a:p>
            <a:pPr eaLnBrk="1" hangingPunct="1">
              <a:tabLst>
                <a:tab pos="2165350" algn="l"/>
              </a:tabLst>
            </a:pPr>
            <a:r>
              <a:rPr lang="en-US" b="1" dirty="0" smtClean="0"/>
              <a:t>Chapter 2 - Data Manipulation: Conclusions</a:t>
            </a:r>
            <a:endParaRPr lang="en-US" b="1" dirty="0" smtClean="0">
              <a:solidFill>
                <a:srgbClr val="0000FF"/>
              </a:solidFill>
              <a:latin typeface="Arial" charset="0"/>
            </a:endParaRPr>
          </a:p>
        </p:txBody>
      </p:sp>
      <p:sp>
        <p:nvSpPr>
          <p:cNvPr id="39939" name="Rectangle 3"/>
          <p:cNvSpPr>
            <a:spLocks noChangeArrowheads="1"/>
          </p:cNvSpPr>
          <p:nvPr/>
        </p:nvSpPr>
        <p:spPr bwMode="auto">
          <a:xfrm>
            <a:off x="381000" y="1371600"/>
            <a:ext cx="8382000" cy="1676400"/>
          </a:xfrm>
          <a:prstGeom prst="rect">
            <a:avLst/>
          </a:prstGeom>
          <a:noFill/>
          <a:ln w="9525">
            <a:noFill/>
            <a:miter lim="800000"/>
            <a:headEnd/>
            <a:tailEnd/>
          </a:ln>
        </p:spPr>
        <p:txBody>
          <a:bodyPr/>
          <a:lstStyle/>
          <a:p>
            <a:pPr marL="342900" indent="-342900">
              <a:spcBef>
                <a:spcPct val="20000"/>
              </a:spcBef>
              <a:buFontTx/>
              <a:buChar char="•"/>
            </a:pPr>
            <a:r>
              <a:rPr lang="en-US" sz="3200" dirty="0"/>
              <a:t>Today’s computers based on ‘Von Neumann’ Architecture</a:t>
            </a:r>
          </a:p>
          <a:p>
            <a:pPr marL="742950" lvl="1" indent="-285750">
              <a:spcBef>
                <a:spcPct val="20000"/>
              </a:spcBef>
              <a:buFontTx/>
              <a:buChar char="–"/>
            </a:pPr>
            <a:r>
              <a:rPr lang="en-US" dirty="0"/>
              <a:t>CPU connected to main memory via bus</a:t>
            </a:r>
          </a:p>
        </p:txBody>
      </p:sp>
      <p:sp>
        <p:nvSpPr>
          <p:cNvPr id="87044" name="Rectangle 4"/>
          <p:cNvSpPr>
            <a:spLocks noChangeArrowheads="1"/>
          </p:cNvSpPr>
          <p:nvPr/>
        </p:nvSpPr>
        <p:spPr bwMode="auto">
          <a:xfrm>
            <a:off x="381000" y="2971800"/>
            <a:ext cx="8382000" cy="1600200"/>
          </a:xfrm>
          <a:prstGeom prst="rect">
            <a:avLst/>
          </a:prstGeom>
          <a:noFill/>
          <a:ln w="9525">
            <a:noFill/>
            <a:miter lim="800000"/>
            <a:headEnd/>
            <a:tailEnd/>
          </a:ln>
        </p:spPr>
        <p:txBody>
          <a:bodyPr/>
          <a:lstStyle/>
          <a:p>
            <a:pPr marL="342900" indent="-342900">
              <a:spcBef>
                <a:spcPct val="20000"/>
              </a:spcBef>
              <a:buFontTx/>
              <a:buChar char="•"/>
            </a:pPr>
            <a:r>
              <a:rPr lang="en-US" sz="3200" dirty="0"/>
              <a:t>Both program &amp; data stored in main memory</a:t>
            </a:r>
          </a:p>
          <a:p>
            <a:pPr marL="342900" indent="-342900">
              <a:spcBef>
                <a:spcPct val="20000"/>
              </a:spcBef>
              <a:buFontTx/>
              <a:buChar char="•"/>
            </a:pPr>
            <a:r>
              <a:rPr lang="en-US" sz="3200" dirty="0"/>
              <a:t>Program execution based on Machine Cycle</a:t>
            </a:r>
          </a:p>
          <a:p>
            <a:pPr marL="742950" lvl="1" indent="-285750">
              <a:spcBef>
                <a:spcPct val="20000"/>
              </a:spcBef>
              <a:buFontTx/>
              <a:buChar char="–"/>
            </a:pPr>
            <a:r>
              <a:rPr lang="en-US" dirty="0"/>
              <a:t>fetch - decode - execute</a:t>
            </a:r>
          </a:p>
        </p:txBody>
      </p:sp>
      <p:sp>
        <p:nvSpPr>
          <p:cNvPr id="87045" name="Rectangle 5"/>
          <p:cNvSpPr>
            <a:spLocks noChangeArrowheads="1"/>
          </p:cNvSpPr>
          <p:nvPr/>
        </p:nvSpPr>
        <p:spPr bwMode="auto">
          <a:xfrm>
            <a:off x="381000" y="4648200"/>
            <a:ext cx="8382000" cy="1752600"/>
          </a:xfrm>
          <a:prstGeom prst="rect">
            <a:avLst/>
          </a:prstGeom>
          <a:noFill/>
          <a:ln w="9525">
            <a:noFill/>
            <a:miter lim="800000"/>
            <a:headEnd/>
            <a:tailEnd/>
          </a:ln>
        </p:spPr>
        <p:txBody>
          <a:bodyPr/>
          <a:lstStyle/>
          <a:p>
            <a:pPr marL="342900" indent="-342900">
              <a:spcBef>
                <a:spcPct val="20000"/>
              </a:spcBef>
              <a:buFontTx/>
              <a:buChar char="•"/>
            </a:pPr>
            <a:r>
              <a:rPr lang="en-US" sz="3200" dirty="0"/>
              <a:t>Peripheral devices connected via controllers</a:t>
            </a:r>
          </a:p>
          <a:p>
            <a:pPr marL="342900" indent="-342900">
              <a:spcBef>
                <a:spcPct val="20000"/>
              </a:spcBef>
              <a:buFontTx/>
              <a:buChar char="•"/>
            </a:pPr>
            <a:r>
              <a:rPr lang="en-US" sz="3200" dirty="0"/>
              <a:t>Alternatives to ‘Von Neumann’ Architecture:</a:t>
            </a:r>
          </a:p>
          <a:p>
            <a:pPr marL="742950" lvl="1" indent="-285750">
              <a:spcBef>
                <a:spcPct val="20000"/>
              </a:spcBef>
              <a:buFontTx/>
              <a:buChar char="–"/>
            </a:pPr>
            <a:r>
              <a:rPr lang="en-US" dirty="0"/>
              <a:t>based on pipelining / true parallel </a:t>
            </a:r>
            <a:r>
              <a:rPr lang="en-US" dirty="0" smtClean="0"/>
              <a:t>processing</a:t>
            </a:r>
          </a:p>
          <a:p>
            <a:pPr marL="742950" lvl="1" indent="-285750">
              <a:spcBef>
                <a:spcPct val="20000"/>
              </a:spcBef>
              <a:buFontTx/>
              <a:buChar char="–"/>
            </a:pPr>
            <a:r>
              <a:rPr lang="en-US" dirty="0" smtClean="0"/>
              <a:t>Concurrency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70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704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704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8704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87045">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87045">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8704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build="p" autoUpdateAnimBg="0"/>
      <p:bldP spid="87045"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sz="7200" b="1" cap="all" dirty="0" smtClean="0"/>
              <a:t/>
            </a:r>
            <a:br>
              <a:rPr lang="en-US" sz="7200" b="1" cap="all" dirty="0" smtClean="0"/>
            </a:br>
            <a:r>
              <a:rPr lang="en-US" sz="7200" b="1" cap="all" dirty="0" smtClean="0"/>
              <a:t/>
            </a:r>
            <a:br>
              <a:rPr lang="en-US" sz="7200" b="1" cap="all" dirty="0" smtClean="0"/>
            </a:br>
            <a:r>
              <a:rPr lang="en-US" sz="7200" b="1" cap="all" dirty="0" smtClean="0"/>
              <a:t>PARALLELISM</a:t>
            </a:r>
            <a:r>
              <a:rPr lang="en-US" b="1" cap="all" dirty="0" smtClean="0"/>
              <a:t/>
            </a:r>
            <a:br>
              <a:rPr lang="en-US" b="1" cap="all" dirty="0" smtClean="0"/>
            </a:br>
            <a:endParaRPr lang="en-US" dirty="0"/>
          </a:p>
        </p:txBody>
      </p:sp>
      <p:sp>
        <p:nvSpPr>
          <p:cNvPr id="3" name="TextBox 2"/>
          <p:cNvSpPr txBox="1"/>
          <p:nvPr/>
        </p:nvSpPr>
        <p:spPr>
          <a:xfrm>
            <a:off x="1295400" y="4800600"/>
            <a:ext cx="6582058" cy="954107"/>
          </a:xfrm>
          <a:prstGeom prst="rect">
            <a:avLst/>
          </a:prstGeom>
          <a:noFill/>
        </p:spPr>
        <p:txBody>
          <a:bodyPr wrap="none" rtlCol="0">
            <a:spAutoFit/>
          </a:bodyPr>
          <a:lstStyle/>
          <a:p>
            <a:pPr algn="ctr"/>
            <a:r>
              <a:rPr lang="en-US" sz="2800" b="1" dirty="0" smtClean="0"/>
              <a:t>Prepared by Dr </a:t>
            </a:r>
            <a:r>
              <a:rPr lang="en-US" sz="2800" b="1" dirty="0" err="1" smtClean="0"/>
              <a:t>Syed</a:t>
            </a:r>
            <a:r>
              <a:rPr lang="en-US" sz="2800" b="1" dirty="0" smtClean="0"/>
              <a:t> </a:t>
            </a:r>
            <a:r>
              <a:rPr lang="en-US" sz="2800" b="1" dirty="0" err="1" smtClean="0"/>
              <a:t>Khaldoon</a:t>
            </a:r>
            <a:r>
              <a:rPr lang="en-US" sz="2800" b="1" dirty="0" smtClean="0"/>
              <a:t> </a:t>
            </a:r>
            <a:r>
              <a:rPr lang="en-US" sz="2800" b="1" dirty="0" err="1" smtClean="0"/>
              <a:t>Khurshid</a:t>
            </a:r>
            <a:endParaRPr lang="en-US" sz="2800" b="1" dirty="0" smtClean="0"/>
          </a:p>
          <a:p>
            <a:pPr algn="ctr"/>
            <a:r>
              <a:rPr lang="en-US" sz="2800" b="1" dirty="0" smtClean="0"/>
              <a:t>Powered by Brilliant Application</a:t>
            </a:r>
            <a:endParaRPr lang="en-US" sz="28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381000" y="228600"/>
            <a:ext cx="8305800" cy="6172200"/>
          </a:xfrm>
        </p:spPr>
        <p:txBody>
          <a:bodyPr/>
          <a:lstStyle/>
          <a:p>
            <a:pPr algn="just"/>
            <a:r>
              <a:rPr lang="en-US" i="1" dirty="0" smtClean="0">
                <a:solidFill>
                  <a:schemeClr val="tx1"/>
                </a:solidFill>
                <a:latin typeface="+mn-lt"/>
                <a:ea typeface="+mn-ea"/>
                <a:cs typeface="+mn-cs"/>
              </a:rPr>
              <a:t>Taking advantage of parallelism</a:t>
            </a:r>
            <a:r>
              <a:rPr lang="en-US" dirty="0" smtClean="0">
                <a:solidFill>
                  <a:schemeClr val="tx1"/>
                </a:solidFill>
                <a:latin typeface="+mn-lt"/>
                <a:ea typeface="+mn-ea"/>
                <a:cs typeface="+mn-cs"/>
              </a:rPr>
              <a:t> is a good computer science problem-solving technique to explore, because it is both fundamentally simple and extremely powerful. Simply put, parallelism is just trying to solve problems faster by doing multiple things at the same time.</a:t>
            </a:r>
          </a:p>
          <a:p>
            <a:endParaRPr 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p:cNvSpPr>
            <a:spLocks noGrp="1"/>
          </p:cNvSpPr>
          <p:nvPr>
            <p:ph idx="1"/>
          </p:nvPr>
        </p:nvSpPr>
        <p:spPr>
          <a:xfrm>
            <a:off x="381000" y="762000"/>
            <a:ext cx="8305800" cy="1524000"/>
          </a:xfrm>
        </p:spPr>
        <p:txBody>
          <a:bodyPr/>
          <a:lstStyle/>
          <a:p>
            <a:r>
              <a:rPr lang="en-US" dirty="0" smtClean="0">
                <a:solidFill>
                  <a:schemeClr val="tx1"/>
                </a:solidFill>
                <a:latin typeface="+mn-lt"/>
                <a:ea typeface="+mn-ea"/>
                <a:cs typeface="+mn-cs"/>
              </a:rPr>
              <a:t>You'll explore parallelism in the context of Pierre and his patisserie.</a:t>
            </a:r>
          </a:p>
        </p:txBody>
      </p:sp>
      <p:pic>
        <p:nvPicPr>
          <p:cNvPr id="26628" name="Picture 4" descr="https://ds055uzetaobb.cloudfront.net/brioche/uploads/jWKiq5ptUFZ7OWmrXHRkDX-Course---Computer-Science-Essentials---Reillustration-842-29812-lI8F7O.png?width=1500"/>
          <p:cNvPicPr>
            <a:picLocks noChangeAspect="1" noChangeArrowheads="1"/>
          </p:cNvPicPr>
          <p:nvPr/>
        </p:nvPicPr>
        <p:blipFill>
          <a:blip r:embed="rId2" cstate="print"/>
          <a:srcRect/>
          <a:stretch>
            <a:fillRect/>
          </a:stretch>
        </p:blipFill>
        <p:spPr bwMode="auto">
          <a:xfrm>
            <a:off x="685800" y="1143000"/>
            <a:ext cx="8458200" cy="535305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a:xfrm>
            <a:off x="381000" y="228600"/>
            <a:ext cx="8305800" cy="6172200"/>
          </a:xfrm>
        </p:spPr>
        <p:txBody>
          <a:bodyPr/>
          <a:lstStyle/>
          <a:p>
            <a:pPr algn="just"/>
            <a:r>
              <a:rPr lang="en-US" sz="2800" dirty="0" smtClean="0">
                <a:solidFill>
                  <a:schemeClr val="tx1"/>
                </a:solidFill>
                <a:latin typeface="+mn-lt"/>
                <a:ea typeface="+mn-ea"/>
                <a:cs typeface="+mn-cs"/>
              </a:rPr>
              <a:t>There’s </a:t>
            </a:r>
            <a:r>
              <a:rPr lang="en-US" sz="2800" b="1" dirty="0" smtClean="0">
                <a:solidFill>
                  <a:schemeClr val="tx1"/>
                </a:solidFill>
                <a:latin typeface="+mn-lt"/>
                <a:ea typeface="+mn-ea"/>
                <a:cs typeface="+mn-cs"/>
              </a:rPr>
              <a:t>lots of parallelism in a bakery</a:t>
            </a:r>
            <a:r>
              <a:rPr lang="en-US" sz="2800" dirty="0" smtClean="0">
                <a:solidFill>
                  <a:schemeClr val="tx1"/>
                </a:solidFill>
                <a:latin typeface="+mn-lt"/>
                <a:ea typeface="+mn-ea"/>
                <a:cs typeface="+mn-cs"/>
              </a:rPr>
              <a:t>. Multiple tasks can happen at once, and multiple people can combine forces to make single tasks faster.</a:t>
            </a:r>
          </a:p>
          <a:p>
            <a:pPr algn="just"/>
            <a:r>
              <a:rPr lang="en-US" sz="2800" dirty="0" smtClean="0">
                <a:solidFill>
                  <a:schemeClr val="tx1"/>
                </a:solidFill>
                <a:latin typeface="+mn-lt"/>
                <a:ea typeface="+mn-ea"/>
                <a:cs typeface="+mn-cs"/>
              </a:rPr>
              <a:t>By the end of this exploration, you’ll understand how the underlying concept of parallelism applies to computer systems in the real world. You’ll learn about:</a:t>
            </a:r>
          </a:p>
          <a:p>
            <a:pPr algn="just"/>
            <a:r>
              <a:rPr lang="en-US" sz="2800" i="1" dirty="0" smtClean="0">
                <a:solidFill>
                  <a:schemeClr val="tx1"/>
                </a:solidFill>
                <a:latin typeface="+mn-lt"/>
                <a:ea typeface="+mn-ea"/>
                <a:cs typeface="+mn-cs"/>
              </a:rPr>
              <a:t>Amdahl's law</a:t>
            </a:r>
            <a:r>
              <a:rPr lang="en-US" sz="2800" dirty="0" smtClean="0">
                <a:solidFill>
                  <a:schemeClr val="tx1"/>
                </a:solidFill>
                <a:latin typeface="+mn-lt"/>
                <a:ea typeface="+mn-ea"/>
                <a:cs typeface="+mn-cs"/>
              </a:rPr>
              <a:t>, an important piece of common-sense mathematics for computer scientists,</a:t>
            </a:r>
          </a:p>
          <a:p>
            <a:pPr algn="just"/>
            <a:r>
              <a:rPr lang="en-US" sz="2800" i="1" dirty="0" smtClean="0">
                <a:solidFill>
                  <a:schemeClr val="tx1"/>
                </a:solidFill>
                <a:latin typeface="+mn-lt"/>
                <a:ea typeface="+mn-ea"/>
                <a:cs typeface="+mn-cs"/>
              </a:rPr>
              <a:t>Pipelining</a:t>
            </a:r>
            <a:r>
              <a:rPr lang="en-US" sz="2800" dirty="0" smtClean="0">
                <a:solidFill>
                  <a:schemeClr val="tx1"/>
                </a:solidFill>
                <a:latin typeface="+mn-lt"/>
                <a:ea typeface="+mn-ea"/>
                <a:cs typeface="+mn-cs"/>
              </a:rPr>
              <a:t>, a form of parallelism that enables advanced computer graphics, and</a:t>
            </a:r>
          </a:p>
          <a:p>
            <a:pPr algn="just"/>
            <a:r>
              <a:rPr lang="en-US" sz="2800" i="1" dirty="0" smtClean="0">
                <a:solidFill>
                  <a:schemeClr val="tx1"/>
                </a:solidFill>
                <a:latin typeface="+mn-lt"/>
                <a:ea typeface="+mn-ea"/>
                <a:cs typeface="+mn-cs"/>
              </a:rPr>
              <a:t>Concurrency</a:t>
            </a:r>
            <a:r>
              <a:rPr lang="en-US" sz="2800" dirty="0" smtClean="0">
                <a:solidFill>
                  <a:schemeClr val="tx1"/>
                </a:solidFill>
                <a:latin typeface="+mn-lt"/>
                <a:ea typeface="+mn-ea"/>
                <a:cs typeface="+mn-cs"/>
              </a:rPr>
              <a:t>, and how it's managed to let the many apps on your phone run at the same time</a:t>
            </a:r>
            <a:r>
              <a:rPr lang="en-US" dirty="0" smtClean="0">
                <a:solidFill>
                  <a:schemeClr val="tx1"/>
                </a:solidFill>
                <a:latin typeface="+mn-lt"/>
                <a:ea typeface="+mn-ea"/>
                <a:cs typeface="+mn-cs"/>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idx="1"/>
          </p:nvPr>
        </p:nvSpPr>
        <p:spPr>
          <a:xfrm>
            <a:off x="381000" y="228600"/>
            <a:ext cx="8305800" cy="2819400"/>
          </a:xfrm>
        </p:spPr>
        <p:txBody>
          <a:bodyPr/>
          <a:lstStyle/>
          <a:p>
            <a:pPr algn="just"/>
            <a:r>
              <a:rPr lang="en-US" dirty="0" smtClean="0">
                <a:solidFill>
                  <a:schemeClr val="tx1"/>
                </a:solidFill>
                <a:latin typeface="+mn-lt"/>
                <a:ea typeface="+mn-ea"/>
                <a:cs typeface="+mn-cs"/>
              </a:rPr>
              <a:t>Pierre arrives at his bakery in the morning, with the goal of preparing 200 fresh pastries as quickly as possible.</a:t>
            </a:r>
            <a:endParaRPr lang="en-US" dirty="0" smtClean="0"/>
          </a:p>
        </p:txBody>
      </p:sp>
      <p:pic>
        <p:nvPicPr>
          <p:cNvPr id="28676" name="Picture 4" descr="https://ds055uzetaobb.cloudfront.net/brioche/uploads/jWKiq5ptUFZ7OWmrXHRkDX-Course---Computer-Science-Essentials---Reillustration-842-29813-UWslB8.png?width=1500"/>
          <p:cNvPicPr>
            <a:picLocks noChangeAspect="1" noChangeArrowheads="1"/>
          </p:cNvPicPr>
          <p:nvPr/>
        </p:nvPicPr>
        <p:blipFill>
          <a:blip r:embed="rId2" cstate="print"/>
          <a:srcRect/>
          <a:stretch>
            <a:fillRect/>
          </a:stretch>
        </p:blipFill>
        <p:spPr bwMode="auto">
          <a:xfrm>
            <a:off x="609600" y="2133600"/>
            <a:ext cx="7848600" cy="47244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1"/>
          </p:nvPr>
        </p:nvSpPr>
        <p:spPr>
          <a:xfrm>
            <a:off x="381000" y="228600"/>
            <a:ext cx="8305800" cy="6172200"/>
          </a:xfrm>
        </p:spPr>
        <p:txBody>
          <a:bodyPr/>
          <a:lstStyle/>
          <a:p>
            <a:pPr algn="just"/>
            <a:r>
              <a:rPr lang="en-US" sz="2800" dirty="0" smtClean="0">
                <a:solidFill>
                  <a:schemeClr val="tx1"/>
                </a:solidFill>
                <a:latin typeface="+mn-lt"/>
                <a:ea typeface="+mn-ea"/>
                <a:cs typeface="+mn-cs"/>
              </a:rPr>
              <a:t>He takes the dough he prepared the night before out of the refrigerator, and looks at his recipe:</a:t>
            </a:r>
          </a:p>
          <a:p>
            <a:pPr algn="just"/>
            <a:r>
              <a:rPr lang="en-US" sz="2800" dirty="0" smtClean="0">
                <a:solidFill>
                  <a:schemeClr val="tx1"/>
                </a:solidFill>
                <a:latin typeface="+mn-lt"/>
                <a:ea typeface="+mn-ea"/>
                <a:cs typeface="+mn-cs"/>
              </a:rPr>
              <a:t>Cut the dough into triangles (2 minutes for all 200).</a:t>
            </a:r>
          </a:p>
          <a:p>
            <a:pPr algn="just"/>
            <a:r>
              <a:rPr lang="en-US" sz="2800" dirty="0" smtClean="0">
                <a:solidFill>
                  <a:schemeClr val="tx1"/>
                </a:solidFill>
                <a:latin typeface="+mn-lt"/>
                <a:ea typeface="+mn-ea"/>
                <a:cs typeface="+mn-cs"/>
              </a:rPr>
              <a:t>Spread filling onto triangles (4 minutes for all 200).</a:t>
            </a:r>
          </a:p>
          <a:p>
            <a:pPr algn="just"/>
            <a:r>
              <a:rPr lang="en-US" sz="2800" dirty="0" smtClean="0">
                <a:solidFill>
                  <a:schemeClr val="tx1"/>
                </a:solidFill>
                <a:latin typeface="+mn-lt"/>
                <a:ea typeface="+mn-ea"/>
                <a:cs typeface="+mn-cs"/>
              </a:rPr>
              <a:t>Roll filled triangles into crescents (10 minutes for all 200).</a:t>
            </a:r>
          </a:p>
          <a:p>
            <a:pPr algn="just"/>
            <a:r>
              <a:rPr lang="en-US" sz="2800" dirty="0" smtClean="0">
                <a:solidFill>
                  <a:schemeClr val="tx1"/>
                </a:solidFill>
                <a:latin typeface="+mn-lt"/>
                <a:ea typeface="+mn-ea"/>
                <a:cs typeface="+mn-cs"/>
              </a:rPr>
              <a:t>Heat the oven to 400° F (oven takes 1 minute to turn on and then 16 minutes to heat up).</a:t>
            </a:r>
          </a:p>
          <a:p>
            <a:pPr algn="just"/>
            <a:r>
              <a:rPr lang="en-US" sz="2800" dirty="0" smtClean="0">
                <a:solidFill>
                  <a:schemeClr val="tx1"/>
                </a:solidFill>
                <a:latin typeface="+mn-lt"/>
                <a:ea typeface="+mn-ea"/>
                <a:cs typeface="+mn-cs"/>
              </a:rPr>
              <a:t>Place pastries in the fully heated oven for 20 minutes.</a:t>
            </a:r>
          </a:p>
          <a:p>
            <a:pPr algn="just"/>
            <a:r>
              <a:rPr lang="en-US" sz="2800" dirty="0" smtClean="0">
                <a:solidFill>
                  <a:schemeClr val="tx1"/>
                </a:solidFill>
                <a:latin typeface="+mn-lt"/>
                <a:ea typeface="+mn-ea"/>
                <a:cs typeface="+mn-cs"/>
              </a:rPr>
              <a:t>Remove the pastries from the oven and pipe chocolate on top (4 minutes for all 200).</a:t>
            </a:r>
          </a:p>
          <a:p>
            <a:pPr algn="just"/>
            <a:r>
              <a:rPr lang="en-US" sz="2800" dirty="0" smtClean="0">
                <a:solidFill>
                  <a:schemeClr val="tx1"/>
                </a:solidFill>
                <a:latin typeface="+mn-lt"/>
                <a:ea typeface="+mn-ea"/>
                <a:cs typeface="+mn-cs"/>
              </a:rPr>
              <a:t>After piping, let the pastries cool for 10 minutes before serving</a:t>
            </a:r>
            <a:r>
              <a:rPr lang="en-US" sz="2800" dirty="0" smtClean="0"/>
              <a:t>.</a:t>
            </a:r>
            <a:endParaRPr lang="en-US" sz="2800" dirty="0" smtClean="0">
              <a:solidFill>
                <a:schemeClr val="tx1"/>
              </a:solidFill>
              <a:latin typeface="+mn-lt"/>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a:xfrm>
            <a:off x="381000" y="228600"/>
            <a:ext cx="8305800" cy="762000"/>
          </a:xfrm>
        </p:spPr>
        <p:txBody>
          <a:bodyPr/>
          <a:lstStyle/>
          <a:p>
            <a:r>
              <a:rPr lang="en-US" dirty="0" smtClean="0">
                <a:solidFill>
                  <a:schemeClr val="tx1"/>
                </a:solidFill>
                <a:latin typeface="+mn-lt"/>
                <a:ea typeface="+mn-ea"/>
                <a:cs typeface="+mn-cs"/>
              </a:rPr>
              <a:t>What should Pierre's first step be?</a:t>
            </a:r>
          </a:p>
          <a:p>
            <a:endParaRPr lang="en-US" dirty="0" smtClean="0"/>
          </a:p>
        </p:txBody>
      </p:sp>
      <p:pic>
        <p:nvPicPr>
          <p:cNvPr id="30724" name="Picture 4"/>
          <p:cNvPicPr>
            <a:picLocks noChangeAspect="1" noChangeArrowheads="1"/>
          </p:cNvPicPr>
          <p:nvPr/>
        </p:nvPicPr>
        <p:blipFill>
          <a:blip r:embed="rId2" cstate="print"/>
          <a:srcRect/>
          <a:stretch>
            <a:fillRect/>
          </a:stretch>
        </p:blipFill>
        <p:spPr bwMode="auto">
          <a:xfrm>
            <a:off x="609600" y="1066800"/>
            <a:ext cx="7543800" cy="4876800"/>
          </a:xfrm>
          <a:prstGeom prst="rect">
            <a:avLst/>
          </a:prstGeom>
          <a:noFill/>
          <a:ln w="9525" cap="flat" cmpd="sng">
            <a:noFill/>
            <a:prstDash val="solid"/>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381000" y="228600"/>
            <a:ext cx="8305800" cy="6172200"/>
          </a:xfrm>
        </p:spPr>
        <p:txBody>
          <a:bodyPr/>
          <a:lstStyle/>
          <a:p>
            <a:pPr algn="just"/>
            <a:r>
              <a:rPr lang="en-US" sz="2600" dirty="0" smtClean="0">
                <a:solidFill>
                  <a:schemeClr val="tx1"/>
                </a:solidFill>
                <a:latin typeface="+mn-lt"/>
                <a:ea typeface="+mn-ea"/>
                <a:cs typeface="+mn-cs"/>
              </a:rPr>
              <a:t>Correct answer: </a:t>
            </a:r>
            <a:r>
              <a:rPr lang="en-US" sz="2600" b="1" dirty="0" smtClean="0">
                <a:solidFill>
                  <a:schemeClr val="tx1"/>
                </a:solidFill>
                <a:latin typeface="+mn-lt"/>
                <a:ea typeface="+mn-ea"/>
                <a:cs typeface="+mn-cs"/>
              </a:rPr>
              <a:t>Heat the oven to 400° F.</a:t>
            </a:r>
            <a:endParaRPr lang="en-US" sz="2600" dirty="0" smtClean="0">
              <a:solidFill>
                <a:schemeClr val="tx1"/>
              </a:solidFill>
              <a:latin typeface="+mn-lt"/>
              <a:ea typeface="+mn-ea"/>
              <a:cs typeface="+mn-cs"/>
            </a:endParaRPr>
          </a:p>
          <a:p>
            <a:pPr algn="just"/>
            <a:r>
              <a:rPr lang="en-US" sz="2600" dirty="0" smtClean="0">
                <a:solidFill>
                  <a:schemeClr val="tx1"/>
                </a:solidFill>
                <a:latin typeface="+mn-lt"/>
                <a:ea typeface="+mn-ea"/>
                <a:cs typeface="+mn-cs"/>
              </a:rPr>
              <a:t>Only two of the options make much sense as a first step: cutting the dough into triangles and heating the oven. You can't pipe chocolate or spread filling onto cut triangles when the pastry dough hasn't been cut!</a:t>
            </a:r>
          </a:p>
          <a:p>
            <a:pPr algn="just"/>
            <a:r>
              <a:rPr lang="en-US" sz="2600" dirty="0" smtClean="0">
                <a:solidFill>
                  <a:schemeClr val="tx1"/>
                </a:solidFill>
                <a:latin typeface="+mn-lt"/>
                <a:ea typeface="+mn-ea"/>
                <a:cs typeface="+mn-cs"/>
              </a:rPr>
              <a:t>To see why he should heat the oven first, notice that Pierre will need 2 minutes to cut the dough into triangles, 4 minutes to spread filling onto the triangles, and 10 minutes to roll the filled triangles into crescents. This is a total of 16 minutes, the same amount of time it takes for the oven to heat up.</a:t>
            </a:r>
          </a:p>
          <a:p>
            <a:pPr algn="just"/>
            <a:r>
              <a:rPr lang="en-US" sz="2600" dirty="0" smtClean="0">
                <a:solidFill>
                  <a:schemeClr val="tx1"/>
                </a:solidFill>
                <a:latin typeface="+mn-lt"/>
                <a:ea typeface="+mn-ea"/>
                <a:cs typeface="+mn-cs"/>
              </a:rPr>
              <a:t>Therefore, the first thing Pierre should do is turn the oven on. Then, he'll have pastries in the oven 17 minutes after he starts. Any delay in heating the oven means that it'll take longer to get the pastries finished.</a:t>
            </a:r>
          </a:p>
          <a:p>
            <a:endParaRPr lang="en-US"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a:xfrm>
            <a:off x="381000" y="228600"/>
            <a:ext cx="8305800" cy="1676400"/>
          </a:xfrm>
        </p:spPr>
        <p:txBody>
          <a:bodyPr/>
          <a:lstStyle/>
          <a:p>
            <a:pPr algn="just"/>
            <a:r>
              <a:rPr lang="en-US" dirty="0" smtClean="0">
                <a:solidFill>
                  <a:schemeClr val="tx1"/>
                </a:solidFill>
                <a:latin typeface="+mn-lt"/>
                <a:ea typeface="+mn-ea"/>
                <a:cs typeface="+mn-cs"/>
              </a:rPr>
              <a:t>Pierre's kitchen can do two things at once: the oven can warm up while Pierre prepares his pastries.</a:t>
            </a:r>
            <a:endParaRPr lang="en-US" dirty="0" smtClean="0"/>
          </a:p>
        </p:txBody>
      </p:sp>
      <p:pic>
        <p:nvPicPr>
          <p:cNvPr id="32772" name="Picture 4" descr="https://ds055uzetaobb.cloudfront.net/brioche/uploads/jWKiq5ptUFZ7OWmrXHRkDX-Course---Computer-Science-Essentials---Reillustration-842-29814-8OnmXn.png?width=1500"/>
          <p:cNvPicPr>
            <a:picLocks noChangeAspect="1" noChangeArrowheads="1"/>
          </p:cNvPicPr>
          <p:nvPr/>
        </p:nvPicPr>
        <p:blipFill>
          <a:blip r:embed="rId2" cstate="print"/>
          <a:srcRect/>
          <a:stretch>
            <a:fillRect/>
          </a:stretch>
        </p:blipFill>
        <p:spPr bwMode="auto">
          <a:xfrm>
            <a:off x="0" y="1600200"/>
            <a:ext cx="9363075" cy="4375677"/>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tabLst>
                <a:tab pos="1947863" algn="l"/>
              </a:tabLst>
            </a:pPr>
            <a:r>
              <a:rPr lang="en-US" sz="4000" b="1" dirty="0" smtClean="0"/>
              <a:t>2.2: Instruction categories</a:t>
            </a:r>
          </a:p>
        </p:txBody>
      </p:sp>
      <p:sp>
        <p:nvSpPr>
          <p:cNvPr id="9219" name="Rectangle 3"/>
          <p:cNvSpPr>
            <a:spLocks noGrp="1" noChangeArrowheads="1"/>
          </p:cNvSpPr>
          <p:nvPr>
            <p:ph idx="1"/>
          </p:nvPr>
        </p:nvSpPr>
        <p:spPr>
          <a:xfrm>
            <a:off x="381000" y="1447800"/>
            <a:ext cx="8610600" cy="1981200"/>
          </a:xfrm>
        </p:spPr>
        <p:txBody>
          <a:bodyPr/>
          <a:lstStyle/>
          <a:p>
            <a:pPr eaLnBrk="1" hangingPunct="1"/>
            <a:r>
              <a:rPr lang="en-US" smtClean="0"/>
              <a:t>Machine instructions classified into 3 categories:</a:t>
            </a:r>
          </a:p>
          <a:p>
            <a:pPr lvl="1" eaLnBrk="1" hangingPunct="1"/>
            <a:r>
              <a:rPr lang="en-US" smtClean="0"/>
              <a:t>(1) Data Transfer</a:t>
            </a:r>
          </a:p>
          <a:p>
            <a:pPr lvl="2" eaLnBrk="1" hangingPunct="1"/>
            <a:r>
              <a:rPr lang="en-US" smtClean="0"/>
              <a:t>move/copy data from one location to another</a:t>
            </a:r>
          </a:p>
          <a:p>
            <a:pPr lvl="2" eaLnBrk="1" hangingPunct="1"/>
            <a:r>
              <a:rPr lang="en-US" smtClean="0"/>
              <a:t>typical examples: LOAD, STORE</a:t>
            </a:r>
          </a:p>
        </p:txBody>
      </p:sp>
      <p:sp>
        <p:nvSpPr>
          <p:cNvPr id="49156" name="Rectangle 4"/>
          <p:cNvSpPr>
            <a:spLocks noChangeArrowheads="1"/>
          </p:cNvSpPr>
          <p:nvPr/>
        </p:nvSpPr>
        <p:spPr bwMode="auto">
          <a:xfrm>
            <a:off x="381000" y="2514600"/>
            <a:ext cx="8305800" cy="3810000"/>
          </a:xfrm>
          <a:prstGeom prst="rect">
            <a:avLst/>
          </a:prstGeom>
          <a:noFill/>
          <a:ln w="9525">
            <a:noFill/>
            <a:miter lim="800000"/>
            <a:headEnd/>
            <a:tailEnd/>
          </a:ln>
        </p:spPr>
        <p:txBody>
          <a:bodyPr/>
          <a:lstStyle/>
          <a:p>
            <a:pPr marL="342900" indent="-342900">
              <a:spcBef>
                <a:spcPct val="20000"/>
              </a:spcBef>
              <a:buFontTx/>
              <a:buChar char="•"/>
            </a:pPr>
            <a:endParaRPr lang="en-US" sz="3200" u="sng"/>
          </a:p>
        </p:txBody>
      </p:sp>
      <p:sp>
        <p:nvSpPr>
          <p:cNvPr id="49157" name="Rectangle 5"/>
          <p:cNvSpPr>
            <a:spLocks noChangeArrowheads="1"/>
          </p:cNvSpPr>
          <p:nvPr/>
        </p:nvSpPr>
        <p:spPr bwMode="auto">
          <a:xfrm>
            <a:off x="381000" y="3429000"/>
            <a:ext cx="8305800" cy="2895600"/>
          </a:xfrm>
          <a:prstGeom prst="rect">
            <a:avLst/>
          </a:prstGeom>
          <a:noFill/>
          <a:ln w="9525">
            <a:noFill/>
            <a:miter lim="800000"/>
            <a:headEnd/>
            <a:tailEnd/>
          </a:ln>
        </p:spPr>
        <p:txBody>
          <a:bodyPr/>
          <a:lstStyle/>
          <a:p>
            <a:pPr marL="742950" lvl="1" indent="-285750">
              <a:spcBef>
                <a:spcPct val="20000"/>
              </a:spcBef>
              <a:buFontTx/>
              <a:buChar char="–"/>
            </a:pPr>
            <a:r>
              <a:rPr lang="en-US"/>
              <a:t>(2) Arithmetic/Logic</a:t>
            </a:r>
          </a:p>
          <a:p>
            <a:pPr marL="1143000" lvl="2" indent="-228600">
              <a:spcBef>
                <a:spcPct val="20000"/>
              </a:spcBef>
              <a:buFontTx/>
              <a:buChar char="•"/>
            </a:pPr>
            <a:r>
              <a:rPr lang="en-US" sz="2400"/>
              <a:t>perform actual operations on data</a:t>
            </a:r>
          </a:p>
          <a:p>
            <a:pPr marL="1143000" lvl="2" indent="-228600">
              <a:spcBef>
                <a:spcPct val="20000"/>
              </a:spcBef>
              <a:buFontTx/>
              <a:buChar char="•"/>
            </a:pPr>
            <a:r>
              <a:rPr lang="en-US" sz="2400"/>
              <a:t>typical examples: AND, OR, XOR, SHIFT, ROTATE</a:t>
            </a:r>
          </a:p>
          <a:p>
            <a:pPr marL="742950" lvl="1" indent="-285750">
              <a:spcBef>
                <a:spcPct val="20000"/>
              </a:spcBef>
              <a:buFontTx/>
              <a:buChar char="–"/>
            </a:pPr>
            <a:r>
              <a:rPr lang="en-US"/>
              <a:t>(3) Control</a:t>
            </a:r>
          </a:p>
          <a:p>
            <a:pPr marL="1143000" lvl="2" indent="-228600">
              <a:spcBef>
                <a:spcPct val="20000"/>
              </a:spcBef>
              <a:buFontTx/>
              <a:buChar char="•"/>
            </a:pPr>
            <a:r>
              <a:rPr lang="en-US" sz="2400"/>
              <a:t>manipulate the execution of a program</a:t>
            </a:r>
          </a:p>
          <a:p>
            <a:pPr marL="1143000" lvl="2" indent="-228600">
              <a:spcBef>
                <a:spcPct val="20000"/>
              </a:spcBef>
              <a:buFontTx/>
              <a:buChar char="•"/>
            </a:pPr>
            <a:r>
              <a:rPr lang="en-US" sz="2400"/>
              <a:t>typical examples: JUMP, HALT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491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157">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9157">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915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915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915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915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build="p" bldLvl="2" autoUpdateAnimBg="0"/>
      <p:bldP spid="49157" grpId="0" build="p" bldLvl="2"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p:cNvSpPr>
          <p:nvPr>
            <p:ph idx="1"/>
          </p:nvPr>
        </p:nvSpPr>
        <p:spPr>
          <a:xfrm>
            <a:off x="381000" y="228600"/>
            <a:ext cx="8305800" cy="6172200"/>
          </a:xfrm>
        </p:spPr>
        <p:txBody>
          <a:bodyPr/>
          <a:lstStyle/>
          <a:p>
            <a:pPr algn="just"/>
            <a:r>
              <a:rPr lang="en-US" sz="2600" dirty="0" smtClean="0">
                <a:solidFill>
                  <a:schemeClr val="tx1"/>
                </a:solidFill>
                <a:latin typeface="+mn-lt"/>
                <a:ea typeface="+mn-ea"/>
                <a:cs typeface="+mn-cs"/>
              </a:rPr>
              <a:t>This phenomenon comes up frequently in our daily lives, and it also comes up in computer science—sometimes in surprising ways!</a:t>
            </a:r>
          </a:p>
          <a:p>
            <a:pPr algn="just"/>
            <a:r>
              <a:rPr lang="en-US" sz="2600" dirty="0" smtClean="0">
                <a:solidFill>
                  <a:schemeClr val="tx1"/>
                </a:solidFill>
                <a:latin typeface="+mn-lt"/>
                <a:ea typeface="+mn-ea"/>
                <a:cs typeface="+mn-cs"/>
              </a:rPr>
              <a:t>Every modern computer is incredibly fast at performing calculations. It's </a:t>
            </a:r>
            <a:r>
              <a:rPr lang="en-US" sz="2600" i="1" dirty="0" smtClean="0">
                <a:solidFill>
                  <a:schemeClr val="tx1"/>
                </a:solidFill>
                <a:latin typeface="+mn-lt"/>
                <a:ea typeface="+mn-ea"/>
                <a:cs typeface="+mn-cs"/>
              </a:rPr>
              <a:t>so</a:t>
            </a:r>
            <a:r>
              <a:rPr lang="en-US" sz="2600" dirty="0" smtClean="0">
                <a:solidFill>
                  <a:schemeClr val="tx1"/>
                </a:solidFill>
                <a:latin typeface="+mn-lt"/>
                <a:ea typeface="+mn-ea"/>
                <a:cs typeface="+mn-cs"/>
              </a:rPr>
              <a:t> fast that reading a file from a hard drive takes ages by comparison: a computer can perform </a:t>
            </a:r>
            <a:r>
              <a:rPr lang="en-US" sz="2600" i="1" dirty="0" smtClean="0">
                <a:solidFill>
                  <a:schemeClr val="tx1"/>
                </a:solidFill>
                <a:latin typeface="+mn-lt"/>
                <a:ea typeface="+mn-ea"/>
                <a:cs typeface="+mn-cs"/>
              </a:rPr>
              <a:t>tens of thousands</a:t>
            </a:r>
            <a:r>
              <a:rPr lang="en-US" sz="2600" dirty="0" smtClean="0">
                <a:solidFill>
                  <a:schemeClr val="tx1"/>
                </a:solidFill>
                <a:latin typeface="+mn-lt"/>
                <a:ea typeface="+mn-ea"/>
                <a:cs typeface="+mn-cs"/>
              </a:rPr>
              <a:t> of calculations </a:t>
            </a:r>
            <a:r>
              <a:rPr lang="en-US" sz="2600" b="1" dirty="0" smtClean="0">
                <a:solidFill>
                  <a:schemeClr val="tx1"/>
                </a:solidFill>
                <a:latin typeface="+mn-lt"/>
                <a:ea typeface="+mn-ea"/>
                <a:cs typeface="+mn-cs"/>
              </a:rPr>
              <a:t>in the time it takes to request information from its own hard drive and get that information back.</a:t>
            </a:r>
            <a:r>
              <a:rPr lang="en-US" sz="2600" dirty="0" smtClean="0">
                <a:solidFill>
                  <a:schemeClr val="tx1"/>
                </a:solidFill>
                <a:latin typeface="+mn-lt"/>
                <a:ea typeface="+mn-ea"/>
                <a:cs typeface="+mn-cs"/>
              </a:rPr>
              <a:t> Depending on the computer, it might be able to perform </a:t>
            </a:r>
            <a:r>
              <a:rPr lang="en-US" sz="2600" i="1" dirty="0" smtClean="0">
                <a:solidFill>
                  <a:schemeClr val="tx1"/>
                </a:solidFill>
                <a:latin typeface="+mn-lt"/>
                <a:ea typeface="+mn-ea"/>
                <a:cs typeface="+mn-cs"/>
              </a:rPr>
              <a:t>millions</a:t>
            </a:r>
            <a:r>
              <a:rPr lang="en-US" sz="2600" dirty="0" smtClean="0">
                <a:solidFill>
                  <a:schemeClr val="tx1"/>
                </a:solidFill>
                <a:latin typeface="+mn-lt"/>
                <a:ea typeface="+mn-ea"/>
                <a:cs typeface="+mn-cs"/>
              </a:rPr>
              <a:t> of calculations. </a:t>
            </a:r>
          </a:p>
          <a:p>
            <a:pPr algn="just"/>
            <a:r>
              <a:rPr lang="en-US" sz="2600" dirty="0" smtClean="0">
                <a:solidFill>
                  <a:schemeClr val="tx1"/>
                </a:solidFill>
                <a:latin typeface="+mn-lt"/>
                <a:ea typeface="+mn-ea"/>
                <a:cs typeface="+mn-cs"/>
              </a:rPr>
              <a:t>Computer systems are designed to do useful work while they're waiting for the hard drive to access a file, just as Pierre works to prep his pastries while the oven warms up.</a:t>
            </a:r>
          </a:p>
          <a:p>
            <a:endParaRPr lang="en-US"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a:xfrm>
            <a:off x="381000" y="228600"/>
            <a:ext cx="8305800" cy="2971800"/>
          </a:xfrm>
        </p:spPr>
        <p:txBody>
          <a:bodyPr/>
          <a:lstStyle/>
          <a:p>
            <a:pPr algn="just"/>
            <a:r>
              <a:rPr lang="en-US" dirty="0" smtClean="0">
                <a:solidFill>
                  <a:schemeClr val="tx1"/>
                </a:solidFill>
                <a:latin typeface="+mn-lt"/>
                <a:ea typeface="+mn-ea"/>
                <a:cs typeface="+mn-cs"/>
              </a:rPr>
              <a:t>When Pierre brings in an assistant, he's practicing another form of parallelism. One person can cut a sheet of pastry dough in 30 seconds, and </a:t>
            </a:r>
            <a:r>
              <a:rPr lang="en-US" b="1" dirty="0" smtClean="0">
                <a:solidFill>
                  <a:schemeClr val="tx1"/>
                </a:solidFill>
                <a:latin typeface="+mn-lt"/>
                <a:ea typeface="+mn-ea"/>
                <a:cs typeface="+mn-cs"/>
              </a:rPr>
              <a:t>two</a:t>
            </a:r>
            <a:r>
              <a:rPr lang="en-US" dirty="0" smtClean="0">
                <a:solidFill>
                  <a:schemeClr val="tx1"/>
                </a:solidFill>
                <a:latin typeface="+mn-lt"/>
                <a:ea typeface="+mn-ea"/>
                <a:cs typeface="+mn-cs"/>
              </a:rPr>
              <a:t> people can split up the work and cut </a:t>
            </a:r>
            <a:r>
              <a:rPr lang="en-US" b="1" dirty="0" smtClean="0">
                <a:solidFill>
                  <a:schemeClr val="tx1"/>
                </a:solidFill>
                <a:latin typeface="+mn-lt"/>
                <a:ea typeface="+mn-ea"/>
                <a:cs typeface="+mn-cs"/>
              </a:rPr>
              <a:t>two</a:t>
            </a:r>
            <a:r>
              <a:rPr lang="en-US" dirty="0" smtClean="0">
                <a:solidFill>
                  <a:schemeClr val="tx1"/>
                </a:solidFill>
                <a:latin typeface="+mn-lt"/>
                <a:ea typeface="+mn-ea"/>
                <a:cs typeface="+mn-cs"/>
              </a:rPr>
              <a:t> sheets of pastry dough in 30 seconds, getting twice as much done!</a:t>
            </a:r>
            <a:endParaRPr lang="en-US" dirty="0" smtClean="0"/>
          </a:p>
        </p:txBody>
      </p:sp>
      <p:pic>
        <p:nvPicPr>
          <p:cNvPr id="34820" name="Picture 4" descr="https://ds055uzetaobb.cloudfront.net/brioche/uploads/jWKiq5ptUFZ7OWmrXHRkDX-Course---Computer-Science-Essentials---Reillustration-842-29815-TCqrvy.png?width=1500"/>
          <p:cNvPicPr>
            <a:picLocks noChangeAspect="1" noChangeArrowheads="1"/>
          </p:cNvPicPr>
          <p:nvPr/>
        </p:nvPicPr>
        <p:blipFill>
          <a:blip r:embed="rId2" cstate="print"/>
          <a:srcRect/>
          <a:stretch>
            <a:fillRect/>
          </a:stretch>
        </p:blipFill>
        <p:spPr bwMode="auto">
          <a:xfrm>
            <a:off x="-324782" y="2819400"/>
            <a:ext cx="9468782" cy="3743325"/>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a:xfrm>
            <a:off x="381000" y="228600"/>
            <a:ext cx="8305800" cy="3352800"/>
          </a:xfrm>
        </p:spPr>
        <p:txBody>
          <a:bodyPr/>
          <a:lstStyle/>
          <a:p>
            <a:pPr algn="just"/>
            <a:r>
              <a:rPr lang="en-US" b="1" dirty="0" smtClean="0">
                <a:solidFill>
                  <a:schemeClr val="tx1"/>
                </a:solidFill>
                <a:latin typeface="+mn-lt"/>
                <a:ea typeface="+mn-ea"/>
                <a:cs typeface="+mn-cs"/>
              </a:rPr>
              <a:t>When multiple workers can split up a problem without adding in much extra coordination overhead, computer scientists sometimes call the problem</a:t>
            </a:r>
          </a:p>
          <a:p>
            <a:pPr algn="ctr">
              <a:buNone/>
            </a:pPr>
            <a:r>
              <a:rPr lang="en-US" b="1" dirty="0" smtClean="0"/>
              <a:t>	</a:t>
            </a:r>
            <a:r>
              <a:rPr lang="en-US" sz="5400" b="1" i="1" dirty="0" smtClean="0">
                <a:solidFill>
                  <a:schemeClr val="tx1"/>
                </a:solidFill>
                <a:latin typeface="+mn-lt"/>
                <a:ea typeface="+mn-ea"/>
                <a:cs typeface="+mn-cs"/>
              </a:rPr>
              <a:t>embarrassingly</a:t>
            </a:r>
            <a:r>
              <a:rPr lang="en-US" sz="5400" b="1" dirty="0" smtClean="0">
                <a:solidFill>
                  <a:schemeClr val="tx1"/>
                </a:solidFill>
                <a:latin typeface="+mn-lt"/>
                <a:ea typeface="+mn-ea"/>
                <a:cs typeface="+mn-cs"/>
              </a:rPr>
              <a:t> parallel.</a:t>
            </a:r>
          </a:p>
          <a:p>
            <a:pPr algn="ctr">
              <a:buNone/>
            </a:pPr>
            <a:endParaRPr lang="en-US" sz="5400" dirty="0" smtClean="0">
              <a:solidFill>
                <a:schemeClr val="tx1"/>
              </a:solidFill>
              <a:latin typeface="+mn-lt"/>
              <a:ea typeface="+mn-ea"/>
              <a:cs typeface="+mn-cs"/>
            </a:endParaRPr>
          </a:p>
          <a:p>
            <a:pPr>
              <a:buNone/>
            </a:pPr>
            <a:endParaRPr lang="en-US" dirty="0" smtClean="0"/>
          </a:p>
        </p:txBody>
      </p:sp>
      <p:sp>
        <p:nvSpPr>
          <p:cNvPr id="4" name="Rectangle 3"/>
          <p:cNvSpPr/>
          <p:nvPr/>
        </p:nvSpPr>
        <p:spPr>
          <a:xfrm>
            <a:off x="838200" y="3505200"/>
            <a:ext cx="7620000" cy="3108543"/>
          </a:xfrm>
          <a:prstGeom prst="rect">
            <a:avLst/>
          </a:prstGeom>
        </p:spPr>
        <p:txBody>
          <a:bodyPr wrap="square">
            <a:spAutoFit/>
          </a:bodyPr>
          <a:lstStyle/>
          <a:p>
            <a:pPr algn="just"/>
            <a:r>
              <a:rPr lang="en-US" sz="2400" dirty="0" smtClean="0"/>
              <a:t>An embarrassingly parallel task can be considered a trivial case - little or no manipulation is needed to separate the problem into a number of parallel tasks.</a:t>
            </a:r>
          </a:p>
          <a:p>
            <a:pPr algn="just"/>
            <a:r>
              <a:rPr lang="en-US" sz="2400" dirty="0" smtClean="0"/>
              <a:t>This is often the case where there is little or no dependency or need for communication between those parallel tasks, or for results between them.</a:t>
            </a:r>
          </a:p>
          <a:p>
            <a:pPr algn="just"/>
            <a:endParaRPr lang="en-US" sz="2400" dirty="0" smtClean="0"/>
          </a:p>
          <a:p>
            <a:pPr algn="just"/>
            <a:r>
              <a:rPr lang="en-US" sz="1400" dirty="0" smtClean="0"/>
              <a:t>https://en.wikipedia.org/wiki/Embarrassingly_parallel#:~:text=From%20Wikipedia%2C%20the%20free%20encyclopedia,delightfully%20parallel%20or%20pleasingly%20parallel).</a:t>
            </a:r>
            <a:endParaRPr lang="en-US" sz="1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305800" cy="5867400"/>
          </a:xfrm>
        </p:spPr>
        <p:txBody>
          <a:bodyPr/>
          <a:lstStyle/>
          <a:p>
            <a:r>
              <a:rPr lang="en-US" dirty="0" smtClean="0"/>
              <a:t>Which of these problems are embarrassingly parallel? (Select all that apply.)</a:t>
            </a:r>
          </a:p>
        </p:txBody>
      </p:sp>
      <p:pic>
        <p:nvPicPr>
          <p:cNvPr id="4" name="Picture 3"/>
          <p:cNvPicPr>
            <a:picLocks noChangeAspect="1" noChangeArrowheads="1"/>
          </p:cNvPicPr>
          <p:nvPr/>
        </p:nvPicPr>
        <p:blipFill>
          <a:blip r:embed="rId2" cstate="print"/>
          <a:srcRect/>
          <a:stretch>
            <a:fillRect/>
          </a:stretch>
        </p:blipFill>
        <p:spPr bwMode="auto">
          <a:xfrm>
            <a:off x="1752600" y="1752600"/>
            <a:ext cx="5715000" cy="4876800"/>
          </a:xfrm>
          <a:prstGeom prst="rect">
            <a:avLst/>
          </a:prstGeom>
          <a:noFill/>
          <a:ln w="9525" cap="flat" cmpd="sng">
            <a:noFill/>
            <a:prstDash val="solid"/>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p:cNvSpPr>
            <a:spLocks noGrp="1"/>
          </p:cNvSpPr>
          <p:nvPr>
            <p:ph idx="1"/>
          </p:nvPr>
        </p:nvSpPr>
        <p:spPr>
          <a:xfrm>
            <a:off x="381000" y="228600"/>
            <a:ext cx="8305800" cy="6172200"/>
          </a:xfrm>
        </p:spPr>
        <p:txBody>
          <a:bodyPr/>
          <a:lstStyle/>
          <a:p>
            <a:pPr algn="just"/>
            <a:r>
              <a:rPr lang="en-US" sz="2600" dirty="0" smtClean="0">
                <a:solidFill>
                  <a:schemeClr val="tx1"/>
                </a:solidFill>
                <a:latin typeface="+mn-lt"/>
                <a:ea typeface="+mn-ea"/>
                <a:cs typeface="+mn-cs"/>
              </a:rPr>
              <a:t>Correct answer: </a:t>
            </a:r>
            <a:r>
              <a:rPr lang="en-US" sz="2600" b="1" dirty="0" smtClean="0">
                <a:solidFill>
                  <a:schemeClr val="tx1"/>
                </a:solidFill>
                <a:latin typeface="+mn-lt"/>
                <a:ea typeface="+mn-ea"/>
                <a:cs typeface="+mn-cs"/>
              </a:rPr>
              <a:t>Guessing an eight-character-long password to open an encrypted file from the Internet, and Putting stamps on wedding invitations</a:t>
            </a:r>
            <a:endParaRPr lang="en-US" sz="2600" dirty="0" smtClean="0">
              <a:solidFill>
                <a:schemeClr val="tx1"/>
              </a:solidFill>
              <a:latin typeface="+mn-lt"/>
              <a:ea typeface="+mn-ea"/>
              <a:cs typeface="+mn-cs"/>
            </a:endParaRPr>
          </a:p>
          <a:p>
            <a:pPr algn="just"/>
            <a:r>
              <a:rPr lang="en-US" sz="2600" dirty="0" smtClean="0">
                <a:solidFill>
                  <a:schemeClr val="tx1"/>
                </a:solidFill>
                <a:latin typeface="+mn-lt"/>
                <a:ea typeface="+mn-ea"/>
                <a:cs typeface="+mn-cs"/>
              </a:rPr>
              <a:t>It's easy to split up the invitations so that multiple people can share the work of adding stamps.</a:t>
            </a:r>
          </a:p>
          <a:p>
            <a:pPr algn="just"/>
            <a:r>
              <a:rPr lang="en-US" sz="2600" dirty="0" smtClean="0">
                <a:solidFill>
                  <a:schemeClr val="tx1"/>
                </a:solidFill>
                <a:latin typeface="+mn-lt"/>
                <a:ea typeface="+mn-ea"/>
                <a:cs typeface="+mn-cs"/>
              </a:rPr>
              <a:t>If you </a:t>
            </a:r>
            <a:r>
              <a:rPr lang="en-US" sz="2600" b="1" dirty="0" smtClean="0">
                <a:solidFill>
                  <a:schemeClr val="tx1"/>
                </a:solidFill>
                <a:latin typeface="+mn-lt"/>
                <a:ea typeface="+mn-ea"/>
                <a:cs typeface="+mn-cs"/>
              </a:rPr>
              <a:t>share the password-protected file, it's easy to divide up the list of all possible eight-character-long passwords so that two computers, a thousand computers, or a million computers can share the work.</a:t>
            </a:r>
            <a:r>
              <a:rPr lang="en-US" sz="2600" dirty="0" smtClean="0">
                <a:solidFill>
                  <a:schemeClr val="tx1"/>
                </a:solidFill>
                <a:latin typeface="+mn-lt"/>
                <a:ea typeface="+mn-ea"/>
                <a:cs typeface="+mn-cs"/>
              </a:rPr>
              <a:t> If you've ever had your bank account locked because there were too many incorrect guesses, that was the bank trying to prevent multiple people (or computers) from working together to guess your password!</a:t>
            </a:r>
          </a:p>
          <a:p>
            <a:pPr>
              <a:buNone/>
            </a:pPr>
            <a:endParaRPr lang="en-US"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idx="1"/>
          </p:nvPr>
        </p:nvSpPr>
        <p:spPr>
          <a:xfrm>
            <a:off x="381000" y="228600"/>
            <a:ext cx="8305800" cy="6172200"/>
          </a:xfrm>
        </p:spPr>
        <p:txBody>
          <a:bodyPr/>
          <a:lstStyle/>
          <a:p>
            <a:pPr algn="just"/>
            <a:r>
              <a:rPr lang="en-US" sz="2600" dirty="0" smtClean="0">
                <a:solidFill>
                  <a:schemeClr val="tx1"/>
                </a:solidFill>
                <a:latin typeface="+mn-lt"/>
                <a:ea typeface="+mn-ea"/>
                <a:cs typeface="+mn-cs"/>
              </a:rPr>
              <a:t>Bus schedules are all dependent on one another for fast transfers, and many other entities, including schools, trains, and hospitals, make decisions based on bus schedules. Therefore, </a:t>
            </a:r>
            <a:r>
              <a:rPr lang="en-US" sz="2600" b="1" dirty="0" smtClean="0">
                <a:solidFill>
                  <a:schemeClr val="tx1"/>
                </a:solidFill>
                <a:latin typeface="+mn-lt"/>
                <a:ea typeface="+mn-ea"/>
                <a:cs typeface="+mn-cs"/>
              </a:rPr>
              <a:t>bus scheduling is a problem with an enormous and necessary amount of coordination overhead. </a:t>
            </a:r>
            <a:r>
              <a:rPr lang="en-US" sz="2600" dirty="0" smtClean="0">
                <a:solidFill>
                  <a:schemeClr val="tx1"/>
                </a:solidFill>
                <a:latin typeface="+mn-lt"/>
                <a:ea typeface="+mn-ea"/>
                <a:cs typeface="+mn-cs"/>
              </a:rPr>
              <a:t>It is not embarrassingly parallel at all.</a:t>
            </a:r>
          </a:p>
          <a:p>
            <a:pPr algn="just"/>
            <a:r>
              <a:rPr lang="en-US" sz="2600" dirty="0" smtClean="0">
                <a:solidFill>
                  <a:schemeClr val="tx1"/>
                </a:solidFill>
                <a:latin typeface="+mn-lt"/>
                <a:ea typeface="+mn-ea"/>
                <a:cs typeface="+mn-cs"/>
              </a:rPr>
              <a:t>Physics simulations are interesting. </a:t>
            </a:r>
            <a:r>
              <a:rPr lang="en-US" sz="2600" b="1" dirty="0" smtClean="0">
                <a:solidFill>
                  <a:schemeClr val="tx1"/>
                </a:solidFill>
                <a:latin typeface="+mn-lt"/>
                <a:ea typeface="+mn-ea"/>
                <a:cs typeface="+mn-cs"/>
              </a:rPr>
              <a:t>Because every star in the galaxy has a gravitational effect on every other star in the galaxy, this is not considered an embarrassingly parallel problem. </a:t>
            </a:r>
            <a:r>
              <a:rPr lang="en-US" sz="2600" dirty="0" smtClean="0">
                <a:solidFill>
                  <a:schemeClr val="tx1"/>
                </a:solidFill>
                <a:latin typeface="+mn-lt"/>
                <a:ea typeface="+mn-ea"/>
                <a:cs typeface="+mn-cs"/>
              </a:rPr>
              <a:t>However, using multiple computers in parallel to perform physics simulations is an incredibly important part of modern cosmology. Physicists and computer scientists have put decades of work into figuring out how to </a:t>
            </a:r>
            <a:r>
              <a:rPr lang="en-US" sz="2600" b="1" dirty="0" smtClean="0">
                <a:solidFill>
                  <a:schemeClr val="tx1"/>
                </a:solidFill>
                <a:latin typeface="+mn-lt"/>
                <a:ea typeface="+mn-ea"/>
                <a:cs typeface="+mn-cs"/>
              </a:rPr>
              <a:t>minimize coordination overhead </a:t>
            </a:r>
            <a:r>
              <a:rPr lang="en-US" sz="2600" dirty="0" smtClean="0">
                <a:solidFill>
                  <a:schemeClr val="tx1"/>
                </a:solidFill>
                <a:latin typeface="+mn-lt"/>
                <a:ea typeface="+mn-ea"/>
                <a:cs typeface="+mn-cs"/>
              </a:rPr>
              <a:t>to make physics simulations as fast and parallel as possible.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6172200"/>
          </a:xfrm>
        </p:spPr>
        <p:txBody>
          <a:bodyPr/>
          <a:lstStyle/>
          <a:p>
            <a:pPr algn="just"/>
            <a:r>
              <a:rPr lang="en-US" sz="2600" dirty="0" smtClean="0"/>
              <a:t>Once Pierre's oven is up and running, he doesn't have to worry about reheating it anymore. His oven can fit 200 pastries at once. Here's his recipe again:</a:t>
            </a:r>
          </a:p>
          <a:p>
            <a:pPr algn="just"/>
            <a:r>
              <a:rPr lang="en-US" sz="2600" dirty="0" smtClean="0"/>
              <a:t>Cut the dough into triangles (</a:t>
            </a:r>
            <a:r>
              <a:rPr lang="en-US" sz="2600" b="1" dirty="0" smtClean="0"/>
              <a:t>2 minutes </a:t>
            </a:r>
            <a:r>
              <a:rPr lang="en-US" sz="2600" dirty="0" smtClean="0"/>
              <a:t>for all 200).</a:t>
            </a:r>
          </a:p>
          <a:p>
            <a:pPr algn="just"/>
            <a:r>
              <a:rPr lang="en-US" sz="2600" dirty="0" smtClean="0"/>
              <a:t>Spread filling onto triangles (</a:t>
            </a:r>
            <a:r>
              <a:rPr lang="en-US" sz="2600" b="1" dirty="0" smtClean="0"/>
              <a:t>4 minutes </a:t>
            </a:r>
            <a:r>
              <a:rPr lang="en-US" sz="2600" dirty="0" smtClean="0"/>
              <a:t>for all 200).</a:t>
            </a:r>
          </a:p>
          <a:p>
            <a:pPr algn="just"/>
            <a:r>
              <a:rPr lang="en-US" sz="2600" dirty="0" smtClean="0"/>
              <a:t>Roll filled triangles into crescents (</a:t>
            </a:r>
            <a:r>
              <a:rPr lang="en-US" sz="2600" b="1" dirty="0" smtClean="0"/>
              <a:t>10 minutes </a:t>
            </a:r>
            <a:r>
              <a:rPr lang="en-US" sz="2600" dirty="0" smtClean="0"/>
              <a:t>for all 200).</a:t>
            </a:r>
          </a:p>
          <a:p>
            <a:pPr algn="just"/>
            <a:r>
              <a:rPr lang="en-US" sz="2600" dirty="0" smtClean="0"/>
              <a:t>Place pastries in the oven for </a:t>
            </a:r>
            <a:r>
              <a:rPr lang="en-US" sz="2600" b="1" dirty="0" smtClean="0"/>
              <a:t>20 minutes</a:t>
            </a:r>
            <a:r>
              <a:rPr lang="en-US" sz="2600" dirty="0" smtClean="0"/>
              <a:t>.</a:t>
            </a:r>
          </a:p>
          <a:p>
            <a:pPr algn="just"/>
            <a:r>
              <a:rPr lang="en-US" sz="2600" dirty="0" smtClean="0"/>
              <a:t>Remove the pastries from the oven and pipe chocolate on top (</a:t>
            </a:r>
            <a:r>
              <a:rPr lang="en-US" sz="2600" b="1" dirty="0" smtClean="0"/>
              <a:t>4 minutes</a:t>
            </a:r>
            <a:r>
              <a:rPr lang="en-US" sz="2600" dirty="0" smtClean="0"/>
              <a:t> for all 200).</a:t>
            </a:r>
          </a:p>
          <a:p>
            <a:pPr algn="just"/>
            <a:r>
              <a:rPr lang="en-US" sz="2600" dirty="0" smtClean="0"/>
              <a:t>After piping, let the pastries cool for </a:t>
            </a:r>
            <a:r>
              <a:rPr lang="en-US" sz="2600" b="1" dirty="0" smtClean="0"/>
              <a:t>10 minutes </a:t>
            </a:r>
            <a:r>
              <a:rPr lang="en-US" sz="2600" dirty="0" smtClean="0"/>
              <a:t>before serving.</a:t>
            </a:r>
          </a:p>
          <a:p>
            <a:pPr algn="just"/>
            <a:r>
              <a:rPr lang="en-US" sz="2600" dirty="0" smtClean="0"/>
              <a:t>If Pierre is working alone with a preheated oven, it takes him </a:t>
            </a:r>
            <a:r>
              <a:rPr lang="en-US" sz="2600" b="1" dirty="0" smtClean="0"/>
              <a:t>50 minutes to completely bake 200 pastries</a:t>
            </a:r>
            <a:r>
              <a:rPr lang="en-US" sz="2600" dirty="0" smtClean="0"/>
              <a:t>.</a:t>
            </a:r>
          </a:p>
        </p:txBody>
      </p:sp>
      <p:sp>
        <p:nvSpPr>
          <p:cNvPr id="4098" name="AutoShape 2" descr="https://ds055uzetaobb.cloudfront.net/brioche/uploads/jWKiq5ptUFZ7OWmrXHRkDX-Course---Computer-Science-Essentials---Reillustration-842-29816-y9vYtF.png?width=150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2" descr="https://ds055uzetaobb.cloudfront.net/brioche/uploads/jWKiq5ptUFZ7OWmrXHRkDX-Course---Computer-Science-Essentials---Reillustration-842-29816-y9vYtF.png?width=150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4" name="AutoShape 4" descr="https://ds055uzetaobb.cloudfront.net/brioche/uploads/jWKiq5ptUFZ7OWmrXHRkDX-Course---Computer-Science-Essentials---Reillustration-842-29816-y9vYtF.png?width=150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126" name="Picture 6" descr="https://ds055uzetaobb.cloudfront.net/brioche/uploads/jWKiq5ptUFZ7OWmrXHRkDX-Course---Computer-Science-Essentials---Reillustration-842-29816-y9vYtF.png?width=1500"/>
          <p:cNvPicPr>
            <a:picLocks noChangeAspect="1" noChangeArrowheads="1"/>
          </p:cNvPicPr>
          <p:nvPr/>
        </p:nvPicPr>
        <p:blipFill>
          <a:blip r:embed="rId2" cstate="print"/>
          <a:srcRect/>
          <a:stretch>
            <a:fillRect/>
          </a:stretch>
        </p:blipFill>
        <p:spPr bwMode="auto">
          <a:xfrm>
            <a:off x="304800" y="457200"/>
            <a:ext cx="8388990" cy="571500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2667000"/>
          </a:xfrm>
        </p:spPr>
        <p:txBody>
          <a:bodyPr/>
          <a:lstStyle/>
          <a:p>
            <a:pPr algn="just"/>
            <a:r>
              <a:rPr lang="en-US" dirty="0" smtClean="0"/>
              <a:t>If Pierre is working with one assistant who can help with the cutting, spreading, rolling, and piping steps at the same speed as Pierre, and the oven is preheated, </a:t>
            </a:r>
            <a:r>
              <a:rPr lang="en-US" b="1" dirty="0" smtClean="0"/>
              <a:t>how many minutes will it take before he has ready-to-serve pastries?</a:t>
            </a:r>
          </a:p>
          <a:p>
            <a:endParaRPr lang="en-US" dirty="0"/>
          </a:p>
        </p:txBody>
      </p:sp>
      <p:pic>
        <p:nvPicPr>
          <p:cNvPr id="3073" name="Picture 1"/>
          <p:cNvPicPr>
            <a:picLocks noChangeAspect="1" noChangeArrowheads="1"/>
          </p:cNvPicPr>
          <p:nvPr/>
        </p:nvPicPr>
        <p:blipFill>
          <a:blip r:embed="rId2" cstate="print"/>
          <a:srcRect/>
          <a:stretch>
            <a:fillRect/>
          </a:stretch>
        </p:blipFill>
        <p:spPr bwMode="auto">
          <a:xfrm>
            <a:off x="2971800" y="3048000"/>
            <a:ext cx="1752600" cy="3625036"/>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6172200"/>
          </a:xfrm>
        </p:spPr>
        <p:txBody>
          <a:bodyPr/>
          <a:lstStyle/>
          <a:p>
            <a:pPr algn="just"/>
            <a:r>
              <a:rPr lang="en-US" dirty="0" smtClean="0"/>
              <a:t>Correct answer: </a:t>
            </a:r>
            <a:r>
              <a:rPr lang="en-US" b="1" dirty="0" smtClean="0"/>
              <a:t>40</a:t>
            </a:r>
            <a:endParaRPr lang="en-US" dirty="0" smtClean="0"/>
          </a:p>
          <a:p>
            <a:pPr algn="just"/>
            <a:r>
              <a:rPr lang="en-US" dirty="0" smtClean="0"/>
              <a:t>There's no way to make the 20 minutes of cooking or 10 minutes of cooling go faster. However, the remaining 20 minutes of work—cutting, spreading, rolling, and piping—can be done in parallel by two bakers, so a single assistant would help Pierre get that work done in </a:t>
            </a:r>
            <a:r>
              <a:rPr lang="en-US" b="1" dirty="0" smtClean="0"/>
              <a:t>10 minutes</a:t>
            </a:r>
            <a:r>
              <a:rPr lang="en-US" dirty="0" smtClean="0"/>
              <a: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228600"/>
            <a:ext cx="8839200" cy="1143000"/>
          </a:xfrm>
        </p:spPr>
        <p:txBody>
          <a:bodyPr/>
          <a:lstStyle/>
          <a:p>
            <a:pPr eaLnBrk="1" hangingPunct="1"/>
            <a:r>
              <a:rPr lang="en-US" b="1" dirty="0" smtClean="0"/>
              <a:t>2.2: Example: dividing 2 values stored in memory</a:t>
            </a:r>
            <a:endParaRPr lang="en-US" b="1" dirty="0" smtClean="0">
              <a:solidFill>
                <a:srgbClr val="0000FF"/>
              </a:solidFill>
              <a:latin typeface="Arial" charset="0"/>
            </a:endParaRPr>
          </a:p>
        </p:txBody>
      </p:sp>
      <p:pic>
        <p:nvPicPr>
          <p:cNvPr id="10243" name="Picture 5" descr="Fig"/>
          <p:cNvPicPr>
            <a:picLocks noGrp="1" noChangeAspect="1" noChangeArrowheads="1"/>
          </p:cNvPicPr>
          <p:nvPr>
            <p:ph idx="1"/>
          </p:nvPr>
        </p:nvPicPr>
        <p:blipFill>
          <a:blip r:embed="rId2" cstate="print"/>
          <a:srcRect/>
          <a:stretch>
            <a:fillRect/>
          </a:stretch>
        </p:blipFill>
        <p:spPr>
          <a:xfrm>
            <a:off x="2665413" y="1524000"/>
            <a:ext cx="3760787" cy="4495800"/>
          </a:xfr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2362200"/>
          </a:xfrm>
        </p:spPr>
        <p:txBody>
          <a:bodyPr/>
          <a:lstStyle/>
          <a:p>
            <a:pPr algn="just"/>
            <a:r>
              <a:rPr lang="en-US" sz="2400" dirty="0" smtClean="0"/>
              <a:t>Most of the time Pierre needs to make his pastries is spent in the baking and cooling phases. The chart below shows how more assistants don't end up helping him make pastries much faster. </a:t>
            </a:r>
            <a:r>
              <a:rPr lang="en-US" sz="2400" b="1" dirty="0" smtClean="0"/>
              <a:t>Only 20 minutes of work can be split up—that's the yellow part of the bars. </a:t>
            </a:r>
            <a:r>
              <a:rPr lang="en-US" sz="2400" dirty="0" smtClean="0"/>
              <a:t>The other 30 minutes of work can't be done in parallel—that's the gray part</a:t>
            </a:r>
            <a:r>
              <a:rPr lang="en-US" dirty="0" smtClean="0"/>
              <a:t>.</a:t>
            </a:r>
            <a:endParaRPr lang="en-US" dirty="0"/>
          </a:p>
        </p:txBody>
      </p:sp>
      <p:sp>
        <p:nvSpPr>
          <p:cNvPr id="55298" name="AutoShape 2" descr="https://ds055uzetaobb.cloudfront.net/brioche/uploads/jWKiq5ptUFZ7OWmrXHRkDX-Course---Computer-Science-Essentials---Reillustration-842-29817-Py8EYi.png?width=150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5300" name="Picture 4" descr="https://ds055uzetaobb.cloudfront.net/brioche/uploads/jWKiq5ptUFZ7OWmrXHRkDX-Course---Computer-Science-Essentials---Reillustration-842-29817-Py8EYi.png?width=1500"/>
          <p:cNvPicPr>
            <a:picLocks noChangeAspect="1" noChangeArrowheads="1"/>
          </p:cNvPicPr>
          <p:nvPr/>
        </p:nvPicPr>
        <p:blipFill>
          <a:blip r:embed="rId2" cstate="print"/>
          <a:srcRect/>
          <a:stretch>
            <a:fillRect/>
          </a:stretch>
        </p:blipFill>
        <p:spPr bwMode="auto">
          <a:xfrm>
            <a:off x="609601" y="2427428"/>
            <a:ext cx="7010400" cy="4430572"/>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6172200"/>
          </a:xfrm>
        </p:spPr>
        <p:txBody>
          <a:bodyPr/>
          <a:lstStyle/>
          <a:p>
            <a:pPr algn="just"/>
            <a:r>
              <a:rPr lang="en-US" dirty="0" smtClean="0"/>
              <a:t>Everyone from computer scientists to bakers and architects can fall into the trap of thinking that they can speed something up by throwing more workers into the mix. </a:t>
            </a:r>
            <a:r>
              <a:rPr lang="en-US" b="1" dirty="0" smtClean="0"/>
              <a:t>But that isn't true. When you think about parallel and non-parallel tasks, it should be obvious that adding more workers will only make you faster at the parts of a task that can be done in parallel.</a:t>
            </a:r>
          </a:p>
          <a:p>
            <a:pPr algn="just"/>
            <a:r>
              <a:rPr lang="en-US" dirty="0" smtClean="0"/>
              <a:t>This common-sense observation is important enough in computer science that it has a name, </a:t>
            </a:r>
            <a:r>
              <a:rPr lang="en-US" b="1" dirty="0" smtClean="0"/>
              <a:t>Amdahl's law</a:t>
            </a:r>
            <a:r>
              <a:rPr lang="en-US" dirty="0" smtClean="0"/>
              <a:t>, after Gene Amdahl who wrote a paper about it in 1967.</a:t>
            </a:r>
          </a:p>
          <a:p>
            <a:pPr>
              <a:buNone/>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6172200"/>
          </a:xfrm>
        </p:spPr>
        <p:txBody>
          <a:bodyPr/>
          <a:lstStyle/>
          <a:p>
            <a:pPr algn="just"/>
            <a:r>
              <a:rPr lang="en-US" sz="3600" dirty="0" smtClean="0"/>
              <a:t>Pierre makes pastries 10 minutes faster by hiring one assistant. You can see this on the graph above, where 50 minutes required for Pierre alone is reduced to 40 minutes when Pierre is working with one assistant.</a:t>
            </a:r>
          </a:p>
          <a:p>
            <a:pPr algn="just"/>
            <a:r>
              <a:rPr lang="en-US" sz="3600" dirty="0" smtClean="0"/>
              <a:t>In a different bakery, Hans and his one assistant work together, so there are two bakers and baking takes 40 minutes.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2590800"/>
          </a:xfrm>
        </p:spPr>
        <p:txBody>
          <a:bodyPr/>
          <a:lstStyle/>
          <a:p>
            <a:pPr algn="just"/>
            <a:r>
              <a:rPr lang="en-US" dirty="0" smtClean="0"/>
              <a:t>Hans is thinking about buying a fan to decrease the non-parallelizable cooling time from </a:t>
            </a:r>
            <a:r>
              <a:rPr lang="en-US" b="1" dirty="0" smtClean="0"/>
              <a:t>10 minutes to 5 minutes</a:t>
            </a:r>
            <a:r>
              <a:rPr lang="en-US" dirty="0" smtClean="0"/>
              <a:t>. If Pierre and his one assistant wanted to achieve the same 5-minute gain by hiring more people, how many additional assistants would they need to hire?</a:t>
            </a:r>
          </a:p>
          <a:p>
            <a:pPr>
              <a:buNone/>
            </a:pPr>
            <a:endParaRPr lang="en-US" dirty="0"/>
          </a:p>
        </p:txBody>
      </p:sp>
      <p:pic>
        <p:nvPicPr>
          <p:cNvPr id="61441" name="Picture 1"/>
          <p:cNvPicPr>
            <a:picLocks noChangeAspect="1" noChangeArrowheads="1"/>
          </p:cNvPicPr>
          <p:nvPr/>
        </p:nvPicPr>
        <p:blipFill>
          <a:blip r:embed="rId2" cstate="print"/>
          <a:srcRect/>
          <a:stretch>
            <a:fillRect/>
          </a:stretch>
        </p:blipFill>
        <p:spPr bwMode="auto">
          <a:xfrm>
            <a:off x="3505200" y="3429000"/>
            <a:ext cx="2667000" cy="2886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6019800"/>
          </a:xfrm>
        </p:spPr>
        <p:txBody>
          <a:bodyPr/>
          <a:lstStyle/>
          <a:p>
            <a:pPr algn="just"/>
            <a:r>
              <a:rPr lang="en-US" dirty="0" smtClean="0"/>
              <a:t>Correct answer: </a:t>
            </a:r>
            <a:r>
              <a:rPr lang="en-US" b="1" dirty="0" smtClean="0"/>
              <a:t>Two</a:t>
            </a:r>
            <a:endParaRPr lang="en-US" dirty="0" smtClean="0"/>
          </a:p>
          <a:p>
            <a:pPr algn="just"/>
            <a:r>
              <a:rPr lang="en-US" dirty="0" smtClean="0"/>
              <a:t>Hiring two new assistants doubles the total number of bakers and doubles their working speed. Doubling their working speed only saves them five minutes.</a:t>
            </a:r>
          </a:p>
          <a:p>
            <a:pPr algn="just"/>
            <a:r>
              <a:rPr lang="en-US" dirty="0" smtClean="0"/>
              <a:t>Even though the fan only reduces the non-parallel food preparation time from 30 minutes to 25 minutes, a roughly 17% reduction, it gives the same overall speedup.</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6172200"/>
          </a:xfrm>
        </p:spPr>
        <p:txBody>
          <a:bodyPr/>
          <a:lstStyle/>
          <a:p>
            <a:pPr algn="just"/>
            <a:r>
              <a:rPr lang="en-US" sz="2800" dirty="0" smtClean="0"/>
              <a:t>You saw in the previous example that, even with a preheated oven, it took Pierre 50 minutes to make pastries, and 30 minutes of that time can't be parallelized. Does this mean that Pierre's patisserie is limited to producing 200 pastries every 50 minutes (4 pastries per minute) if Pierre works alone, or at most 200 pastries every 30 minutes (~6.7 pastries per minute) no matter how many assistants he hires?</a:t>
            </a:r>
          </a:p>
          <a:p>
            <a:pPr algn="just"/>
            <a:r>
              <a:rPr lang="en-US" sz="2800" b="1" dirty="0" smtClean="0"/>
              <a:t>No! If Pierre is concerned with his overall production rate, he can do better than 6.7 pastries per minute, and he can do it without any assistant.</a:t>
            </a:r>
          </a:p>
          <a:p>
            <a:pPr algn="just"/>
            <a:endParaRPr lang="en-US" sz="2600" dirty="0" smtClean="0"/>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6172200"/>
          </a:xfrm>
        </p:spPr>
        <p:txBody>
          <a:bodyPr/>
          <a:lstStyle/>
          <a:p>
            <a:pPr algn="just"/>
            <a:r>
              <a:rPr lang="en-US" dirty="0" smtClean="0"/>
              <a:t>The solution may be familiar to anyone who has ever made lots of cookies at once. Pierre needs to prep his current batch of 200 pastries while the previous batch of 200 is cooking. If he times it so that his prep is done when the previous batch finishes cooking, he can put the current batch in the oven, pipe chocolate on the </a:t>
            </a:r>
            <a:r>
              <a:rPr lang="en-US" i="1" dirty="0" smtClean="0"/>
              <a:t>previous</a:t>
            </a:r>
            <a:r>
              <a:rPr lang="en-US" dirty="0" smtClean="0"/>
              <a:t> batch and leave it to cool, and then immediately start prepping the </a:t>
            </a:r>
            <a:r>
              <a:rPr lang="en-US" i="1" dirty="0" smtClean="0"/>
              <a:t>next</a:t>
            </a:r>
            <a:r>
              <a:rPr lang="en-US" dirty="0" smtClean="0"/>
              <a:t> batch of pastries.</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AutoShape 2" descr="https://ds055uzetaobb.cloudfront.net/brioche/uploads/jWKiq5ptUFZ7OWmrXHRkDX-Course---Computer-Science-Essentials---Reillustration-868-3-nenw9O.png?width=150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1684" name="Picture 4" descr="https://ds055uzetaobb.cloudfront.net/brioche/uploads/jWKiq5ptUFZ7OWmrXHRkDX-Course---Computer-Science-Essentials---Reillustration-868-3-nenw9O.png?width=1500"/>
          <p:cNvPicPr>
            <a:picLocks noChangeAspect="1" noChangeArrowheads="1"/>
          </p:cNvPicPr>
          <p:nvPr/>
        </p:nvPicPr>
        <p:blipFill>
          <a:blip r:embed="rId2" cstate="print"/>
          <a:srcRect/>
          <a:stretch>
            <a:fillRect/>
          </a:stretch>
        </p:blipFill>
        <p:spPr bwMode="auto">
          <a:xfrm>
            <a:off x="1" y="776453"/>
            <a:ext cx="8610600" cy="4770272"/>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6172200"/>
          </a:xfrm>
        </p:spPr>
        <p:txBody>
          <a:bodyPr/>
          <a:lstStyle/>
          <a:p>
            <a:pPr algn="just"/>
            <a:r>
              <a:rPr lang="en-US" b="1" dirty="0" smtClean="0"/>
              <a:t>This is another form of parallelism, called </a:t>
            </a:r>
            <a:r>
              <a:rPr lang="en-US" sz="4400" b="1" i="1" dirty="0" smtClean="0"/>
              <a:t>pipelining</a:t>
            </a:r>
            <a:r>
              <a:rPr lang="en-US" b="1" dirty="0" smtClean="0"/>
              <a:t>. </a:t>
            </a:r>
            <a:r>
              <a:rPr lang="en-US" dirty="0" smtClean="0"/>
              <a:t>By working on different batches of pastries in parallel, the plan above ensures that both the oven and Pierre are always working: either on the previous, current, or next batch of pastries.</a:t>
            </a:r>
          </a:p>
          <a:p>
            <a:pPr algn="just"/>
            <a:r>
              <a:rPr lang="en-US" dirty="0" smtClean="0"/>
              <a:t>It takes an hour for Pierre's operation to get up and running at full speed, but after that, the schedule above shows that Pierre is able to begin a new batch of 200 pastries every 20 minutes. What is his average rate of pastry production per minute?</a:t>
            </a: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3" name="Picture 1"/>
          <p:cNvPicPr>
            <a:picLocks noChangeAspect="1" noChangeArrowheads="1"/>
          </p:cNvPicPr>
          <p:nvPr/>
        </p:nvPicPr>
        <p:blipFill>
          <a:blip r:embed="rId2" cstate="print"/>
          <a:srcRect/>
          <a:stretch>
            <a:fillRect/>
          </a:stretch>
        </p:blipFill>
        <p:spPr bwMode="auto">
          <a:xfrm>
            <a:off x="2057400" y="381000"/>
            <a:ext cx="5105400" cy="3886200"/>
          </a:xfrm>
          <a:prstGeom prst="rect">
            <a:avLst/>
          </a:prstGeom>
          <a:noFill/>
          <a:ln w="9525">
            <a:noFill/>
            <a:miter lim="800000"/>
            <a:headEnd/>
            <a:tailEnd/>
          </a:ln>
        </p:spPr>
      </p:pic>
      <p:sp>
        <p:nvSpPr>
          <p:cNvPr id="4" name="TextBox 3"/>
          <p:cNvSpPr txBox="1"/>
          <p:nvPr/>
        </p:nvSpPr>
        <p:spPr>
          <a:xfrm>
            <a:off x="304800" y="4419600"/>
            <a:ext cx="8229600" cy="2369880"/>
          </a:xfrm>
          <a:prstGeom prst="rect">
            <a:avLst/>
          </a:prstGeom>
          <a:noFill/>
        </p:spPr>
        <p:txBody>
          <a:bodyPr wrap="square" rtlCol="0">
            <a:spAutoFit/>
          </a:bodyPr>
          <a:lstStyle/>
          <a:p>
            <a:pPr algn="just"/>
            <a:r>
              <a:rPr lang="en-US" sz="2000" dirty="0" smtClean="0"/>
              <a:t>Once Pierre has his operation running, it's clear to see on  the chart he is </a:t>
            </a:r>
            <a:r>
              <a:rPr lang="en-US" sz="2000" i="1" dirty="0" smtClean="0"/>
              <a:t>starting</a:t>
            </a:r>
            <a:r>
              <a:rPr lang="en-US" sz="2000" dirty="0" smtClean="0"/>
              <a:t> a batch of pastries every 20 minutes:  on the 20 minute mark, the 60 minute mark, the 80 minute  mark, and so on.</a:t>
            </a:r>
          </a:p>
          <a:p>
            <a:pPr algn="just"/>
            <a:r>
              <a:rPr lang="en-US" sz="2000" dirty="0" smtClean="0"/>
              <a:t>The schedule doesn't have any bottlenecks, so Pierre will also </a:t>
            </a:r>
            <a:r>
              <a:rPr lang="en-US" sz="2000" i="1" dirty="0" smtClean="0"/>
              <a:t>complete </a:t>
            </a:r>
            <a:r>
              <a:rPr lang="en-US" sz="2000" dirty="0" smtClean="0"/>
              <a:t>200 pastries every 20 minutes.</a:t>
            </a:r>
          </a:p>
          <a:p>
            <a:pPr algn="just"/>
            <a:r>
              <a:rPr lang="en-US" sz="2000" dirty="0" smtClean="0"/>
              <a:t>Therefore, Pierre will be producing 10 pastries per minute with this approach.</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1026"/>
          <p:cNvSpPr>
            <a:spLocks noGrp="1" noChangeArrowheads="1"/>
          </p:cNvSpPr>
          <p:nvPr>
            <p:ph type="title"/>
          </p:nvPr>
        </p:nvSpPr>
        <p:spPr>
          <a:xfrm>
            <a:off x="152400" y="152400"/>
            <a:ext cx="8991600" cy="1143000"/>
          </a:xfrm>
        </p:spPr>
        <p:txBody>
          <a:bodyPr/>
          <a:lstStyle/>
          <a:p>
            <a:pPr eaLnBrk="1" hangingPunct="1">
              <a:tabLst>
                <a:tab pos="1947863" algn="l"/>
              </a:tabLst>
            </a:pPr>
            <a:r>
              <a:rPr lang="en-US" sz="3800" b="1" dirty="0" smtClean="0"/>
              <a:t>2.2: Composition of </a:t>
            </a:r>
            <a:r>
              <a:rPr lang="en-US" sz="3800" b="1" dirty="0" smtClean="0"/>
              <a:t>Machine Instructions</a:t>
            </a:r>
            <a:endParaRPr lang="en-US" sz="3800" b="1" dirty="0" smtClean="0"/>
          </a:p>
        </p:txBody>
      </p:sp>
      <p:sp>
        <p:nvSpPr>
          <p:cNvPr id="11267" name="Rectangle 1027"/>
          <p:cNvSpPr>
            <a:spLocks noGrp="1" noChangeArrowheads="1"/>
          </p:cNvSpPr>
          <p:nvPr>
            <p:ph idx="1"/>
          </p:nvPr>
        </p:nvSpPr>
        <p:spPr>
          <a:xfrm>
            <a:off x="381000" y="1447800"/>
            <a:ext cx="8610600" cy="1981200"/>
          </a:xfrm>
        </p:spPr>
        <p:txBody>
          <a:bodyPr/>
          <a:lstStyle/>
          <a:p>
            <a:pPr eaLnBrk="1" hangingPunct="1"/>
            <a:r>
              <a:rPr lang="en-US" smtClean="0"/>
              <a:t>Machine instructions typically consist of 2 parts:</a:t>
            </a:r>
          </a:p>
          <a:p>
            <a:pPr lvl="1" eaLnBrk="1" hangingPunct="1"/>
            <a:r>
              <a:rPr lang="en-US" smtClean="0"/>
              <a:t>(1) Op-code </a:t>
            </a:r>
            <a:r>
              <a:rPr lang="en-US" sz="2000" smtClean="0"/>
              <a:t>(operation code)</a:t>
            </a:r>
          </a:p>
          <a:p>
            <a:pPr lvl="2" eaLnBrk="1" hangingPunct="1"/>
            <a:r>
              <a:rPr lang="en-US" smtClean="0"/>
              <a:t>indicates which operation (such as STORE, SHIFT, XOR) is requested by the instruction</a:t>
            </a:r>
          </a:p>
        </p:txBody>
      </p:sp>
      <p:sp>
        <p:nvSpPr>
          <p:cNvPr id="51204" name="Rectangle 1028"/>
          <p:cNvSpPr>
            <a:spLocks noChangeArrowheads="1"/>
          </p:cNvSpPr>
          <p:nvPr/>
        </p:nvSpPr>
        <p:spPr bwMode="auto">
          <a:xfrm>
            <a:off x="381000" y="2514600"/>
            <a:ext cx="8305800" cy="3810000"/>
          </a:xfrm>
          <a:prstGeom prst="rect">
            <a:avLst/>
          </a:prstGeom>
          <a:noFill/>
          <a:ln w="9525">
            <a:noFill/>
            <a:miter lim="800000"/>
            <a:headEnd/>
            <a:tailEnd/>
          </a:ln>
        </p:spPr>
        <p:txBody>
          <a:bodyPr/>
          <a:lstStyle/>
          <a:p>
            <a:pPr marL="342900" indent="-342900">
              <a:spcBef>
                <a:spcPct val="20000"/>
              </a:spcBef>
              <a:buFontTx/>
              <a:buChar char="•"/>
            </a:pPr>
            <a:endParaRPr lang="en-US" sz="3200" u="sng"/>
          </a:p>
        </p:txBody>
      </p:sp>
      <p:sp>
        <p:nvSpPr>
          <p:cNvPr id="51205" name="Rectangle 1029"/>
          <p:cNvSpPr>
            <a:spLocks noChangeArrowheads="1"/>
          </p:cNvSpPr>
          <p:nvPr/>
        </p:nvSpPr>
        <p:spPr bwMode="auto">
          <a:xfrm>
            <a:off x="381000" y="3352800"/>
            <a:ext cx="8458200" cy="2971800"/>
          </a:xfrm>
          <a:prstGeom prst="rect">
            <a:avLst/>
          </a:prstGeom>
          <a:noFill/>
          <a:ln w="9525">
            <a:noFill/>
            <a:miter lim="800000"/>
            <a:headEnd/>
            <a:tailEnd/>
          </a:ln>
        </p:spPr>
        <p:txBody>
          <a:bodyPr/>
          <a:lstStyle/>
          <a:p>
            <a:pPr marL="742950" lvl="1" indent="-285750">
              <a:spcBef>
                <a:spcPct val="20000"/>
              </a:spcBef>
              <a:buFontTx/>
              <a:buChar char="–"/>
            </a:pPr>
            <a:r>
              <a:rPr lang="en-US"/>
              <a:t>(2) Operand</a:t>
            </a:r>
          </a:p>
          <a:p>
            <a:pPr marL="1143000" lvl="2" indent="-228600">
              <a:spcBef>
                <a:spcPct val="20000"/>
              </a:spcBef>
              <a:buFontTx/>
              <a:buChar char="•"/>
            </a:pPr>
            <a:r>
              <a:rPr lang="en-US" sz="2400"/>
              <a:t>provides more information about the operation specified by the op-code (e.g. registers/memory cells to be used)</a:t>
            </a:r>
          </a:p>
        </p:txBody>
      </p:sp>
      <p:pic>
        <p:nvPicPr>
          <p:cNvPr id="51206" name="Picture 1030" descr="Fig"/>
          <p:cNvPicPr>
            <a:picLocks noChangeAspect="1" noChangeArrowheads="1"/>
          </p:cNvPicPr>
          <p:nvPr/>
        </p:nvPicPr>
        <p:blipFill>
          <a:blip r:embed="rId2" cstate="print"/>
          <a:srcRect/>
          <a:stretch>
            <a:fillRect/>
          </a:stretch>
        </p:blipFill>
        <p:spPr bwMode="auto">
          <a:xfrm>
            <a:off x="2362200" y="4953000"/>
            <a:ext cx="4876800" cy="1303338"/>
          </a:xfrm>
          <a:prstGeom prst="rect">
            <a:avLst/>
          </a:prstGeom>
          <a:solidFill>
            <a:schemeClr val="bg1"/>
          </a:solid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512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0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120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1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build="p" bldLvl="2" autoUpdateAnimBg="0"/>
      <p:bldP spid="51205" grpId="0" build="p" bldLvl="2" autoUpdateAnimBg="0"/>
      <p:bldP spid="51206"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2133600"/>
          </a:xfrm>
        </p:spPr>
        <p:txBody>
          <a:bodyPr/>
          <a:lstStyle/>
          <a:p>
            <a:pPr algn="just"/>
            <a:r>
              <a:rPr lang="en-US" dirty="0" smtClean="0"/>
              <a:t>Pipelining is a critical form of parallelism in the design of computer systems. </a:t>
            </a:r>
            <a:r>
              <a:rPr lang="en-US" b="1" dirty="0" smtClean="0"/>
              <a:t>3D computer graphics are a place where pipelining has been important for a long time.</a:t>
            </a:r>
            <a:endParaRPr lang="en-US" b="1" dirty="0"/>
          </a:p>
        </p:txBody>
      </p:sp>
      <p:pic>
        <p:nvPicPr>
          <p:cNvPr id="68610" name="Picture 2" descr="https://ds055uzetaobb.cloudfront.net/brioche/uploads/jWKiq5ptUFZ7OWmrXHRkDX-Course---Computer-Science-Essentials---Reillustration-842-29072-ZLByDT.png?width=1500"/>
          <p:cNvPicPr>
            <a:picLocks noChangeAspect="1" noChangeArrowheads="1"/>
          </p:cNvPicPr>
          <p:nvPr/>
        </p:nvPicPr>
        <p:blipFill>
          <a:blip r:embed="rId2" cstate="print"/>
          <a:srcRect/>
          <a:stretch>
            <a:fillRect/>
          </a:stretch>
        </p:blipFill>
        <p:spPr bwMode="auto">
          <a:xfrm>
            <a:off x="228600" y="1600200"/>
            <a:ext cx="7696200" cy="5715000"/>
          </a:xfrm>
          <a:prstGeom prst="rect">
            <a:avLst/>
          </a:prstGeom>
          <a:noFill/>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6172200"/>
          </a:xfrm>
        </p:spPr>
        <p:txBody>
          <a:bodyPr/>
          <a:lstStyle/>
          <a:p>
            <a:pPr algn="just"/>
            <a:r>
              <a:rPr lang="en-US" sz="2800" dirty="0" smtClean="0"/>
              <a:t>A computer has to do a </a:t>
            </a:r>
            <a:r>
              <a:rPr lang="en-US" sz="2800" b="1" dirty="0" smtClean="0"/>
              <a:t>predictable amount of work to display a three-dimensional scene in a computer game.</a:t>
            </a:r>
            <a:r>
              <a:rPr lang="en-US" sz="2800" dirty="0" smtClean="0"/>
              <a:t> The computer has to determine which parts of which objects are visible, figure out how those objects are lit, and translate the visible objects into individual pixels to be displayed. It's possible for the computer to anticipate how long each step will take ahead of time.</a:t>
            </a:r>
          </a:p>
          <a:p>
            <a:pPr algn="just"/>
            <a:r>
              <a:rPr lang="en-US" sz="2800" dirty="0" smtClean="0"/>
              <a:t>This predictable flow makes computer graphics good for pipelining: </a:t>
            </a:r>
            <a:r>
              <a:rPr lang="en-US" sz="2800" b="1" dirty="0" smtClean="0"/>
              <a:t>while your computer is figuring out how to display pixels for the current scene, it is also figuring out how to light a scene it will show in the next fraction of a second, and is also figuring out which objects are visible in a scene that is a few fractions of a second further away from being shown</a:t>
            </a:r>
            <a:r>
              <a:rPr lang="en-US" sz="2800" dirty="0" smtClean="0"/>
              <a:t>.</a:t>
            </a:r>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6172200"/>
          </a:xfrm>
        </p:spPr>
        <p:txBody>
          <a:bodyPr/>
          <a:lstStyle/>
          <a:p>
            <a:pPr algn="just"/>
            <a:r>
              <a:rPr lang="en-US" dirty="0" smtClean="0"/>
              <a:t>Pipelining is so important that a computer's hardware will make guesses about what it will be asked to do next in order to keep all the parts of a pipeline working. This is called </a:t>
            </a:r>
            <a:r>
              <a:rPr lang="en-US" b="1" i="1" dirty="0" smtClean="0"/>
              <a:t>speculative execution</a:t>
            </a:r>
            <a:r>
              <a:rPr lang="en-US" dirty="0" smtClean="0"/>
              <a:t>. </a:t>
            </a:r>
          </a:p>
          <a:p>
            <a:pPr algn="just"/>
            <a:r>
              <a:rPr lang="en-US" dirty="0" smtClean="0"/>
              <a:t>Imagine Pierre having a spare moment in his kitchen and prepping bread dough or pastry dough before knowing whether he will get an order for bread or pastries. It won't slow him down if he guesses wrong (he might just waste some dough), but guessing right will help him finish the next order faster.</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1676400"/>
          </a:xfrm>
        </p:spPr>
        <p:txBody>
          <a:bodyPr/>
          <a:lstStyle/>
          <a:p>
            <a:pPr algn="just"/>
            <a:r>
              <a:rPr lang="en-US" dirty="0" smtClean="0"/>
              <a:t>If you leave the kitchen and walk into Pierre's storefront, you'll see a concept closely related to parallelism:</a:t>
            </a:r>
          </a:p>
          <a:p>
            <a:pPr>
              <a:buNone/>
            </a:pPr>
            <a:endParaRPr lang="en-US" dirty="0"/>
          </a:p>
        </p:txBody>
      </p:sp>
      <p:sp>
        <p:nvSpPr>
          <p:cNvPr id="65538" name="AutoShape 2" descr="https://ds055uzetaobb.cloudfront.net/brioche/uploads/jWKiq5ptUFZ7OWmrXHRkDX-Course---Computer-Science-Essentials---Reillustration-842-29818-WDqVL2.png?width=150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5540" name="Picture 4" descr="https://ds055uzetaobb.cloudfront.net/brioche/uploads/jWKiq5ptUFZ7OWmrXHRkDX-Course---Computer-Science-Essentials---Reillustration-842-29818-WDqVL2.png?width=1500"/>
          <p:cNvPicPr>
            <a:picLocks noChangeAspect="1" noChangeArrowheads="1"/>
          </p:cNvPicPr>
          <p:nvPr/>
        </p:nvPicPr>
        <p:blipFill>
          <a:blip r:embed="rId3" cstate="print"/>
          <a:srcRect/>
          <a:stretch>
            <a:fillRect/>
          </a:stretch>
        </p:blipFill>
        <p:spPr bwMode="auto">
          <a:xfrm>
            <a:off x="-51842" y="914400"/>
            <a:ext cx="9195842" cy="5676900"/>
          </a:xfrm>
          <a:prstGeom prst="rect">
            <a:avLst/>
          </a:prstGeo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1676400"/>
          </a:xfrm>
        </p:spPr>
        <p:txBody>
          <a:bodyPr/>
          <a:lstStyle/>
          <a:p>
            <a:pPr algn="just"/>
            <a:r>
              <a:rPr lang="en-US" dirty="0" smtClean="0"/>
              <a:t>From a certain perspective, there is parallelism at work in the busy crowd. All the individuals who want to buy Pierre's pastries are independently working on accomplishing their goals for the day, in parallel. </a:t>
            </a:r>
          </a:p>
          <a:p>
            <a:pPr algn="just"/>
            <a:r>
              <a:rPr lang="en-US" dirty="0" smtClean="0"/>
              <a:t>However, this situation introduces a new wrinkle: there is </a:t>
            </a:r>
            <a:r>
              <a:rPr lang="en-US" b="1" dirty="0" smtClean="0"/>
              <a:t>conflict</a:t>
            </a:r>
            <a:r>
              <a:rPr lang="en-US" dirty="0" smtClean="0"/>
              <a:t>, because each person in the bakery needs brief but exclusive access to the cashier in order to meet their goals.</a:t>
            </a:r>
            <a:endParaRPr lang="en-US" dirty="0"/>
          </a:p>
        </p:txBody>
      </p:sp>
      <p:sp>
        <p:nvSpPr>
          <p:cNvPr id="65538" name="AutoShape 2" descr="https://ds055uzetaobb.cloudfront.net/brioche/uploads/jWKiq5ptUFZ7OWmrXHRkDX-Course---Computer-Science-Essentials---Reillustration-842-29818-WDqVL2.png?width=150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1676400"/>
          </a:xfrm>
        </p:spPr>
        <p:txBody>
          <a:bodyPr/>
          <a:lstStyle/>
          <a:p>
            <a:pPr algn="just"/>
            <a:r>
              <a:rPr lang="en-US" sz="4400" b="1" i="1" dirty="0" smtClean="0"/>
              <a:t>Concurrency</a:t>
            </a:r>
            <a:r>
              <a:rPr lang="en-US" dirty="0" smtClean="0"/>
              <a:t> is the name for situations where multiple agents each want a turn at having exclusive access to the same resource (like the cashier). It sometimes shows up in similar places as parallelism, but concurrency occurs when there's no way to plan in advance for the order in which things will happen. </a:t>
            </a:r>
          </a:p>
          <a:p>
            <a:pPr algn="just"/>
            <a:r>
              <a:rPr lang="en-US" dirty="0" smtClean="0"/>
              <a:t>Pierre can plan a schedule for himself and his assistants. However, he and his customers don't have any way of anticipating who else will show up wanting pastries.</a:t>
            </a:r>
            <a:endParaRPr lang="en-US" dirty="0"/>
          </a:p>
        </p:txBody>
      </p:sp>
      <p:sp>
        <p:nvSpPr>
          <p:cNvPr id="65538" name="AutoShape 2" descr="https://ds055uzetaobb.cloudfront.net/brioche/uploads/jWKiq5ptUFZ7OWmrXHRkDX-Course---Computer-Science-Essentials---Reillustration-842-29818-WDqVL2.png?width=150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1676400"/>
          </a:xfrm>
        </p:spPr>
        <p:txBody>
          <a:bodyPr/>
          <a:lstStyle/>
          <a:p>
            <a:pPr algn="just"/>
            <a:r>
              <a:rPr lang="en-US" sz="3600" dirty="0" smtClean="0"/>
              <a:t>In your computer or phone right now, multiple independent programs are trying to </a:t>
            </a:r>
            <a:r>
              <a:rPr lang="en-US" sz="4400" b="1" dirty="0" smtClean="0"/>
              <a:t>access the processor </a:t>
            </a:r>
            <a:r>
              <a:rPr lang="en-US" sz="3600" dirty="0" smtClean="0"/>
              <a:t>to do their computations, trying to access the networking hardware that communicates with the Internet, and trying to display content on the screen. It is the task of your computer's </a:t>
            </a:r>
            <a:r>
              <a:rPr lang="en-US" sz="3600" b="1" dirty="0" smtClean="0"/>
              <a:t>operating system </a:t>
            </a:r>
            <a:r>
              <a:rPr lang="en-US" sz="3600" dirty="0" smtClean="0"/>
              <a:t>to help these multiple programs manage concurrent access to the resources they all need.</a:t>
            </a:r>
          </a:p>
          <a:p>
            <a:pPr>
              <a:buNone/>
            </a:pPr>
            <a:endParaRPr lang="en-US" dirty="0"/>
          </a:p>
        </p:txBody>
      </p:sp>
      <p:sp>
        <p:nvSpPr>
          <p:cNvPr id="65538" name="AutoShape 2" descr="https://ds055uzetaobb.cloudfront.net/brioche/uploads/jWKiq5ptUFZ7OWmrXHRkDX-Course---Computer-Science-Essentials---Reillustration-842-29818-WDqVL2.png?width=150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1676400"/>
          </a:xfrm>
        </p:spPr>
        <p:txBody>
          <a:bodyPr/>
          <a:lstStyle/>
          <a:p>
            <a:pPr algn="just"/>
            <a:r>
              <a:rPr lang="en-US" dirty="0" smtClean="0"/>
              <a:t>Which of these are systems that help manage concurrency in the real world? (Select all that apply.)</a:t>
            </a:r>
          </a:p>
          <a:p>
            <a:pPr>
              <a:buNone/>
            </a:pPr>
            <a:endParaRPr lang="en-US" dirty="0"/>
          </a:p>
        </p:txBody>
      </p:sp>
      <p:sp>
        <p:nvSpPr>
          <p:cNvPr id="65538" name="AutoShape 2" descr="https://ds055uzetaobb.cloudfront.net/brioche/uploads/jWKiq5ptUFZ7OWmrXHRkDX-Course---Computer-Science-Essentials---Reillustration-842-29818-WDqVL2.png?width=150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6801" name="Picture 1"/>
          <p:cNvPicPr>
            <a:picLocks noChangeAspect="1" noChangeArrowheads="1"/>
          </p:cNvPicPr>
          <p:nvPr/>
        </p:nvPicPr>
        <p:blipFill>
          <a:blip r:embed="rId3" cstate="print"/>
          <a:srcRect/>
          <a:stretch>
            <a:fillRect/>
          </a:stretch>
        </p:blipFill>
        <p:spPr bwMode="auto">
          <a:xfrm>
            <a:off x="2209800" y="1981200"/>
            <a:ext cx="4750097" cy="3076575"/>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1676400"/>
          </a:xfrm>
        </p:spPr>
        <p:txBody>
          <a:bodyPr/>
          <a:lstStyle/>
          <a:p>
            <a:pPr algn="just"/>
            <a:r>
              <a:rPr lang="en-US" sz="2800" dirty="0" smtClean="0"/>
              <a:t>Correct answer: </a:t>
            </a:r>
            <a:r>
              <a:rPr lang="en-US" sz="2800" b="1" dirty="0" smtClean="0"/>
              <a:t>Voicemail, and The line at a bank</a:t>
            </a:r>
            <a:endParaRPr lang="en-US" sz="2800" dirty="0" smtClean="0"/>
          </a:p>
          <a:p>
            <a:pPr algn="just"/>
            <a:r>
              <a:rPr lang="en-US" sz="2800" dirty="0" smtClean="0"/>
              <a:t>A traffic light and the line at a bank are both straightforward tools for managing concurrency in the real world: when many cars or customers want to cross an intersection or talk to a bank teller, the system determines who gets to go and who has to wait.</a:t>
            </a:r>
          </a:p>
          <a:p>
            <a:pPr algn="just"/>
            <a:r>
              <a:rPr lang="en-US" sz="2800" dirty="0" smtClean="0"/>
              <a:t>Voicemail is less obviously a tool for managing concurrency. If the person you're trying to contact is already on the phone, you will be sent to voicemail so that they can respond later. If you have ever been put on hold until a customer service representative is able to take your call, you've encountered a different tool for dealing with the same concurrency problem.</a:t>
            </a:r>
          </a:p>
          <a:p>
            <a:pPr>
              <a:buNone/>
            </a:pPr>
            <a:endParaRPr lang="en-US" dirty="0"/>
          </a:p>
        </p:txBody>
      </p:sp>
      <p:sp>
        <p:nvSpPr>
          <p:cNvPr id="65538" name="AutoShape 2" descr="https://ds055uzetaobb.cloudfront.net/brioche/uploads/jWKiq5ptUFZ7OWmrXHRkDX-Course---Computer-Science-Essentials---Reillustration-842-29818-WDqVL2.png?width=150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6096000"/>
          </a:xfrm>
        </p:spPr>
        <p:txBody>
          <a:bodyPr/>
          <a:lstStyle/>
          <a:p>
            <a:pPr algn="just"/>
            <a:r>
              <a:rPr lang="en-US" b="1" dirty="0" smtClean="0"/>
              <a:t>Assembly lines are excellent real-world examples of pipeline parallelism</a:t>
            </a:r>
            <a:r>
              <a:rPr lang="en-US" dirty="0" smtClean="0"/>
              <a:t>. Multiple parts of an object are built at once, in a well-defined order, and the assembly line keeps everyone busy by working on different parts of different tasks at the same time. That makes an assembly line a good example of parallelism, but not of concurrency.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tabLst>
                <a:tab pos="1992313" algn="l"/>
              </a:tabLst>
            </a:pPr>
            <a:r>
              <a:rPr lang="en-US" b="1" dirty="0" smtClean="0"/>
              <a:t>2.2: Simple Machine Architecture (Appendix C)</a:t>
            </a:r>
            <a:endParaRPr lang="en-US" b="1" dirty="0" smtClean="0">
              <a:solidFill>
                <a:srgbClr val="0000FF"/>
              </a:solidFill>
              <a:latin typeface="Arial" charset="0"/>
            </a:endParaRPr>
          </a:p>
        </p:txBody>
      </p:sp>
      <p:pic>
        <p:nvPicPr>
          <p:cNvPr id="12291" name="Picture 5" descr="Fig"/>
          <p:cNvPicPr>
            <a:picLocks noGrp="1" noChangeAspect="1" noChangeArrowheads="1"/>
          </p:cNvPicPr>
          <p:nvPr>
            <p:ph idx="1"/>
          </p:nvPr>
        </p:nvPicPr>
        <p:blipFill>
          <a:blip r:embed="rId2" cstate="print"/>
          <a:srcRect/>
          <a:stretch>
            <a:fillRect/>
          </a:stretch>
        </p:blipFill>
        <p:spPr>
          <a:xfrm>
            <a:off x="381000" y="1600200"/>
            <a:ext cx="8153400" cy="4524375"/>
          </a:xfrm>
        </p:spPr>
      </p:pic>
      <p:grpSp>
        <p:nvGrpSpPr>
          <p:cNvPr id="2" name="Group 13"/>
          <p:cNvGrpSpPr>
            <a:grpSpLocks/>
          </p:cNvGrpSpPr>
          <p:nvPr/>
        </p:nvGrpSpPr>
        <p:grpSpPr bwMode="auto">
          <a:xfrm>
            <a:off x="3352800" y="1063625"/>
            <a:ext cx="4111625" cy="2365375"/>
            <a:chOff x="2112" y="670"/>
            <a:chExt cx="2590" cy="1490"/>
          </a:xfrm>
        </p:grpSpPr>
        <p:sp>
          <p:nvSpPr>
            <p:cNvPr id="12297" name="Oval 6"/>
            <p:cNvSpPr>
              <a:spLocks noChangeArrowheads="1"/>
            </p:cNvSpPr>
            <p:nvPr/>
          </p:nvSpPr>
          <p:spPr bwMode="auto">
            <a:xfrm>
              <a:off x="2160" y="1584"/>
              <a:ext cx="1392" cy="576"/>
            </a:xfrm>
            <a:prstGeom prst="ellipse">
              <a:avLst/>
            </a:prstGeom>
            <a:noFill/>
            <a:ln w="25400">
              <a:solidFill>
                <a:srgbClr val="0099FF"/>
              </a:solidFill>
              <a:round/>
              <a:headEnd/>
              <a:tailEnd/>
            </a:ln>
          </p:spPr>
          <p:txBody>
            <a:bodyPr wrap="none" anchor="ctr"/>
            <a:lstStyle/>
            <a:p>
              <a:endParaRPr lang="en-US"/>
            </a:p>
          </p:txBody>
        </p:sp>
        <p:sp>
          <p:nvSpPr>
            <p:cNvPr id="12298" name="Line 8"/>
            <p:cNvSpPr>
              <a:spLocks noChangeShapeType="1"/>
            </p:cNvSpPr>
            <p:nvPr/>
          </p:nvSpPr>
          <p:spPr bwMode="auto">
            <a:xfrm flipV="1">
              <a:off x="2880" y="912"/>
              <a:ext cx="336" cy="672"/>
            </a:xfrm>
            <a:prstGeom prst="line">
              <a:avLst/>
            </a:prstGeom>
            <a:noFill/>
            <a:ln w="25400">
              <a:solidFill>
                <a:srgbClr val="0099FF"/>
              </a:solidFill>
              <a:round/>
              <a:headEnd/>
              <a:tailEnd/>
            </a:ln>
          </p:spPr>
          <p:txBody>
            <a:bodyPr wrap="none" anchor="ctr"/>
            <a:lstStyle/>
            <a:p>
              <a:endParaRPr lang="en-US"/>
            </a:p>
          </p:txBody>
        </p:sp>
        <p:sp>
          <p:nvSpPr>
            <p:cNvPr id="12299" name="Text Box 11"/>
            <p:cNvSpPr txBox="1">
              <a:spLocks noChangeArrowheads="1"/>
            </p:cNvSpPr>
            <p:nvPr/>
          </p:nvSpPr>
          <p:spPr bwMode="auto">
            <a:xfrm>
              <a:off x="2112" y="670"/>
              <a:ext cx="2590" cy="237"/>
            </a:xfrm>
            <a:prstGeom prst="rect">
              <a:avLst/>
            </a:prstGeom>
            <a:noFill/>
            <a:ln w="9525">
              <a:solidFill>
                <a:srgbClr val="0099FF"/>
              </a:solidFill>
              <a:miter lim="800000"/>
              <a:headEnd/>
              <a:tailEnd/>
            </a:ln>
          </p:spPr>
          <p:txBody>
            <a:bodyPr wrap="none">
              <a:spAutoFit/>
            </a:bodyPr>
            <a:lstStyle/>
            <a:p>
              <a:r>
                <a:rPr lang="en-US" sz="1800"/>
                <a:t>register holding address of next instruction</a:t>
              </a:r>
              <a:endParaRPr lang="en-US" sz="2400"/>
            </a:p>
          </p:txBody>
        </p:sp>
      </p:grpSp>
      <p:grpSp>
        <p:nvGrpSpPr>
          <p:cNvPr id="3" name="Group 14"/>
          <p:cNvGrpSpPr>
            <a:grpSpLocks/>
          </p:cNvGrpSpPr>
          <p:nvPr/>
        </p:nvGrpSpPr>
        <p:grpSpPr bwMode="auto">
          <a:xfrm>
            <a:off x="3352800" y="3581400"/>
            <a:ext cx="3375025" cy="2357438"/>
            <a:chOff x="2112" y="2256"/>
            <a:chExt cx="2126" cy="1485"/>
          </a:xfrm>
        </p:grpSpPr>
        <p:sp>
          <p:nvSpPr>
            <p:cNvPr id="12294" name="Oval 7"/>
            <p:cNvSpPr>
              <a:spLocks noChangeArrowheads="1"/>
            </p:cNvSpPr>
            <p:nvPr/>
          </p:nvSpPr>
          <p:spPr bwMode="auto">
            <a:xfrm>
              <a:off x="2160" y="2256"/>
              <a:ext cx="1392" cy="576"/>
            </a:xfrm>
            <a:prstGeom prst="ellipse">
              <a:avLst/>
            </a:prstGeom>
            <a:noFill/>
            <a:ln w="25400">
              <a:solidFill>
                <a:srgbClr val="0099FF"/>
              </a:solidFill>
              <a:round/>
              <a:headEnd/>
              <a:tailEnd/>
            </a:ln>
          </p:spPr>
          <p:txBody>
            <a:bodyPr wrap="none" anchor="ctr"/>
            <a:lstStyle/>
            <a:p>
              <a:endParaRPr lang="en-US"/>
            </a:p>
          </p:txBody>
        </p:sp>
        <p:sp>
          <p:nvSpPr>
            <p:cNvPr id="12295" name="Line 9"/>
            <p:cNvSpPr>
              <a:spLocks noChangeShapeType="1"/>
            </p:cNvSpPr>
            <p:nvPr/>
          </p:nvSpPr>
          <p:spPr bwMode="auto">
            <a:xfrm>
              <a:off x="2880" y="2832"/>
              <a:ext cx="336" cy="672"/>
            </a:xfrm>
            <a:prstGeom prst="line">
              <a:avLst/>
            </a:prstGeom>
            <a:noFill/>
            <a:ln w="25400">
              <a:solidFill>
                <a:srgbClr val="0099FF"/>
              </a:solidFill>
              <a:round/>
              <a:headEnd/>
              <a:tailEnd/>
            </a:ln>
          </p:spPr>
          <p:txBody>
            <a:bodyPr wrap="none" anchor="ctr"/>
            <a:lstStyle/>
            <a:p>
              <a:endParaRPr lang="en-US"/>
            </a:p>
          </p:txBody>
        </p:sp>
        <p:sp>
          <p:nvSpPr>
            <p:cNvPr id="12296" name="Text Box 12"/>
            <p:cNvSpPr txBox="1">
              <a:spLocks noChangeArrowheads="1"/>
            </p:cNvSpPr>
            <p:nvPr/>
          </p:nvSpPr>
          <p:spPr bwMode="auto">
            <a:xfrm>
              <a:off x="2112" y="3504"/>
              <a:ext cx="2126" cy="237"/>
            </a:xfrm>
            <a:prstGeom prst="rect">
              <a:avLst/>
            </a:prstGeom>
            <a:noFill/>
            <a:ln w="9525">
              <a:solidFill>
                <a:srgbClr val="0099FF"/>
              </a:solidFill>
              <a:miter lim="800000"/>
              <a:headEnd/>
              <a:tailEnd/>
            </a:ln>
          </p:spPr>
          <p:txBody>
            <a:bodyPr wrap="none">
              <a:spAutoFit/>
            </a:bodyPr>
            <a:lstStyle/>
            <a:p>
              <a:r>
                <a:rPr lang="en-US" sz="1800"/>
                <a:t>register holding current instruction</a:t>
              </a:r>
              <a:endParaRPr lang="en-US" sz="24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1524000"/>
          </a:xfrm>
        </p:spPr>
        <p:txBody>
          <a:bodyPr/>
          <a:lstStyle/>
          <a:p>
            <a:pPr algn="just"/>
            <a:r>
              <a:rPr lang="en-US" dirty="0" smtClean="0"/>
              <a:t>One way of dealing with concurrency that is commonly used in bakeries and food joints is to have a machine that distributes numbers.</a:t>
            </a:r>
            <a:endParaRPr lang="en-US" dirty="0"/>
          </a:p>
        </p:txBody>
      </p:sp>
      <p:pic>
        <p:nvPicPr>
          <p:cNvPr id="83970" name="Picture 2" descr="https://ds055uzetaobb.cloudfront.net/brioche/uploads/jWKiq5ptUFZ7OWmrXHRkDX-Course---Computer-Science-Essentials---Reillustration-842-29819-Qsn450.png?width=1500"/>
          <p:cNvPicPr>
            <a:picLocks noChangeAspect="1" noChangeArrowheads="1"/>
          </p:cNvPicPr>
          <p:nvPr/>
        </p:nvPicPr>
        <p:blipFill>
          <a:blip r:embed="rId2" cstate="print"/>
          <a:srcRect/>
          <a:stretch>
            <a:fillRect/>
          </a:stretch>
        </p:blipFill>
        <p:spPr bwMode="auto">
          <a:xfrm>
            <a:off x="228600" y="1752600"/>
            <a:ext cx="4648200" cy="3665881"/>
          </a:xfrm>
          <a:prstGeom prst="rect">
            <a:avLst/>
          </a:prstGeom>
          <a:noFill/>
        </p:spPr>
      </p:pic>
      <p:pic>
        <p:nvPicPr>
          <p:cNvPr id="83972" name="Picture 4" descr="https://ds055uzetaobb.cloudfront.net/brioche/uploads/jWKiq5ptUFZ7OWmrXHRkDX-Course---Computer-Science-Essentials---Reillustration-842-29820-9zrboA.png?width=1500"/>
          <p:cNvPicPr>
            <a:picLocks noChangeAspect="1" noChangeArrowheads="1"/>
          </p:cNvPicPr>
          <p:nvPr/>
        </p:nvPicPr>
        <p:blipFill>
          <a:blip r:embed="rId3" cstate="print"/>
          <a:srcRect/>
          <a:stretch>
            <a:fillRect/>
          </a:stretch>
        </p:blipFill>
        <p:spPr bwMode="auto">
          <a:xfrm>
            <a:off x="3258990" y="1676400"/>
            <a:ext cx="5885010" cy="3429000"/>
          </a:xfrm>
          <a:prstGeom prst="rect">
            <a:avLst/>
          </a:prstGeom>
          <a:noFill/>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305800" cy="5943600"/>
          </a:xfrm>
        </p:spPr>
        <p:txBody>
          <a:bodyPr/>
          <a:lstStyle/>
          <a:p>
            <a:pPr algn="just"/>
            <a:r>
              <a:rPr lang="en-US" dirty="0" smtClean="0"/>
              <a:t>The cashier can then control which customer is currently able to access their limited resource.</a:t>
            </a:r>
          </a:p>
          <a:p>
            <a:pPr algn="just"/>
            <a:r>
              <a:rPr lang="en-US" dirty="0" smtClean="0"/>
              <a:t>This is fairly straightforward and, in fact, computer systems use the same intuition for managing concurrency between different programs that need to coordinate access to some resource. </a:t>
            </a:r>
          </a:p>
          <a:p>
            <a:pPr algn="just"/>
            <a:r>
              <a:rPr lang="en-US" dirty="0" smtClean="0"/>
              <a:t>One method for doing so, popularized by Leslie </a:t>
            </a:r>
            <a:r>
              <a:rPr lang="en-US" dirty="0" err="1" smtClean="0"/>
              <a:t>Lamport</a:t>
            </a:r>
            <a:r>
              <a:rPr lang="en-US" dirty="0" smtClean="0"/>
              <a:t>, is even called the </a:t>
            </a:r>
            <a:r>
              <a:rPr lang="en-US" b="1" dirty="0" smtClean="0"/>
              <a:t>bakery algorithm!</a:t>
            </a:r>
            <a:endParaRPr lang="en-US" b="1"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b="1" dirty="0" smtClean="0"/>
              <a:t>Conclusion</a:t>
            </a:r>
            <a:endParaRPr lang="en-US" sz="6000" b="1" dirty="0"/>
          </a:p>
        </p:txBody>
      </p:sp>
      <p:sp>
        <p:nvSpPr>
          <p:cNvPr id="3" name="Content Placeholder 2"/>
          <p:cNvSpPr>
            <a:spLocks noGrp="1"/>
          </p:cNvSpPr>
          <p:nvPr>
            <p:ph idx="1"/>
          </p:nvPr>
        </p:nvSpPr>
        <p:spPr>
          <a:xfrm>
            <a:off x="381000" y="1066800"/>
            <a:ext cx="8305800" cy="5334000"/>
          </a:xfrm>
        </p:spPr>
        <p:txBody>
          <a:bodyPr/>
          <a:lstStyle/>
          <a:p>
            <a:pPr algn="just"/>
            <a:r>
              <a:rPr lang="en-US" sz="2600" dirty="0" smtClean="0"/>
              <a:t>The most common kind of parallelism is splitting up a problem and assigning it to different workers.</a:t>
            </a:r>
          </a:p>
          <a:p>
            <a:pPr algn="just"/>
            <a:r>
              <a:rPr lang="en-US" sz="2600" dirty="0" smtClean="0"/>
              <a:t>If you can't use parallelism on every part of a problem, adding more and more workers may not help you very much.</a:t>
            </a:r>
          </a:p>
          <a:p>
            <a:pPr algn="just"/>
            <a:r>
              <a:rPr lang="en-US" sz="2600" dirty="0" smtClean="0"/>
              <a:t>When you need to work on different problems at the same time, it can be useful to use pipeline parallelism.</a:t>
            </a:r>
          </a:p>
          <a:p>
            <a:pPr algn="just"/>
            <a:r>
              <a:rPr lang="en-US" sz="2600" dirty="0" smtClean="0"/>
              <a:t>When different tasks need exclusive access to a single shared resource in an unpredictable order, you are dealing with concurrency.</a:t>
            </a:r>
          </a:p>
          <a:p>
            <a:pPr algn="just"/>
            <a:r>
              <a:rPr lang="en-US" sz="2600" dirty="0" smtClean="0"/>
              <a:t>Concurrency and parallelism show up in many of the same places, but they are different ideas.</a:t>
            </a:r>
          </a:p>
          <a:p>
            <a:pPr>
              <a:buNone/>
            </a:pP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idx="1"/>
          </p:nvPr>
        </p:nvSpPr>
        <p:spPr>
          <a:xfrm>
            <a:off x="457200" y="1600200"/>
            <a:ext cx="7467600" cy="685800"/>
          </a:xfrm>
        </p:spPr>
        <p:txBody>
          <a:bodyPr/>
          <a:lstStyle/>
          <a:p>
            <a:pPr eaLnBrk="1" hangingPunct="1"/>
            <a:r>
              <a:rPr lang="en-US" sz="6000" b="1" smtClean="0"/>
              <a:t>Any Questions?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2.2: Example: decoding instruction 35A7 (App. C)</a:t>
            </a:r>
            <a:endParaRPr lang="en-US" smtClean="0">
              <a:solidFill>
                <a:srgbClr val="0000FF"/>
              </a:solidFill>
              <a:latin typeface="Arial" charset="0"/>
            </a:endParaRPr>
          </a:p>
        </p:txBody>
      </p:sp>
      <p:pic>
        <p:nvPicPr>
          <p:cNvPr id="13315" name="Picture 5" descr="Fig"/>
          <p:cNvPicPr>
            <a:picLocks noGrp="1" noChangeAspect="1" noChangeArrowheads="1"/>
          </p:cNvPicPr>
          <p:nvPr>
            <p:ph idx="1"/>
          </p:nvPr>
        </p:nvPicPr>
        <p:blipFill>
          <a:blip r:embed="rId2" cstate="print"/>
          <a:srcRect/>
          <a:stretch>
            <a:fillRect/>
          </a:stretch>
        </p:blipFill>
        <p:spPr>
          <a:xfrm>
            <a:off x="609600" y="1995488"/>
            <a:ext cx="7924800" cy="3681412"/>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tabLst>
                <a:tab pos="1992313" algn="l"/>
              </a:tabLst>
            </a:pPr>
            <a:r>
              <a:rPr lang="en-US" b="1" dirty="0" smtClean="0"/>
              <a:t>2.2: Adding two values stored in main memory</a:t>
            </a:r>
            <a:endParaRPr lang="en-US" b="1" dirty="0" smtClean="0">
              <a:solidFill>
                <a:srgbClr val="0000FF"/>
              </a:solidFill>
              <a:latin typeface="Arial" charset="0"/>
            </a:endParaRPr>
          </a:p>
        </p:txBody>
      </p:sp>
      <p:pic>
        <p:nvPicPr>
          <p:cNvPr id="14339" name="Picture 5" descr="Fig"/>
          <p:cNvPicPr>
            <a:picLocks noGrp="1" noChangeAspect="1" noChangeArrowheads="1"/>
          </p:cNvPicPr>
          <p:nvPr>
            <p:ph idx="1"/>
          </p:nvPr>
        </p:nvPicPr>
        <p:blipFill>
          <a:blip r:embed="rId2" cstate="print"/>
          <a:srcRect/>
          <a:stretch>
            <a:fillRect/>
          </a:stretch>
        </p:blipFill>
        <p:spPr>
          <a:xfrm>
            <a:off x="1828800" y="1219200"/>
            <a:ext cx="5410200" cy="4684713"/>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z="4000" b="1" dirty="0" smtClean="0"/>
              <a:t>2.3: The Machine Cycle</a:t>
            </a:r>
            <a:endParaRPr lang="en-US" sz="4000" b="1" dirty="0" smtClean="0">
              <a:solidFill>
                <a:srgbClr val="0000FF"/>
              </a:solidFill>
              <a:latin typeface="Arial" charset="0"/>
            </a:endParaRPr>
          </a:p>
        </p:txBody>
      </p:sp>
      <p:pic>
        <p:nvPicPr>
          <p:cNvPr id="15363" name="Picture 5" descr="Fig"/>
          <p:cNvPicPr>
            <a:picLocks noGrp="1" noChangeAspect="1" noChangeArrowheads="1"/>
          </p:cNvPicPr>
          <p:nvPr>
            <p:ph idx="1"/>
          </p:nvPr>
        </p:nvPicPr>
        <p:blipFill>
          <a:blip r:embed="rId2" cstate="print"/>
          <a:srcRect/>
          <a:stretch>
            <a:fillRect/>
          </a:stretch>
        </p:blipFill>
        <p:spPr>
          <a:xfrm>
            <a:off x="1524000" y="762000"/>
            <a:ext cx="6172200" cy="4357688"/>
          </a:xfrm>
        </p:spPr>
      </p:pic>
      <p:sp>
        <p:nvSpPr>
          <p:cNvPr id="32774" name="Rectangle 6"/>
          <p:cNvSpPr>
            <a:spLocks noChangeArrowheads="1"/>
          </p:cNvSpPr>
          <p:nvPr/>
        </p:nvSpPr>
        <p:spPr bwMode="auto">
          <a:xfrm>
            <a:off x="381000" y="5181600"/>
            <a:ext cx="8458200" cy="533400"/>
          </a:xfrm>
          <a:prstGeom prst="rect">
            <a:avLst/>
          </a:prstGeom>
          <a:noFill/>
          <a:ln w="9525">
            <a:noFill/>
            <a:miter lim="800000"/>
            <a:headEnd/>
            <a:tailEnd/>
          </a:ln>
        </p:spPr>
        <p:txBody>
          <a:bodyPr/>
          <a:lstStyle/>
          <a:p>
            <a:pPr marL="342900" indent="-342900">
              <a:spcBef>
                <a:spcPct val="20000"/>
              </a:spcBef>
              <a:buFontTx/>
              <a:buChar char="•"/>
            </a:pPr>
            <a:r>
              <a:rPr lang="en-US"/>
              <a:t>Continually repeated by Control Unit until HALT</a:t>
            </a:r>
          </a:p>
          <a:p>
            <a:pPr marL="342900" indent="-342900">
              <a:spcBef>
                <a:spcPct val="20000"/>
              </a:spcBef>
              <a:buFontTx/>
              <a:buChar char="•"/>
            </a:pPr>
            <a:endParaRPr lang="en-US"/>
          </a:p>
        </p:txBody>
      </p:sp>
      <p:sp>
        <p:nvSpPr>
          <p:cNvPr id="15365" name="Text Box 7"/>
          <p:cNvSpPr txBox="1">
            <a:spLocks noChangeArrowheads="1"/>
          </p:cNvSpPr>
          <p:nvPr/>
        </p:nvSpPr>
        <p:spPr bwMode="auto">
          <a:xfrm>
            <a:off x="5943600" y="2438400"/>
            <a:ext cx="2344738" cy="942975"/>
          </a:xfrm>
          <a:prstGeom prst="rect">
            <a:avLst/>
          </a:prstGeom>
          <a:noFill/>
          <a:ln w="9525">
            <a:noFill/>
            <a:miter lim="800000"/>
            <a:headEnd/>
            <a:tailEnd/>
          </a:ln>
        </p:spPr>
        <p:txBody>
          <a:bodyPr wrap="none">
            <a:spAutoFit/>
          </a:bodyPr>
          <a:lstStyle/>
          <a:p>
            <a:r>
              <a:rPr lang="en-US" sz="1400" b="1"/>
              <a:t>(i.e.: break the operand field</a:t>
            </a:r>
          </a:p>
          <a:p>
            <a:r>
              <a:rPr lang="en-US" sz="1400" b="1"/>
              <a:t>into its proper components</a:t>
            </a:r>
          </a:p>
          <a:p>
            <a:r>
              <a:rPr lang="en-US" sz="1400" b="1"/>
              <a:t>based on the instruction’s</a:t>
            </a:r>
          </a:p>
          <a:p>
            <a:r>
              <a:rPr lang="en-US" sz="1400" b="1"/>
              <a:t>op-code)</a:t>
            </a:r>
            <a:endParaRPr lang="en-US" sz="2400"/>
          </a:p>
        </p:txBody>
      </p:sp>
      <p:sp>
        <p:nvSpPr>
          <p:cNvPr id="15366" name="Text Box 8"/>
          <p:cNvSpPr txBox="1">
            <a:spLocks noChangeArrowheads="1"/>
          </p:cNvSpPr>
          <p:nvPr/>
        </p:nvSpPr>
        <p:spPr bwMode="auto">
          <a:xfrm>
            <a:off x="838200" y="2819400"/>
            <a:ext cx="2173288" cy="517525"/>
          </a:xfrm>
          <a:prstGeom prst="rect">
            <a:avLst/>
          </a:prstGeom>
          <a:noFill/>
          <a:ln w="9525">
            <a:noFill/>
            <a:miter lim="800000"/>
            <a:headEnd/>
            <a:tailEnd/>
          </a:ln>
        </p:spPr>
        <p:txBody>
          <a:bodyPr wrap="none">
            <a:spAutoFit/>
          </a:bodyPr>
          <a:lstStyle/>
          <a:p>
            <a:r>
              <a:rPr lang="en-US" sz="1400" b="1"/>
              <a:t>(and store the instruction</a:t>
            </a:r>
          </a:p>
          <a:p>
            <a:r>
              <a:rPr lang="en-US" sz="1400" b="1"/>
              <a:t>in the instruction register)</a:t>
            </a:r>
            <a:endParaRPr lang="en-US" sz="2400"/>
          </a:p>
        </p:txBody>
      </p:sp>
      <p:sp>
        <p:nvSpPr>
          <p:cNvPr id="32778" name="Rectangle 10"/>
          <p:cNvSpPr>
            <a:spLocks noChangeArrowheads="1"/>
          </p:cNvSpPr>
          <p:nvPr/>
        </p:nvSpPr>
        <p:spPr bwMode="auto">
          <a:xfrm>
            <a:off x="381000" y="5715000"/>
            <a:ext cx="8458200" cy="685800"/>
          </a:xfrm>
          <a:prstGeom prst="rect">
            <a:avLst/>
          </a:prstGeom>
          <a:noFill/>
          <a:ln w="9525">
            <a:noFill/>
            <a:miter lim="800000"/>
            <a:headEnd/>
            <a:tailEnd/>
          </a:ln>
        </p:spPr>
        <p:txBody>
          <a:bodyPr/>
          <a:lstStyle/>
          <a:p>
            <a:pPr marL="342900" indent="-342900">
              <a:spcBef>
                <a:spcPct val="20000"/>
              </a:spcBef>
              <a:buFontTx/>
              <a:buChar char="•"/>
            </a:pPr>
            <a:r>
              <a:rPr lang="en-US"/>
              <a:t>Special case: JUMP (i.e: may change program counter)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77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 grpId="0" build="p" autoUpdateAnimBg="0"/>
      <p:bldP spid="32778" grpId="0" build="p" autoUpdateAnimBg="0"/>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2105</TotalTime>
  <Words>2644</Words>
  <Application>Microsoft Office PowerPoint</Application>
  <PresentationFormat>On-screen Show (4:3)</PresentationFormat>
  <Paragraphs>240</Paragraphs>
  <Slides>63</Slides>
  <Notes>7</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63</vt:i4>
      </vt:variant>
    </vt:vector>
  </HeadingPairs>
  <TitlesOfParts>
    <vt:vector size="64" baseType="lpstr">
      <vt:lpstr>Default Design</vt:lpstr>
      <vt:lpstr>Week 6th  </vt:lpstr>
      <vt:lpstr>2.2: Machine Language</vt:lpstr>
      <vt:lpstr>2.2: Instruction categories</vt:lpstr>
      <vt:lpstr>2.2: Example: dividing 2 values stored in memory</vt:lpstr>
      <vt:lpstr>2.2: Composition of Machine Instructions</vt:lpstr>
      <vt:lpstr>2.2: Simple Machine Architecture (Appendix C)</vt:lpstr>
      <vt:lpstr>2.2: Example: decoding instruction 35A7 (App. C)</vt:lpstr>
      <vt:lpstr>2.2: Adding two values stored in main memory</vt:lpstr>
      <vt:lpstr>2.3: The Machine Cycle</vt:lpstr>
      <vt:lpstr>2.3: Decoding JUMP instruction B258</vt:lpstr>
      <vt:lpstr>2.3: Example of Program Execution (Fetch)</vt:lpstr>
      <vt:lpstr>2.4: Arithmetic/Logic Instructions</vt:lpstr>
      <vt:lpstr>2.4: Arithmetic/Logic Instructions (cont’d)</vt:lpstr>
      <vt:lpstr>2.5: Communication with other devices</vt:lpstr>
      <vt:lpstr>2.6: ‘Von Neumann Architecture’- Problem</vt:lpstr>
      <vt:lpstr>2.6: ‘Von Neumann Architecture’- Alternatives (1)</vt:lpstr>
      <vt:lpstr>2.6: ‘Von Neumann Architecture’- Alternatives (2)</vt:lpstr>
      <vt:lpstr>2.6: Parallel Processing: Example</vt:lpstr>
      <vt:lpstr>Slide 19</vt:lpstr>
      <vt:lpstr>Chapter 2 - Data Manipulation: Conclusions</vt:lpstr>
      <vt:lpstr>  PARALLELISM </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Conclusion</vt:lpstr>
      <vt:lpstr>Slide 63</vt:lpstr>
    </vt:vector>
  </TitlesOfParts>
  <Company>Pearson Education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Manipulation</dc:title>
  <dc:creator>Pearson Education</dc:creator>
  <cp:lastModifiedBy>Administrator</cp:lastModifiedBy>
  <cp:revision>98</cp:revision>
  <cp:lastPrinted>2003-09-05T17:07:38Z</cp:lastPrinted>
  <dcterms:created xsi:type="dcterms:W3CDTF">2002-07-30T14:09:31Z</dcterms:created>
  <dcterms:modified xsi:type="dcterms:W3CDTF">2021-12-16T09:54:53Z</dcterms:modified>
</cp:coreProperties>
</file>