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B692E-39B4-4DA7-90DD-D57A0F485EB4}" type="datetimeFigureOut">
              <a:rPr lang="en-US" smtClean="0"/>
              <a:pPr/>
              <a:t>09-Jan-22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77D55-378B-48F8-897A-D7E2DB491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530A1-75FC-474E-A2B1-3EF8CAD67EC5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2A9DA-B0CE-4E2F-B681-A367D7045E41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gray">
          <a:xfrm>
            <a:off x="0" y="0"/>
            <a:ext cx="8763000" cy="16764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3600" b="1">
                <a:solidFill>
                  <a:schemeClr val="bg1"/>
                </a:solidFill>
              </a:rPr>
              <a:t> </a:t>
            </a:r>
            <a:r>
              <a:rPr lang="en-US" sz="5400" b="1">
                <a:solidFill>
                  <a:schemeClr val="bg1"/>
                </a:solidFill>
              </a:rPr>
              <a:t> </a:t>
            </a:r>
            <a:r>
              <a:rPr lang="en-US" sz="4800" b="1">
                <a:solidFill>
                  <a:schemeClr val="bg1"/>
                </a:solidFill>
              </a:rPr>
              <a:t>                              </a:t>
            </a:r>
          </a:p>
          <a:p>
            <a:pPr algn="r"/>
            <a:r>
              <a:rPr lang="en-US" sz="4000" b="1">
                <a:solidFill>
                  <a:schemeClr val="bg1"/>
                </a:solidFill>
              </a:rPr>
              <a:t>C H A P T E R</a:t>
            </a:r>
            <a:r>
              <a:rPr lang="en-US" sz="3600" b="1">
                <a:solidFill>
                  <a:schemeClr val="bg1"/>
                </a:solidFill>
              </a:rPr>
              <a:t>   </a:t>
            </a:r>
            <a:r>
              <a:rPr lang="en-US" sz="7200" b="1">
                <a:solidFill>
                  <a:schemeClr val="bg1"/>
                </a:solidFill>
              </a:rPr>
              <a:t>3</a:t>
            </a:r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114800" y="3352800"/>
            <a:ext cx="464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505200" y="1752600"/>
            <a:ext cx="5257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4000" b="1"/>
              <a:t>Operating Systems</a:t>
            </a:r>
          </a:p>
          <a:p>
            <a:pPr algn="r"/>
            <a:r>
              <a:rPr lang="en-US" sz="4000" b="1"/>
              <a:t>(and Networks)</a:t>
            </a:r>
            <a:endParaRPr lang="en-US" sz="4400">
              <a:latin typeface="Times New Roman" pitchFamily="18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114800" y="3352800"/>
            <a:ext cx="464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114800" y="3352800"/>
            <a:ext cx="464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3886200"/>
            <a:ext cx="8458200" cy="990600"/>
          </a:xfrm>
        </p:spPr>
        <p:txBody>
          <a:bodyPr/>
          <a:lstStyle/>
          <a:p>
            <a:pPr eaLnBrk="1" hangingPunct="1"/>
            <a:r>
              <a:rPr lang="en-US" sz="2800" smtClean="0"/>
              <a:t>Using hardware directly is highly complicated</a:t>
            </a:r>
          </a:p>
          <a:p>
            <a:pPr lvl="1" eaLnBrk="1" hangingPunct="1"/>
            <a:r>
              <a:rPr lang="en-US" sz="2400" smtClean="0"/>
              <a:t>even at the machine language level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81000" y="4800600"/>
            <a:ext cx="8382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Especially so when multiple users want to perform multiple tasks - all at the same time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/>
              <a:t>abstraction layer: </a:t>
            </a:r>
            <a:r>
              <a:rPr lang="en-US" sz="2400" i="1"/>
              <a:t>Operating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67200" y="6248400"/>
            <a:ext cx="449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mbria" pitchFamily="18" charset="0"/>
              </a:rPr>
              <a:t>Prepared by Dr. </a:t>
            </a:r>
            <a:r>
              <a:rPr lang="en-US" b="1" dirty="0" err="1" smtClean="0">
                <a:solidFill>
                  <a:srgbClr val="00B050"/>
                </a:solidFill>
                <a:latin typeface="Cambria" pitchFamily="18" charset="0"/>
              </a:rPr>
              <a:t>Syed</a:t>
            </a:r>
            <a:r>
              <a:rPr lang="en-US" b="1" dirty="0" smtClean="0">
                <a:solidFill>
                  <a:srgbClr val="00B05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Cambria" pitchFamily="18" charset="0"/>
              </a:rPr>
              <a:t>Khaldoon</a:t>
            </a:r>
            <a:r>
              <a:rPr lang="en-US" b="1" dirty="0" smtClean="0">
                <a:solidFill>
                  <a:srgbClr val="00B05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Cambria" pitchFamily="18" charset="0"/>
              </a:rPr>
              <a:t>Khurshid</a:t>
            </a:r>
            <a:endParaRPr lang="en-US" b="1" dirty="0">
              <a:solidFill>
                <a:srgbClr val="00B050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83550" cy="1143000"/>
          </a:xfrm>
        </p:spPr>
        <p:txBody>
          <a:bodyPr/>
          <a:lstStyle/>
          <a:p>
            <a:pPr eaLnBrk="1" hangingPunct="1">
              <a:tabLst>
                <a:tab pos="2165350" algn="l"/>
              </a:tabLst>
            </a:pPr>
            <a:r>
              <a:rPr lang="en-US" sz="3600" b="1" smtClean="0"/>
              <a:t>3.3: The Concept of a Process (2)</a:t>
            </a:r>
            <a:endParaRPr lang="en-US" sz="3600" b="1" smtClean="0">
              <a:solidFill>
                <a:srgbClr val="0000FF"/>
              </a:solidFill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81000" y="13716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A single program may run multiple processes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81000" y="4419600"/>
            <a:ext cx="8382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In a computer system many processes compete for </a:t>
            </a:r>
            <a:r>
              <a:rPr lang="en-US" sz="2800" i="1"/>
              <a:t>time slices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Coordination / administration of these is one of most important tasks of time-sharing OS… 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04800" y="2362200"/>
            <a:ext cx="8382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Example: multi-user word-processing program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400"/>
              <a:t>two users edit separate documents at same time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400"/>
              <a:t>both use the same copy of the program in main memory, but each with its specific set of data &amp; process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762000"/>
          </a:xfrm>
        </p:spPr>
        <p:txBody>
          <a:bodyPr/>
          <a:lstStyle/>
          <a:p>
            <a:pPr algn="l" eaLnBrk="1" hangingPunct="1">
              <a:tabLst>
                <a:tab pos="1947863" algn="l"/>
              </a:tabLst>
            </a:pPr>
            <a:r>
              <a:rPr lang="en-US" sz="3200" b="1" smtClean="0"/>
              <a:t>3.3: Process Administration &amp; Time-sharing</a:t>
            </a:r>
            <a:endParaRPr lang="en-US" sz="3200" b="1" smtClean="0">
              <a:solidFill>
                <a:srgbClr val="0000FF"/>
              </a:solidFill>
            </a:endParaRPr>
          </a:p>
        </p:txBody>
      </p:sp>
      <p:pic>
        <p:nvPicPr>
          <p:cNvPr id="20483" name="Picture 3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8200" y="4343400"/>
            <a:ext cx="7550150" cy="2298700"/>
          </a:xfrm>
          <a:ln>
            <a:solidFill>
              <a:schemeClr val="bg1"/>
            </a:solidFill>
          </a:ln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914400"/>
            <a:ext cx="8763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dirty="0"/>
              <a:t>Process administration handled by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400" dirty="0"/>
              <a:t>(1) scheduler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keeps track of all processes by maintaining a </a:t>
            </a:r>
            <a:r>
              <a:rPr lang="en-US" sz="2000" i="1" dirty="0"/>
              <a:t>process table</a:t>
            </a:r>
          </a:p>
          <a:p>
            <a:pPr marL="2971800" lvl="6" indent="-228600">
              <a:spcBef>
                <a:spcPct val="20000"/>
              </a:spcBef>
              <a:buFontTx/>
              <a:buChar char="•"/>
              <a:defRPr/>
            </a:pPr>
            <a:r>
              <a:rPr lang="en-US" sz="1600" i="1" dirty="0"/>
              <a:t>Entries like memory area and Priority (wait or ready)</a:t>
            </a:r>
            <a:endParaRPr lang="en-US" sz="1600" dirty="0"/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400" dirty="0"/>
              <a:t>(2) dispatcher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ensures that scheduled processes are executed by dividing time into slices/ quantum , and switching CPU’s attention among the processes</a:t>
            </a:r>
          </a:p>
          <a:p>
            <a:pPr marL="2971800" lvl="6" indent="-228600">
              <a:spcBef>
                <a:spcPct val="20000"/>
              </a:spcBef>
              <a:buFontTx/>
              <a:buChar char="•"/>
              <a:defRPr/>
            </a:pPr>
            <a:r>
              <a:rPr lang="en-US" sz="1600" i="1" dirty="0"/>
              <a:t>Interrupt handler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smtClean="0"/>
              <a:t>Process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6" indent="-342900" eaLnBrk="0" hangingPunct="0">
              <a:buFontTx/>
              <a:buChar char="•"/>
              <a:defRPr/>
            </a:pPr>
            <a:r>
              <a:rPr lang="en-US" sz="1800" i="1" dirty="0" smtClean="0"/>
              <a:t>Coordination of Dispatcher and Scheduler : Adjusting to Priorities </a:t>
            </a:r>
          </a:p>
          <a:p>
            <a:pPr marL="342900" lvl="6" indent="-342900" eaLnBrk="0" hangingPunct="0">
              <a:buFontTx/>
              <a:buChar char="•"/>
              <a:defRPr/>
            </a:pPr>
            <a:r>
              <a:rPr lang="en-US" sz="1800" i="1" dirty="0" smtClean="0"/>
              <a:t>Example:</a:t>
            </a:r>
          </a:p>
          <a:p>
            <a:pPr marL="342900" lvl="6" indent="-342900" eaLnBrk="0" hangingPunct="0">
              <a:buFontTx/>
              <a:buNone/>
              <a:defRPr/>
            </a:pPr>
            <a:r>
              <a:rPr lang="en-US" sz="1600" i="1" dirty="0" smtClean="0"/>
              <a:t>                                                 	      I/O Request</a:t>
            </a:r>
          </a:p>
          <a:p>
            <a:pPr marL="342900" lvl="6" indent="-342900" eaLnBrk="0" hangingPunct="0">
              <a:buFontTx/>
              <a:buNone/>
              <a:defRPr/>
            </a:pPr>
            <a:r>
              <a:rPr lang="en-US" dirty="0" smtClean="0"/>
              <a:t>		     </a:t>
            </a:r>
            <a:r>
              <a:rPr lang="en-US" sz="1200" i="1" dirty="0" smtClean="0"/>
              <a:t>Time Allocated	                                                          Time expires</a:t>
            </a:r>
          </a:p>
          <a:p>
            <a:pPr marL="342900" lvl="6" indent="-342900" eaLnBrk="0" hangingPunct="0">
              <a:buFontTx/>
              <a:buNone/>
              <a:defRPr/>
            </a:pPr>
            <a:r>
              <a:rPr lang="en-US" sz="1600" i="1" dirty="0" smtClean="0"/>
              <a:t>						</a:t>
            </a:r>
          </a:p>
          <a:p>
            <a:pPr marL="342900" lvl="6" indent="-342900" eaLnBrk="0" hangingPunct="0">
              <a:buFontTx/>
              <a:buNone/>
              <a:defRPr/>
            </a:pPr>
            <a:r>
              <a:rPr lang="en-US" sz="1600" i="1" dirty="0" smtClean="0"/>
              <a:t>			      Ready	     	                    Wait</a:t>
            </a:r>
          </a:p>
          <a:p>
            <a:pPr marL="342900" lvl="6" indent="-342900" eaLnBrk="0" hangingPunct="0">
              <a:buFontTx/>
              <a:buNone/>
              <a:defRPr/>
            </a:pPr>
            <a:r>
              <a:rPr lang="en-US" sz="1600" i="1" dirty="0" smtClean="0"/>
              <a:t>		                              	 </a:t>
            </a:r>
            <a:r>
              <a:rPr lang="en-US" sz="1200" i="1" dirty="0" smtClean="0"/>
              <a:t>Controller Task completed</a:t>
            </a:r>
          </a:p>
          <a:p>
            <a:pPr marL="342900" lvl="6" indent="-342900" eaLnBrk="0" hangingPunct="0">
              <a:lnSpc>
                <a:spcPct val="250000"/>
              </a:lnSpc>
              <a:buFontTx/>
              <a:buChar char="•"/>
              <a:defRPr/>
            </a:pPr>
            <a:r>
              <a:rPr lang="en-US" sz="1800" i="1" dirty="0" smtClean="0"/>
              <a:t>Restore at the point of interrupt</a:t>
            </a:r>
          </a:p>
          <a:p>
            <a:pPr marL="342900" lvl="6" indent="-342900" eaLnBrk="0" hangingPunct="0">
              <a:lnSpc>
                <a:spcPct val="250000"/>
              </a:lnSpc>
              <a:buFontTx/>
              <a:buChar char="•"/>
              <a:defRPr/>
            </a:pPr>
            <a:r>
              <a:rPr lang="en-US" sz="1800" i="1" dirty="0" smtClean="0"/>
              <a:t>Immediate Environment  prior  to interrupt-&gt; Process States</a:t>
            </a:r>
          </a:p>
          <a:p>
            <a:pPr marL="342900" lvl="6" indent="-342900" eaLnBrk="0" hangingPunct="0">
              <a:buFontTx/>
              <a:buNone/>
              <a:defRPr/>
            </a:pPr>
            <a:endParaRPr lang="en-US" sz="1200" i="1" dirty="0" smtClean="0"/>
          </a:p>
          <a:p>
            <a:pPr marL="342900" lvl="6" indent="-342900" eaLnBrk="0" hangingPunct="0">
              <a:buFontTx/>
              <a:buNone/>
              <a:defRPr/>
            </a:pPr>
            <a:endParaRPr lang="en-US" sz="1200" i="1" dirty="0" smtClean="0"/>
          </a:p>
          <a:p>
            <a:pPr marL="342900" lvl="6" indent="-342900" eaLnBrk="0" hangingPunct="0">
              <a:buFontTx/>
              <a:buNone/>
              <a:defRPr/>
            </a:pPr>
            <a:endParaRPr lang="en-US" sz="1200" i="1" dirty="0" smtClean="0"/>
          </a:p>
          <a:p>
            <a:pPr marL="342900" lvl="6" indent="-342900" eaLnBrk="0" hangingPunct="0">
              <a:buFontTx/>
              <a:buNone/>
              <a:defRPr/>
            </a:pPr>
            <a:endParaRPr lang="en-US" sz="1200" i="1" dirty="0" smtClean="0"/>
          </a:p>
        </p:txBody>
      </p:sp>
      <p:cxnSp>
        <p:nvCxnSpPr>
          <p:cNvPr id="21" name="Curved Connector 20"/>
          <p:cNvCxnSpPr/>
          <p:nvPr/>
        </p:nvCxnSpPr>
        <p:spPr>
          <a:xfrm rot="10800000">
            <a:off x="3200400" y="3352800"/>
            <a:ext cx="16764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4533900" y="2552700"/>
            <a:ext cx="838200" cy="609600"/>
          </a:xfrm>
          <a:prstGeom prst="curvedConnector3">
            <a:avLst>
              <a:gd name="adj1" fmla="val 39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5400000" flipH="1" flipV="1">
            <a:off x="2667000" y="2590800"/>
            <a:ext cx="838200" cy="533400"/>
          </a:xfrm>
          <a:prstGeom prst="curvedConnector3">
            <a:avLst>
              <a:gd name="adj1" fmla="val 10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3.3: Interprocess Communication</a:t>
            </a:r>
            <a:endParaRPr lang="en-US" sz="3600" b="1" smtClean="0">
              <a:solidFill>
                <a:srgbClr val="0000FF"/>
              </a:solidFill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381000" y="1219200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mtClean="0">
                <a:solidFill>
                  <a:srgbClr val="000000"/>
                </a:solidFill>
              </a:rPr>
              <a:t>Various units within an OS also execute as processes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381000" y="1752600"/>
            <a:ext cx="838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mtClean="0">
                <a:solidFill>
                  <a:srgbClr val="000000"/>
                </a:solidFill>
              </a:rPr>
              <a:t>To coordinate their activities, these processes must communicate with each other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Interprocess communication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3124200"/>
            <a:ext cx="8382000" cy="3263900"/>
            <a:chOff x="240" y="1968"/>
            <a:chExt cx="5280" cy="2056"/>
          </a:xfrm>
        </p:grpSpPr>
        <p:pic>
          <p:nvPicPr>
            <p:cNvPr id="22534" name="Picture 3" descr="C:\WINDOWS\Desktop\Sally\Brookshear\03\Fig.3.07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3024"/>
              <a:ext cx="4908" cy="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5" name="Rectangle 6"/>
            <p:cNvSpPr>
              <a:spLocks noChangeArrowheads="1"/>
            </p:cNvSpPr>
            <p:nvPr/>
          </p:nvSpPr>
          <p:spPr bwMode="auto">
            <a:xfrm>
              <a:off x="240" y="1968"/>
              <a:ext cx="5280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smtClean="0">
                  <a:solidFill>
                    <a:srgbClr val="000000"/>
                  </a:solidFill>
                </a:rPr>
                <a:t>One form of Interprocess communication:</a:t>
              </a:r>
            </a:p>
            <a:p>
              <a:pPr marL="742950" lvl="1" indent="-285750" fontAlgn="base">
                <a:spcBef>
                  <a:spcPct val="20000"/>
                </a:spcBef>
                <a:spcAft>
                  <a:spcPct val="0"/>
                </a:spcAft>
                <a:buFontTx/>
                <a:buChar char="–"/>
              </a:pPr>
              <a:r>
                <a:rPr lang="en-US" sz="2400" i="1" smtClean="0">
                  <a:solidFill>
                    <a:srgbClr val="000000"/>
                  </a:solidFill>
                </a:rPr>
                <a:t>client/server model</a:t>
              </a:r>
              <a:r>
                <a:rPr lang="en-US" sz="2400" smtClean="0">
                  <a:solidFill>
                    <a:srgbClr val="000000"/>
                  </a:solidFill>
                </a:rPr>
                <a:t> (also used in computer networks)</a:t>
              </a:r>
            </a:p>
            <a:p>
              <a:pPr marL="742950" lvl="1" indent="-285750" fontAlgn="base">
                <a:spcBef>
                  <a:spcPct val="20000"/>
                </a:spcBef>
                <a:spcAft>
                  <a:spcPct val="0"/>
                </a:spcAft>
                <a:buFontTx/>
                <a:buChar char="–"/>
              </a:pPr>
              <a:r>
                <a:rPr lang="en-US" sz="2400" smtClean="0">
                  <a:solidFill>
                    <a:srgbClr val="000000"/>
                  </a:solidFill>
                </a:rPr>
                <a:t>example: file-server providing access to files on request</a:t>
              </a:r>
            </a:p>
          </p:txBody>
        </p:sp>
      </p:grp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762000"/>
          </a:xfrm>
        </p:spPr>
        <p:txBody>
          <a:bodyPr/>
          <a:lstStyle/>
          <a:p>
            <a:pPr eaLnBrk="1" hangingPunct="1">
              <a:tabLst>
                <a:tab pos="1947863" algn="l"/>
              </a:tabLst>
            </a:pPr>
            <a:r>
              <a:rPr lang="en-US" smtClean="0"/>
              <a:t>3.3: The Client/Server Model</a:t>
            </a:r>
            <a:endParaRPr lang="en-US" smtClean="0">
              <a:solidFill>
                <a:srgbClr val="0000FF"/>
              </a:solidFill>
            </a:endParaRPr>
          </a:p>
        </p:txBody>
      </p:sp>
      <p:pic>
        <p:nvPicPr>
          <p:cNvPr id="23555" name="Picture 3" descr="C:\WINDOWS\Desktop\Sally\Brookshear\03\Fig.3.08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09800" y="3733800"/>
            <a:ext cx="4953000" cy="2965450"/>
          </a:xfrm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81000" y="12192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mtClean="0">
                <a:solidFill>
                  <a:srgbClr val="000000"/>
                </a:solidFill>
              </a:rPr>
              <a:t>Client and Servers are softwares within a machine or among different machines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mtClean="0">
                <a:solidFill>
                  <a:srgbClr val="000000"/>
                </a:solidFill>
              </a:rPr>
              <a:t>The role of the server is the same whether the client resides on the same machine or on a distant machine!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mtClean="0">
                <a:solidFill>
                  <a:srgbClr val="000000"/>
                </a:solidFill>
              </a:rPr>
              <a:t>Difference only in the communication software, not in the clients and servers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mtClean="0">
                <a:solidFill>
                  <a:srgbClr val="000000"/>
                </a:solidFill>
              </a:rPr>
              <a:t>CORBA(Common Object Request Broker Architecture): standard for network wide communication between softwares units known as objects (such as clients and servers)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200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1947863" algn="l"/>
              </a:tabLst>
            </a:pPr>
            <a:r>
              <a:rPr lang="en-US" smtClean="0"/>
              <a:t>3.4: Handling Competition Among Processes</a:t>
            </a:r>
            <a:endParaRPr lang="en-US" smtClean="0">
              <a:solidFill>
                <a:srgbClr val="0000FF"/>
              </a:solidFill>
            </a:endParaRPr>
          </a:p>
        </p:txBody>
      </p:sp>
      <p:pic>
        <p:nvPicPr>
          <p:cNvPr id="24579" name="Picture 3" descr="prin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191000"/>
            <a:ext cx="23336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838200" y="1447800"/>
            <a:ext cx="1752600" cy="1752600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Process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6019800" y="1447800"/>
            <a:ext cx="1752600" cy="1752600"/>
          </a:xfrm>
          <a:prstGeom prst="ellipse">
            <a:avLst/>
          </a:prstGeom>
          <a:solidFill>
            <a:srgbClr val="99CC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Process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2362200" y="3048000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>
            <a:off x="5334000" y="3048000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962400" y="1447800"/>
            <a:ext cx="5905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200" smtClean="0">
                <a:solidFill>
                  <a:srgbClr val="000000"/>
                </a:solidFill>
                <a:latin typeface="Times New Roman" pitchFamily="18" charset="0"/>
              </a:rPr>
              <a:t>?</a:t>
            </a: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200400" y="1676400"/>
            <a:ext cx="2308225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000000"/>
                </a:solidFill>
                <a:latin typeface="Times New Roman" pitchFamily="18" charset="0"/>
              </a:rPr>
              <a:t>Use flag?</a:t>
            </a: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124200" y="3048000"/>
            <a:ext cx="2438400" cy="914400"/>
            <a:chOff x="1968" y="1920"/>
            <a:chExt cx="1536" cy="576"/>
          </a:xfrm>
        </p:grpSpPr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2112" y="2064"/>
              <a:ext cx="12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smtClean="0">
                  <a:solidFill>
                    <a:srgbClr val="000000"/>
                  </a:solidFill>
                  <a:latin typeface="Times New Roman" pitchFamily="18" charset="0"/>
                </a:rPr>
                <a:t>Yes: I’m free!</a:t>
              </a:r>
            </a:p>
          </p:txBody>
        </p:sp>
        <p:sp>
          <p:nvSpPr>
            <p:cNvPr id="24589" name="AutoShape 12"/>
            <p:cNvSpPr>
              <a:spLocks noChangeArrowheads="1"/>
            </p:cNvSpPr>
            <p:nvPr/>
          </p:nvSpPr>
          <p:spPr bwMode="auto">
            <a:xfrm>
              <a:off x="1968" y="1920"/>
              <a:ext cx="1536" cy="576"/>
            </a:xfrm>
            <a:prstGeom prst="wedgeEllipseCallout">
              <a:avLst>
                <a:gd name="adj1" fmla="val -7356"/>
                <a:gd name="adj2" fmla="val 75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352800" y="3276600"/>
            <a:ext cx="19113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No: I’m busy!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 animBg="1" autoUpdateAnimBg="0"/>
      <p:bldP spid="1639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2000"/>
          </a:xfrm>
        </p:spPr>
        <p:txBody>
          <a:bodyPr/>
          <a:lstStyle/>
          <a:p>
            <a:pPr eaLnBrk="1" hangingPunct="1">
              <a:tabLst>
                <a:tab pos="1947863" algn="l"/>
              </a:tabLst>
            </a:pPr>
            <a:r>
              <a:rPr lang="en-US" smtClean="0"/>
              <a:t>3.4: Problems…!</a:t>
            </a:r>
            <a:endParaRPr lang="en-US" smtClean="0">
              <a:solidFill>
                <a:srgbClr val="0000FF"/>
              </a:solidFill>
            </a:endParaRPr>
          </a:p>
        </p:txBody>
      </p:sp>
      <p:pic>
        <p:nvPicPr>
          <p:cNvPr id="25603" name="Picture 3" descr="prin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191000"/>
            <a:ext cx="23336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838200" y="1447800"/>
            <a:ext cx="1752600" cy="1752600"/>
          </a:xfrm>
          <a:prstGeom prst="ellipse">
            <a:avLst/>
          </a:pr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Process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6019800" y="1447800"/>
            <a:ext cx="1752600" cy="1752600"/>
          </a:xfrm>
          <a:prstGeom prst="ellipse">
            <a:avLst/>
          </a:prstGeom>
          <a:solidFill>
            <a:srgbClr val="99CC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Process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2362200" y="3048000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H="1">
            <a:off x="5334000" y="3048000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124200" y="3048000"/>
            <a:ext cx="2438400" cy="914400"/>
            <a:chOff x="1968" y="1920"/>
            <a:chExt cx="1536" cy="576"/>
          </a:xfrm>
        </p:grpSpPr>
        <p:sp>
          <p:nvSpPr>
            <p:cNvPr id="25622" name="Text Box 9"/>
            <p:cNvSpPr txBox="1">
              <a:spLocks noChangeArrowheads="1"/>
            </p:cNvSpPr>
            <p:nvPr/>
          </p:nvSpPr>
          <p:spPr bwMode="auto">
            <a:xfrm>
              <a:off x="2112" y="2064"/>
              <a:ext cx="12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smtClean="0">
                  <a:solidFill>
                    <a:srgbClr val="000000"/>
                  </a:solidFill>
                  <a:latin typeface="Times New Roman" pitchFamily="18" charset="0"/>
                </a:rPr>
                <a:t>Yes: I’m free!</a:t>
              </a:r>
            </a:p>
          </p:txBody>
        </p:sp>
        <p:sp>
          <p:nvSpPr>
            <p:cNvPr id="25623" name="AutoShape 10"/>
            <p:cNvSpPr>
              <a:spLocks noChangeArrowheads="1"/>
            </p:cNvSpPr>
            <p:nvPr/>
          </p:nvSpPr>
          <p:spPr bwMode="auto">
            <a:xfrm>
              <a:off x="1968" y="1920"/>
              <a:ext cx="1536" cy="576"/>
            </a:xfrm>
            <a:prstGeom prst="wedgeEllipseCallout">
              <a:avLst>
                <a:gd name="adj1" fmla="val -7356"/>
                <a:gd name="adj2" fmla="val 75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124200" y="1066800"/>
            <a:ext cx="2362200" cy="914400"/>
            <a:chOff x="1968" y="672"/>
            <a:chExt cx="1488" cy="576"/>
          </a:xfrm>
        </p:grpSpPr>
        <p:sp>
          <p:nvSpPr>
            <p:cNvPr id="25620" name="Text Box 12"/>
            <p:cNvSpPr txBox="1">
              <a:spLocks noChangeArrowheads="1"/>
            </p:cNvSpPr>
            <p:nvPr/>
          </p:nvSpPr>
          <p:spPr bwMode="auto">
            <a:xfrm>
              <a:off x="2112" y="768"/>
              <a:ext cx="10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smtClean="0">
                  <a:solidFill>
                    <a:srgbClr val="000000"/>
                  </a:solidFill>
                  <a:latin typeface="Times New Roman" pitchFamily="18" charset="0"/>
                </a:rPr>
                <a:t>Ah, it’s free</a:t>
              </a:r>
            </a:p>
          </p:txBody>
        </p:sp>
        <p:sp>
          <p:nvSpPr>
            <p:cNvPr id="25621" name="AutoShape 13"/>
            <p:cNvSpPr>
              <a:spLocks noChangeArrowheads="1"/>
            </p:cNvSpPr>
            <p:nvPr/>
          </p:nvSpPr>
          <p:spPr bwMode="auto">
            <a:xfrm>
              <a:off x="1968" y="672"/>
              <a:ext cx="1488" cy="576"/>
            </a:xfrm>
            <a:prstGeom prst="cloudCallout">
              <a:avLst>
                <a:gd name="adj1" fmla="val -69088"/>
                <a:gd name="adj2" fmla="val 789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2362200" y="3048000"/>
            <a:ext cx="914400" cy="914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105400" y="1905000"/>
            <a:ext cx="762000" cy="381000"/>
            <a:chOff x="3216" y="1200"/>
            <a:chExt cx="480" cy="240"/>
          </a:xfrm>
        </p:grpSpPr>
        <p:sp>
          <p:nvSpPr>
            <p:cNvPr id="25617" name="Oval 16"/>
            <p:cNvSpPr>
              <a:spLocks noChangeArrowheads="1"/>
            </p:cNvSpPr>
            <p:nvPr/>
          </p:nvSpPr>
          <p:spPr bwMode="auto">
            <a:xfrm>
              <a:off x="3216" y="1200"/>
              <a:ext cx="240" cy="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5618" name="Oval 17"/>
            <p:cNvSpPr>
              <a:spLocks noChangeArrowheads="1"/>
            </p:cNvSpPr>
            <p:nvPr/>
          </p:nvSpPr>
          <p:spPr bwMode="auto">
            <a:xfrm>
              <a:off x="3456" y="1344"/>
              <a:ext cx="144" cy="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5619" name="Oval 18"/>
            <p:cNvSpPr>
              <a:spLocks noChangeArrowheads="1"/>
            </p:cNvSpPr>
            <p:nvPr/>
          </p:nvSpPr>
          <p:spPr bwMode="auto">
            <a:xfrm flipH="1">
              <a:off x="3648" y="1392"/>
              <a:ext cx="48" cy="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3352800" y="3276600"/>
            <a:ext cx="19113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No: I’m busy!</a:t>
            </a:r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H="1">
            <a:off x="5334000" y="3048000"/>
            <a:ext cx="914400" cy="914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2362200" y="3048000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722313" y="3657600"/>
            <a:ext cx="19748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two processes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are now using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the printer at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the same time!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5535613" y="3657600"/>
            <a:ext cx="25019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the problem is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that flag-testing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and -setting should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</a:rPr>
              <a:t>not be interrupted!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  <p:bldP spid="17422" grpId="0" animBg="1"/>
      <p:bldP spid="17427" grpId="0" animBg="1" autoUpdateAnimBg="0"/>
      <p:bldP spid="17428" grpId="0" animBg="1"/>
      <p:bldP spid="17429" grpId="0" animBg="1"/>
      <p:bldP spid="17430" grpId="0" autoUpdateAnimBg="0"/>
      <p:bldP spid="1743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2000"/>
          </a:xfrm>
        </p:spPr>
        <p:txBody>
          <a:bodyPr/>
          <a:lstStyle/>
          <a:p>
            <a:pPr eaLnBrk="1" hangingPunct="1">
              <a:tabLst>
                <a:tab pos="1947863" algn="l"/>
              </a:tabLst>
            </a:pPr>
            <a:r>
              <a:rPr lang="en-US" smtClean="0"/>
              <a:t>3.4: Solutions...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" y="1219200"/>
            <a:ext cx="8382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800" smtClean="0">
                <a:solidFill>
                  <a:srgbClr val="000000"/>
                </a:solidFill>
              </a:rPr>
              <a:t>One possibility is to use </a:t>
            </a:r>
            <a:r>
              <a:rPr lang="en-US" sz="2800" i="1" smtClean="0">
                <a:solidFill>
                  <a:srgbClr val="000000"/>
                </a:solidFill>
              </a:rPr>
              <a:t>interrupt enable</a:t>
            </a:r>
            <a:r>
              <a:rPr lang="en-US" sz="2800" smtClean="0">
                <a:solidFill>
                  <a:srgbClr val="000000"/>
                </a:solidFill>
              </a:rPr>
              <a:t> and </a:t>
            </a:r>
            <a:r>
              <a:rPr lang="en-US" sz="2800" i="1" smtClean="0">
                <a:solidFill>
                  <a:srgbClr val="000000"/>
                </a:solidFill>
              </a:rPr>
              <a:t>interrupt disable</a:t>
            </a:r>
            <a:r>
              <a:rPr lang="en-US" sz="2800" smtClean="0">
                <a:solidFill>
                  <a:srgbClr val="000000"/>
                </a:solidFill>
              </a:rPr>
              <a:t> instructions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disadvantage: process may remove the possibility of being interrupted altogether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81000" y="2971800"/>
            <a:ext cx="838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800" smtClean="0">
                <a:solidFill>
                  <a:srgbClr val="000000"/>
                </a:solidFill>
              </a:rPr>
              <a:t>Other approach is to use single </a:t>
            </a:r>
            <a:r>
              <a:rPr lang="en-US" sz="2800" i="1" smtClean="0">
                <a:solidFill>
                  <a:srgbClr val="000000"/>
                </a:solidFill>
              </a:rPr>
              <a:t>test-and-set</a:t>
            </a:r>
            <a:r>
              <a:rPr lang="en-US" sz="2800" smtClean="0">
                <a:solidFill>
                  <a:srgbClr val="000000"/>
                </a:solidFill>
              </a:rPr>
              <a:t> instruction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always completed before an interrupt can be handled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flag implemented this way is a.k.a.: </a:t>
            </a:r>
            <a:r>
              <a:rPr lang="en-US" sz="2400" i="1" smtClean="0">
                <a:solidFill>
                  <a:srgbClr val="000000"/>
                </a:solidFill>
              </a:rPr>
              <a:t>semaphore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smtClean="0">
                <a:solidFill>
                  <a:srgbClr val="000000"/>
                </a:solidFill>
              </a:rPr>
              <a:t>Critical Region</a:t>
            </a:r>
            <a:endParaRPr lang="en-US" sz="2400" i="1" smtClean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A sequence of instructions executed by only one process at a time 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Mutual Exclusion: A requirement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67300" y="1981200"/>
            <a:ext cx="4076700" cy="2173288"/>
          </a:xfrm>
        </p:spPr>
      </p:pic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947863" algn="l"/>
              </a:tabLst>
            </a:pPr>
            <a:r>
              <a:rPr lang="en-US" b="1" dirty="0" smtClean="0"/>
              <a:t>3.4: Another problem: Deadlock</a:t>
            </a:r>
            <a:endParaRPr lang="en-US" b="1" dirty="0" smtClean="0">
              <a:solidFill>
                <a:srgbClr val="0000FF"/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81000" y="1066800"/>
            <a:ext cx="8382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800" smtClean="0">
                <a:solidFill>
                  <a:srgbClr val="000000"/>
                </a:solidFill>
              </a:rPr>
              <a:t>Two or more processes are blocked because each is waiting for access to resources allocated to another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task 1: printer yes, disk drive no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400" smtClean="0">
                <a:solidFill>
                  <a:srgbClr val="000000"/>
                </a:solidFill>
              </a:rPr>
              <a:t>task 2: printer no, disk drive 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962400"/>
            <a:ext cx="9601200" cy="184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</a:rPr>
              <a:t>Three must conditions for deadlock: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en-US" sz="1600" b="1" dirty="0">
                <a:solidFill>
                  <a:srgbClr val="000000"/>
                </a:solidFill>
              </a:rPr>
              <a:t>There is competition for non shareable resources.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en-US" sz="1600" b="1" dirty="0">
                <a:solidFill>
                  <a:srgbClr val="000000"/>
                </a:solidFill>
              </a:rPr>
              <a:t>The resources are requested on partial basis; process returning back for more resources.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</a:rPr>
              <a:t>3)   Once a resource has been allocated, it cannot be forcibly retrieved.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Solutions: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lvl="1"/>
            <a:r>
              <a:rPr lang="en-US" sz="3200" b="1" smtClean="0"/>
              <a:t>Deadlock detection and correction</a:t>
            </a:r>
          </a:p>
          <a:p>
            <a:pPr lvl="2" indent="-285750">
              <a:buFontTx/>
              <a:buChar char="–"/>
            </a:pPr>
            <a:r>
              <a:rPr lang="en-US" smtClean="0"/>
              <a:t>by forcibly retrieving some allocated resources</a:t>
            </a:r>
          </a:p>
          <a:p>
            <a:pPr lvl="2" indent="-285750">
              <a:buFontTx/>
              <a:buChar char="–"/>
            </a:pPr>
            <a:r>
              <a:rPr lang="en-US" smtClean="0"/>
              <a:t>Example: Process Kill</a:t>
            </a:r>
          </a:p>
          <a:p>
            <a:pPr lvl="1"/>
            <a:r>
              <a:rPr lang="en-US" sz="3200" b="1" smtClean="0"/>
              <a:t>Deadlock avoidance</a:t>
            </a:r>
          </a:p>
          <a:p>
            <a:pPr lvl="2" indent="-285750">
              <a:buFontTx/>
              <a:buChar char="–"/>
            </a:pPr>
            <a:r>
              <a:rPr lang="en-US" smtClean="0"/>
              <a:t>spooling (make the resource appear as if it can be shared by multiple processes at same time)</a:t>
            </a:r>
          </a:p>
          <a:p>
            <a:pPr lvl="2" indent="-285750">
              <a:buFontTx/>
              <a:buChar char="–"/>
            </a:pPr>
            <a:r>
              <a:rPr lang="en-US" smtClean="0"/>
              <a:t>Example: Printer Spooling</a:t>
            </a:r>
          </a:p>
          <a:p>
            <a:pPr lvl="2" indent="-285750">
              <a:buFontTx/>
              <a:buChar char="–"/>
            </a:pPr>
            <a:r>
              <a:rPr lang="en-US" sz="3200" b="1" smtClean="0"/>
              <a:t>Other Problems</a:t>
            </a:r>
          </a:p>
          <a:p>
            <a:pPr lvl="3" indent="-285750"/>
            <a:r>
              <a:rPr lang="en-US" smtClean="0"/>
              <a:t>File access: read and write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3.X: Computer System Overview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066800" y="1600200"/>
            <a:ext cx="4114800" cy="419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066800" y="5105400"/>
            <a:ext cx="4114800" cy="685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066800" y="3733800"/>
            <a:ext cx="4114800" cy="685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066800" y="2362200"/>
            <a:ext cx="4114800" cy="685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438400" y="1600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3810000" y="1600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1295400" y="1676400"/>
            <a:ext cx="920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Internet</a:t>
            </a:r>
          </a:p>
          <a:p>
            <a:pPr algn="ctr"/>
            <a:r>
              <a:rPr lang="en-US">
                <a:latin typeface="Times New Roman" pitchFamily="18" charset="0"/>
              </a:rPr>
              <a:t>browser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886200" y="1676400"/>
            <a:ext cx="120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Airline</a:t>
            </a:r>
          </a:p>
          <a:p>
            <a:pPr algn="ctr"/>
            <a:r>
              <a:rPr lang="en-US">
                <a:latin typeface="Times New Roman" pitchFamily="18" charset="0"/>
              </a:rPr>
              <a:t>reservation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2514600" y="1676400"/>
            <a:ext cx="1149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Adventure</a:t>
            </a:r>
          </a:p>
          <a:p>
            <a:pPr algn="ctr"/>
            <a:r>
              <a:rPr lang="en-US">
                <a:latin typeface="Times New Roman" pitchFamily="18" charset="0"/>
              </a:rPr>
              <a:t>games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590800" y="2514600"/>
            <a:ext cx="113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Compilers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1371600" y="25146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Editors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3949700" y="2362200"/>
            <a:ext cx="1136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Command</a:t>
            </a:r>
          </a:p>
          <a:p>
            <a:pPr algn="ctr"/>
            <a:r>
              <a:rPr lang="en-US">
                <a:latin typeface="Times New Roman" pitchFamily="18" charset="0"/>
              </a:rPr>
              <a:t>interpreter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2209800" y="3200400"/>
            <a:ext cx="1790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Operating system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2254250" y="5257800"/>
            <a:ext cx="170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Physical devices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2111375" y="4572000"/>
            <a:ext cx="198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Microprogramming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2133600" y="3886200"/>
            <a:ext cx="194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Machine Language</a:t>
            </a:r>
          </a:p>
        </p:txBody>
      </p:sp>
      <p:sp>
        <p:nvSpPr>
          <p:cNvPr id="11283" name="Freeform 19"/>
          <p:cNvSpPr>
            <a:spLocks/>
          </p:cNvSpPr>
          <p:nvPr/>
        </p:nvSpPr>
        <p:spPr bwMode="auto">
          <a:xfrm>
            <a:off x="5334000" y="2514600"/>
            <a:ext cx="152400" cy="1066800"/>
          </a:xfrm>
          <a:custGeom>
            <a:avLst/>
            <a:gdLst>
              <a:gd name="T0" fmla="*/ 0 w 96"/>
              <a:gd name="T1" fmla="*/ 0 h 528"/>
              <a:gd name="T2" fmla="*/ 2147483647 w 96"/>
              <a:gd name="T3" fmla="*/ 0 h 528"/>
              <a:gd name="T4" fmla="*/ 2147483647 w 96"/>
              <a:gd name="T5" fmla="*/ 2147483647 h 528"/>
              <a:gd name="T6" fmla="*/ 0 w 96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528"/>
              <a:gd name="T14" fmla="*/ 96 w 96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528">
                <a:moveTo>
                  <a:pt x="0" y="0"/>
                </a:moveTo>
                <a:lnTo>
                  <a:pt x="96" y="0"/>
                </a:lnTo>
                <a:lnTo>
                  <a:pt x="96" y="528"/>
                </a:lnTo>
                <a:lnTo>
                  <a:pt x="0" y="528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Freeform 20"/>
          <p:cNvSpPr>
            <a:spLocks/>
          </p:cNvSpPr>
          <p:nvPr/>
        </p:nvSpPr>
        <p:spPr bwMode="auto">
          <a:xfrm>
            <a:off x="5334000" y="1752600"/>
            <a:ext cx="152400" cy="457200"/>
          </a:xfrm>
          <a:custGeom>
            <a:avLst/>
            <a:gdLst>
              <a:gd name="T0" fmla="*/ 0 w 96"/>
              <a:gd name="T1" fmla="*/ 0 h 528"/>
              <a:gd name="T2" fmla="*/ 2147483647 w 96"/>
              <a:gd name="T3" fmla="*/ 0 h 528"/>
              <a:gd name="T4" fmla="*/ 2147483647 w 96"/>
              <a:gd name="T5" fmla="*/ 2147483647 h 528"/>
              <a:gd name="T6" fmla="*/ 0 w 96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528"/>
              <a:gd name="T14" fmla="*/ 96 w 96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528">
                <a:moveTo>
                  <a:pt x="0" y="0"/>
                </a:moveTo>
                <a:lnTo>
                  <a:pt x="96" y="0"/>
                </a:lnTo>
                <a:lnTo>
                  <a:pt x="96" y="528"/>
                </a:lnTo>
                <a:lnTo>
                  <a:pt x="0" y="528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Freeform 21"/>
          <p:cNvSpPr>
            <a:spLocks/>
          </p:cNvSpPr>
          <p:nvPr/>
        </p:nvSpPr>
        <p:spPr bwMode="auto">
          <a:xfrm>
            <a:off x="5334000" y="3886200"/>
            <a:ext cx="152400" cy="1752600"/>
          </a:xfrm>
          <a:custGeom>
            <a:avLst/>
            <a:gdLst>
              <a:gd name="T0" fmla="*/ 0 w 96"/>
              <a:gd name="T1" fmla="*/ 0 h 528"/>
              <a:gd name="T2" fmla="*/ 2147483647 w 96"/>
              <a:gd name="T3" fmla="*/ 0 h 528"/>
              <a:gd name="T4" fmla="*/ 2147483647 w 96"/>
              <a:gd name="T5" fmla="*/ 2147483647 h 528"/>
              <a:gd name="T6" fmla="*/ 0 w 96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528"/>
              <a:gd name="T14" fmla="*/ 96 w 96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528">
                <a:moveTo>
                  <a:pt x="0" y="0"/>
                </a:moveTo>
                <a:lnTo>
                  <a:pt x="96" y="0"/>
                </a:lnTo>
                <a:lnTo>
                  <a:pt x="96" y="528"/>
                </a:lnTo>
                <a:lnTo>
                  <a:pt x="0" y="528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5486400" y="19812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5486400" y="3048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5486400" y="4800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5715000" y="1752600"/>
            <a:ext cx="218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Application programs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5715000" y="2819400"/>
            <a:ext cx="177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System programs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5715000" y="4572000"/>
            <a:ext cx="108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Hardware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066800" y="1600200"/>
            <a:ext cx="4114800" cy="4191000"/>
            <a:chOff x="576" y="1008"/>
            <a:chExt cx="2592" cy="2640"/>
          </a:xfrm>
        </p:grpSpPr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6" y="1008"/>
              <a:ext cx="2592" cy="912"/>
            </a:xfrm>
            <a:prstGeom prst="rect">
              <a:avLst/>
            </a:prstGeom>
            <a:solidFill>
              <a:srgbClr val="80808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576" y="2352"/>
              <a:ext cx="2592" cy="1296"/>
            </a:xfrm>
            <a:prstGeom prst="rect">
              <a:avLst/>
            </a:prstGeom>
            <a:solidFill>
              <a:srgbClr val="80808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83550" cy="114300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2165350" algn="l"/>
              </a:tabLst>
            </a:pPr>
            <a:r>
              <a:rPr lang="en-US" sz="3600" b="1" smtClean="0"/>
              <a:t>Chapter 3 - Operating Systems: Conclusions</a:t>
            </a:r>
            <a:endParaRPr lang="en-US" sz="3600" b="1" smtClean="0">
              <a:solidFill>
                <a:srgbClr val="0000FF"/>
              </a:solidFill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1000" y="17526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Operating System - ‘glue’ between hardware and applications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81000" y="2819400"/>
            <a:ext cx="838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Manages and controls multiple applications running at same time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May also service multiple users at same time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81000" y="4419600"/>
            <a:ext cx="8382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Multi-tasking / time-sharing based on processes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Difficulties arise due to competition among multiple processes and deadlocks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 autoUpdateAnimBg="0"/>
      <p:bldP spid="2662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83550" cy="1143000"/>
          </a:xfrm>
        </p:spPr>
        <p:txBody>
          <a:bodyPr/>
          <a:lstStyle/>
          <a:p>
            <a:pPr eaLnBrk="1" hangingPunct="1">
              <a:tabLst>
                <a:tab pos="2165350" algn="l"/>
              </a:tabLst>
            </a:pPr>
            <a:r>
              <a:rPr lang="en-US" smtClean="0"/>
              <a:t>3.X: What is an Operating System?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81000" y="1371600"/>
            <a:ext cx="838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u="sng"/>
              <a:t>Top-down view</a:t>
            </a:r>
            <a:r>
              <a:rPr lang="en-US" sz="2800"/>
              <a:t>: operating system is there to present the user with the equivalent of a ‘</a:t>
            </a:r>
            <a:r>
              <a:rPr lang="en-US" sz="2800" i="1"/>
              <a:t>virtual machine’</a:t>
            </a:r>
            <a:endParaRPr lang="en-US" sz="32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3886200"/>
            <a:ext cx="8382000" cy="2667000"/>
            <a:chOff x="240" y="2304"/>
            <a:chExt cx="5280" cy="1680"/>
          </a:xfrm>
        </p:grpSpPr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240" y="2304"/>
              <a:ext cx="5280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sz="2800" u="sng"/>
                <a:t>Bottom-up view</a:t>
              </a:r>
              <a:r>
                <a:rPr lang="en-US" sz="2800"/>
                <a:t>:</a:t>
              </a:r>
              <a:r>
                <a:rPr lang="en-US" sz="3200"/>
                <a:t> </a:t>
              </a:r>
              <a:r>
                <a:rPr lang="en-US" sz="2800"/>
                <a:t>operating system is there to manage all the pieces of a complex system</a:t>
              </a:r>
              <a:endParaRPr lang="en-US" sz="3200"/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240" y="2928"/>
              <a:ext cx="5280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143000" lvl="2" indent="-228600">
                <a:spcBef>
                  <a:spcPct val="20000"/>
                </a:spcBef>
                <a:buFontTx/>
                <a:buChar char="•"/>
              </a:pPr>
              <a:r>
                <a:rPr lang="en-US" sz="2400"/>
                <a:t>orderly, controlled management of </a:t>
              </a:r>
              <a:r>
                <a:rPr lang="en-US" sz="2400" i="1"/>
                <a:t>multiple programs</a:t>
              </a:r>
              <a:r>
                <a:rPr lang="en-US" sz="2400"/>
                <a:t> running at the same time</a:t>
              </a:r>
            </a:p>
            <a:p>
              <a:pPr marL="1143000" lvl="2" indent="-228600">
                <a:spcBef>
                  <a:spcPct val="20000"/>
                </a:spcBef>
                <a:buFontTx/>
                <a:buChar char="•"/>
              </a:pPr>
              <a:r>
                <a:rPr lang="en-US" sz="2400"/>
                <a:t>if needed: orderly, controlled management of </a:t>
              </a:r>
              <a:r>
                <a:rPr lang="en-US" sz="2400" i="1"/>
                <a:t>multiple users</a:t>
              </a:r>
              <a:r>
                <a:rPr lang="en-US" sz="2400"/>
                <a:t> at the same time </a:t>
              </a:r>
            </a:p>
          </p:txBody>
        </p:sp>
      </p:grp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304800" y="2438400"/>
            <a:ext cx="838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400" dirty="0"/>
              <a:t>hardware is difficult to program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400" dirty="0"/>
              <a:t>user should not be annoyed with low level details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400" dirty="0"/>
              <a:t>OS =&gt;high-level abstractions (files, device access,.)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3.1: The Evolution of Operating Systems (1)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1000" y="13716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1945-1955:</a:t>
            </a:r>
            <a:endParaRPr lang="en-US" sz="280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User/programmer was ‘operating system’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2438400"/>
            <a:ext cx="8382000" cy="3509963"/>
            <a:chOff x="240" y="1536"/>
            <a:chExt cx="5280" cy="2211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240" y="1536"/>
              <a:ext cx="5280" cy="2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sz="3200"/>
                <a:t>1955-1965:</a:t>
              </a:r>
            </a:p>
            <a:p>
              <a:pPr marL="742950" lvl="1" indent="-285750">
                <a:spcBef>
                  <a:spcPct val="20000"/>
                </a:spcBef>
                <a:buFontTx/>
                <a:buChar char="–"/>
              </a:pPr>
              <a:r>
                <a:rPr lang="en-US" sz="2800"/>
                <a:t>Human operator was ‘operating system’</a:t>
              </a:r>
            </a:p>
            <a:p>
              <a:pPr marL="742950" lvl="1" indent="-285750">
                <a:spcBef>
                  <a:spcPct val="20000"/>
                </a:spcBef>
                <a:buFontTx/>
                <a:buChar char="–"/>
              </a:pPr>
              <a:r>
                <a:rPr lang="en-US" sz="2800"/>
                <a:t>Advent of </a:t>
              </a:r>
              <a:r>
                <a:rPr lang="en-US" sz="2800" i="1"/>
                <a:t>‘batch processing’</a:t>
              </a:r>
              <a:r>
                <a:rPr lang="en-US" sz="2800"/>
                <a:t>:</a:t>
              </a:r>
              <a:endParaRPr lang="en-US" sz="2800" i="1"/>
            </a:p>
          </p:txBody>
        </p:sp>
        <p:pic>
          <p:nvPicPr>
            <p:cNvPr id="13318" name="Picture 6" descr="Fi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77" y="2631"/>
              <a:ext cx="3139" cy="1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3.1: The Evolution of Operating Systems (2)</a:t>
            </a:r>
            <a:endParaRPr lang="en-US" smtClean="0">
              <a:solidFill>
                <a:srgbClr val="0000FF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1371600"/>
            <a:ext cx="8382000" cy="3176588"/>
            <a:chOff x="240" y="864"/>
            <a:chExt cx="5280" cy="2001"/>
          </a:xfrm>
        </p:grpSpPr>
        <p:pic>
          <p:nvPicPr>
            <p:cNvPr id="14341" name="Picture 4" descr="Fi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5" y="1754"/>
              <a:ext cx="2520" cy="1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2" name="Rectangle 5"/>
            <p:cNvSpPr>
              <a:spLocks noChangeArrowheads="1"/>
            </p:cNvSpPr>
            <p:nvPr/>
          </p:nvSpPr>
          <p:spPr bwMode="auto">
            <a:xfrm>
              <a:off x="240" y="864"/>
              <a:ext cx="5280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sz="3200"/>
                <a:t>1965-1980:</a:t>
              </a:r>
              <a:endParaRPr lang="en-US" sz="2800"/>
            </a:p>
            <a:p>
              <a:pPr marL="742950" lvl="1" indent="-285750">
                <a:spcBef>
                  <a:spcPct val="20000"/>
                </a:spcBef>
                <a:buFontTx/>
                <a:buChar char="–"/>
              </a:pPr>
              <a:r>
                <a:rPr lang="en-US" sz="2800"/>
                <a:t>Advent of </a:t>
              </a:r>
              <a:r>
                <a:rPr lang="en-US" sz="2800" i="1"/>
                <a:t>‘interactive processing’</a:t>
              </a:r>
              <a:r>
                <a:rPr lang="en-US" sz="2800"/>
                <a:t>:</a:t>
              </a:r>
            </a:p>
          </p:txBody>
        </p:sp>
      </p:grp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81000" y="4953000"/>
            <a:ext cx="838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Provide services in a timely manner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400" i="1"/>
              <a:t>‘real-time processing’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Multitasking (</a:t>
            </a:r>
            <a:r>
              <a:rPr lang="en-US" sz="2400"/>
              <a:t>single-user</a:t>
            </a:r>
            <a:r>
              <a:rPr lang="en-US" sz="2800"/>
              <a:t>) &amp; time-sharing (</a:t>
            </a:r>
            <a:r>
              <a:rPr lang="en-US" sz="2400"/>
              <a:t>multi-user</a:t>
            </a:r>
            <a:r>
              <a:rPr lang="en-US" sz="28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3.1: The Evolution of Operating Systems (3)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1000" y="1371600"/>
            <a:ext cx="8382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1980-now:</a:t>
            </a:r>
            <a:endParaRPr lang="en-US" sz="280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Operating systems for multi-processor architectures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2400"/>
              <a:t>includes: </a:t>
            </a:r>
            <a:r>
              <a:rPr lang="en-US" sz="2400" i="1"/>
              <a:t>load balancing</a:t>
            </a:r>
            <a:endParaRPr lang="en-US" sz="2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3200400"/>
            <a:ext cx="8382000" cy="3432175"/>
            <a:chOff x="240" y="1824"/>
            <a:chExt cx="5280" cy="2162"/>
          </a:xfrm>
        </p:grpSpPr>
        <p:pic>
          <p:nvPicPr>
            <p:cNvPr id="15365" name="Picture 5" descr="LindowsOS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20" y="2544"/>
              <a:ext cx="1920" cy="1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240" y="1824"/>
              <a:ext cx="5280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  <a:buFontTx/>
                <a:buChar char="–"/>
              </a:pPr>
              <a:r>
                <a:rPr lang="en-US" sz="2800"/>
                <a:t>Focus on user-friendliness:</a:t>
              </a:r>
            </a:p>
            <a:p>
              <a:pPr marL="1143000" lvl="2" indent="-228600">
                <a:spcBef>
                  <a:spcPct val="20000"/>
                </a:spcBef>
                <a:buFontTx/>
                <a:buChar char="•"/>
              </a:pPr>
              <a:r>
                <a:rPr lang="en-US" sz="2400"/>
                <a:t>especially: Graphical User Interface (GUI)</a:t>
              </a:r>
            </a:p>
          </p:txBody>
        </p:sp>
        <p:pic>
          <p:nvPicPr>
            <p:cNvPr id="15367" name="Picture 7" descr="commandlin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2544"/>
              <a:ext cx="2016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2736" y="3120"/>
              <a:ext cx="3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=&gt;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3.2: Software classification</a:t>
            </a:r>
            <a:endParaRPr lang="en-US" smtClean="0">
              <a:solidFill>
                <a:srgbClr val="0000FF"/>
              </a:solidFill>
            </a:endParaRPr>
          </a:p>
        </p:txBody>
      </p:sp>
      <p:pic>
        <p:nvPicPr>
          <p:cNvPr id="16387" name="Picture 3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295400"/>
            <a:ext cx="7924800" cy="4527550"/>
          </a:xfrm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3657602"/>
            <a:ext cx="7497763" cy="3016251"/>
            <a:chOff x="192" y="2448"/>
            <a:chExt cx="4723" cy="1900"/>
          </a:xfrm>
        </p:grpSpPr>
        <p:sp>
          <p:nvSpPr>
            <p:cNvPr id="16395" name="Oval 5"/>
            <p:cNvSpPr>
              <a:spLocks noChangeArrowheads="1"/>
            </p:cNvSpPr>
            <p:nvPr/>
          </p:nvSpPr>
          <p:spPr bwMode="auto">
            <a:xfrm>
              <a:off x="1200" y="2448"/>
              <a:ext cx="1392" cy="576"/>
            </a:xfrm>
            <a:prstGeom prst="ellips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6"/>
            <p:cNvSpPr>
              <a:spLocks noChangeShapeType="1"/>
            </p:cNvSpPr>
            <p:nvPr/>
          </p:nvSpPr>
          <p:spPr bwMode="auto">
            <a:xfrm flipH="1">
              <a:off x="1584" y="3024"/>
              <a:ext cx="336" cy="384"/>
            </a:xfrm>
            <a:prstGeom prst="lin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Text Box 7"/>
            <p:cNvSpPr txBox="1">
              <a:spLocks noChangeArrowheads="1"/>
            </p:cNvSpPr>
            <p:nvPr/>
          </p:nvSpPr>
          <p:spPr bwMode="auto">
            <a:xfrm>
              <a:off x="192" y="3359"/>
              <a:ext cx="4723" cy="989"/>
            </a:xfrm>
            <a:prstGeom prst="rect">
              <a:avLst/>
            </a:prstGeom>
            <a:noFill/>
            <a:ln w="9525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ambria" pitchFamily="18" charset="0"/>
                </a:rPr>
                <a:t>Extends capabilities of the OS</a:t>
              </a:r>
            </a:p>
            <a:p>
              <a:r>
                <a:rPr lang="en-US" sz="1600" dirty="0" smtClean="0">
                  <a:latin typeface="Cambria" pitchFamily="18" charset="0"/>
                </a:rPr>
                <a:t>Some of the </a:t>
              </a:r>
              <a:r>
                <a:rPr lang="en-US" sz="1600" b="1" dirty="0" smtClean="0">
                  <a:latin typeface="Cambria" pitchFamily="18" charset="0"/>
                </a:rPr>
                <a:t>examples</a:t>
              </a:r>
              <a:r>
                <a:rPr lang="en-US" sz="1600" dirty="0" smtClean="0">
                  <a:latin typeface="Cambria" pitchFamily="18" charset="0"/>
                </a:rPr>
                <a:t> of the </a:t>
              </a:r>
            </a:p>
            <a:p>
              <a:r>
                <a:rPr lang="en-US" sz="1600" b="1" dirty="0" smtClean="0">
                  <a:latin typeface="Cambria" pitchFamily="18" charset="0"/>
                </a:rPr>
                <a:t>utility programs</a:t>
              </a:r>
              <a:r>
                <a:rPr lang="en-US" sz="1600" dirty="0" smtClean="0">
                  <a:latin typeface="Cambria" pitchFamily="18" charset="0"/>
                </a:rPr>
                <a:t> (Utilities) include: </a:t>
              </a:r>
            </a:p>
            <a:p>
              <a:r>
                <a:rPr lang="en-US" sz="1600" dirty="0" smtClean="0">
                  <a:latin typeface="Cambria" pitchFamily="18" charset="0"/>
                </a:rPr>
                <a:t>Disk defragmenters, System Profilers, Network Managers, Application Launchers, </a:t>
              </a:r>
            </a:p>
            <a:p>
              <a:r>
                <a:rPr lang="en-US" sz="1600" dirty="0" smtClean="0">
                  <a:latin typeface="Cambria" pitchFamily="18" charset="0"/>
                </a:rPr>
                <a:t>Antivirus </a:t>
              </a:r>
              <a:r>
                <a:rPr lang="en-US" sz="1600" b="1" dirty="0" smtClean="0">
                  <a:latin typeface="Cambria" pitchFamily="18" charset="0"/>
                </a:rPr>
                <a:t>software</a:t>
              </a:r>
              <a:r>
                <a:rPr lang="en-US" sz="1600" dirty="0" smtClean="0">
                  <a:latin typeface="Cambria" pitchFamily="18" charset="0"/>
                </a:rPr>
                <a:t>, Backup </a:t>
              </a:r>
              <a:r>
                <a:rPr lang="en-US" sz="1600" b="1" dirty="0" smtClean="0">
                  <a:latin typeface="Cambria" pitchFamily="18" charset="0"/>
                </a:rPr>
                <a:t>software</a:t>
              </a:r>
              <a:r>
                <a:rPr lang="en-US" sz="1600" dirty="0" smtClean="0">
                  <a:latin typeface="Cambria" pitchFamily="18" charset="0"/>
                </a:rPr>
                <a:t>, Disk repair, Disk Cleaners, Registry Cleaners, </a:t>
              </a:r>
            </a:p>
            <a:p>
              <a:r>
                <a:rPr lang="en-US" sz="1600" dirty="0" smtClean="0">
                  <a:latin typeface="Cambria" pitchFamily="18" charset="0"/>
                </a:rPr>
                <a:t>Disk Space analyzer, file manager, File Compression, Data Security and many more</a:t>
              </a:r>
              <a:endParaRPr lang="en-US" sz="1600" dirty="0">
                <a:latin typeface="Cambria" pitchFamily="18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9600" y="3200400"/>
            <a:ext cx="1524000" cy="793750"/>
            <a:chOff x="384" y="2160"/>
            <a:chExt cx="960" cy="500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912" y="2160"/>
              <a:ext cx="43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Text Box 10"/>
            <p:cNvSpPr txBox="1">
              <a:spLocks noChangeArrowheads="1"/>
            </p:cNvSpPr>
            <p:nvPr/>
          </p:nvSpPr>
          <p:spPr bwMode="auto">
            <a:xfrm>
              <a:off x="384" y="2256"/>
              <a:ext cx="7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distinction</a:t>
              </a:r>
            </a:p>
            <a:p>
              <a:pPr algn="ctr"/>
              <a:r>
                <a:rPr lang="en-US">
                  <a:latin typeface="Times New Roman" pitchFamily="18" charset="0"/>
                </a:rPr>
                <a:t>is vague!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114800" y="4114800"/>
            <a:ext cx="1149350" cy="641350"/>
            <a:chOff x="2592" y="2736"/>
            <a:chExt cx="724" cy="404"/>
          </a:xfrm>
        </p:grpSpPr>
        <p:sp>
          <p:nvSpPr>
            <p:cNvPr id="16391" name="Line 12"/>
            <p:cNvSpPr>
              <a:spLocks noChangeShapeType="1"/>
            </p:cNvSpPr>
            <p:nvPr/>
          </p:nvSpPr>
          <p:spPr bwMode="auto">
            <a:xfrm>
              <a:off x="2640" y="273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Text Box 13"/>
            <p:cNvSpPr txBox="1">
              <a:spLocks noChangeArrowheads="1"/>
            </p:cNvSpPr>
            <p:nvPr/>
          </p:nvSpPr>
          <p:spPr bwMode="auto">
            <a:xfrm>
              <a:off x="2592" y="2736"/>
              <a:ext cx="7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distinction</a:t>
              </a:r>
            </a:p>
            <a:p>
              <a:pPr algn="ctr"/>
              <a:r>
                <a:rPr lang="en-US">
                  <a:latin typeface="Times New Roman" pitchFamily="18" charset="0"/>
                </a:rPr>
                <a:t>is vague!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tabLst>
                <a:tab pos="2165350" algn="l"/>
              </a:tabLst>
            </a:pPr>
            <a:r>
              <a:rPr lang="en-US" sz="3200" b="1" smtClean="0"/>
              <a:t>3.2: Components of an Operating System</a:t>
            </a:r>
            <a:endParaRPr lang="en-US" sz="3200" b="1" smtClean="0">
              <a:solidFill>
                <a:srgbClr val="0000FF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52400" y="13716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Interface between the OS and users: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shell (</a:t>
            </a:r>
            <a:r>
              <a:rPr lang="en-US" sz="2400"/>
              <a:t>command-line, or GUI incl. window manager</a:t>
            </a:r>
            <a:r>
              <a:rPr lang="en-US" sz="2800"/>
              <a:t>)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52400" y="2438400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dirty="0"/>
              <a:t>Internal part of OS: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/>
              <a:t>kernel 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400" dirty="0"/>
              <a:t>file manager (</a:t>
            </a:r>
            <a:r>
              <a:rPr lang="en-US" dirty="0"/>
              <a:t>coordinates the use of mass storage</a:t>
            </a:r>
            <a:r>
              <a:rPr lang="en-US" sz="1600" dirty="0"/>
              <a:t>)</a:t>
            </a:r>
          </a:p>
          <a:p>
            <a:pPr marL="2971800" lvl="6" indent="-228600">
              <a:spcBef>
                <a:spcPct val="20000"/>
              </a:spcBef>
              <a:buFontTx/>
              <a:buChar char="•"/>
              <a:defRPr/>
            </a:pPr>
            <a:r>
              <a:rPr lang="en-US" sz="1600" dirty="0"/>
              <a:t>{Directory, folder, path and file descriptor}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400" dirty="0"/>
              <a:t>memory manager (</a:t>
            </a:r>
            <a:r>
              <a:rPr lang="en-US" dirty="0"/>
              <a:t>coordinates the use of main memory, especially in single-user or multi-user environments</a:t>
            </a:r>
            <a:r>
              <a:rPr lang="en-US" sz="2400" dirty="0"/>
              <a:t>)</a:t>
            </a:r>
          </a:p>
          <a:p>
            <a:pPr marL="2971800" lvl="6" indent="-228600">
              <a:spcBef>
                <a:spcPct val="20000"/>
              </a:spcBef>
              <a:buFontTx/>
              <a:buChar char="•"/>
              <a:defRPr/>
            </a:pPr>
            <a:r>
              <a:rPr lang="en-US" sz="1600" dirty="0"/>
              <a:t>{Virtual Memory: Pages created and stored on Mass storage}</a:t>
            </a:r>
            <a:endParaRPr lang="en-US" sz="2400" dirty="0"/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400" dirty="0"/>
              <a:t>device drivers (</a:t>
            </a:r>
            <a:r>
              <a:rPr lang="en-US" dirty="0"/>
              <a:t>for communication with external device controllers</a:t>
            </a:r>
            <a:r>
              <a:rPr lang="en-US" sz="2400" dirty="0"/>
              <a:t>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400" dirty="0"/>
              <a:t>scheduler (</a:t>
            </a:r>
            <a:r>
              <a:rPr lang="en-US" dirty="0"/>
              <a:t>coordinates the execution of multiple activities</a:t>
            </a:r>
            <a:r>
              <a:rPr lang="en-US" sz="2400" dirty="0"/>
              <a:t>)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400" dirty="0"/>
              <a:t>dispatcher (</a:t>
            </a:r>
            <a:r>
              <a:rPr lang="en-US" dirty="0"/>
              <a:t>controls the allocation of time slices to activities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83550" cy="1143000"/>
          </a:xfrm>
        </p:spPr>
        <p:txBody>
          <a:bodyPr/>
          <a:lstStyle/>
          <a:p>
            <a:pPr eaLnBrk="1" hangingPunct="1">
              <a:tabLst>
                <a:tab pos="2165350" algn="l"/>
              </a:tabLst>
            </a:pPr>
            <a:r>
              <a:rPr lang="en-US" sz="3600" b="1" smtClean="0"/>
              <a:t>3.3: The Concept of a Process (1)</a:t>
            </a:r>
            <a:endParaRPr lang="en-US" sz="3600" b="1" smtClean="0">
              <a:solidFill>
                <a:srgbClr val="0000FF"/>
              </a:solidFill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81000" y="1371600"/>
            <a:ext cx="8382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Important is distinction between a ‘program’ and the ‘activity of executing a program’!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Program is a </a:t>
            </a:r>
            <a:r>
              <a:rPr lang="en-US" sz="2800" i="1"/>
              <a:t>static</a:t>
            </a:r>
            <a:r>
              <a:rPr lang="en-US" sz="2800"/>
              <a:t> set of directions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Activity is </a:t>
            </a:r>
            <a:r>
              <a:rPr lang="en-US" sz="2800" i="1"/>
              <a:t>dynamic</a:t>
            </a:r>
            <a:r>
              <a:rPr lang="en-US" sz="2800"/>
              <a:t>, and its properties may change over time  </a:t>
            </a:r>
            <a:r>
              <a:rPr lang="en-US" sz="2800" b="1"/>
              <a:t>=&gt;</a:t>
            </a:r>
            <a:r>
              <a:rPr lang="en-US" sz="2800"/>
              <a:t> ‘</a:t>
            </a:r>
            <a:r>
              <a:rPr lang="en-US" sz="2800" i="1"/>
              <a:t>process</a:t>
            </a:r>
            <a:r>
              <a:rPr lang="en-US" sz="2800"/>
              <a:t>’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81000" y="3886200"/>
            <a:ext cx="8382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Process has state, including: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current position in program (</a:t>
            </a:r>
            <a:r>
              <a:rPr lang="en-US" sz="2000"/>
              <a:t>value of the program counter</a:t>
            </a:r>
            <a:r>
              <a:rPr lang="en-US" sz="2800"/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values in general-purpose registers &amp; memory cells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So: state is snapshot of machine at certain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1099</Words>
  <Application>Microsoft Office PowerPoint</Application>
  <PresentationFormat>On-screen Show (4:3)</PresentationFormat>
  <Paragraphs>184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3.X: Computer System Overview</vt:lpstr>
      <vt:lpstr>3.X: What is an Operating System?</vt:lpstr>
      <vt:lpstr>3.1: The Evolution of Operating Systems (1)</vt:lpstr>
      <vt:lpstr>3.1: The Evolution of Operating Systems (2)</vt:lpstr>
      <vt:lpstr>3.1: The Evolution of Operating Systems (3)</vt:lpstr>
      <vt:lpstr>3.2: Software classification</vt:lpstr>
      <vt:lpstr>3.2: Components of an Operating System</vt:lpstr>
      <vt:lpstr>3.3: The Concept of a Process (1)</vt:lpstr>
      <vt:lpstr>3.3: The Concept of a Process (2)</vt:lpstr>
      <vt:lpstr>3.3: Process Administration &amp; Time-sharing</vt:lpstr>
      <vt:lpstr>Process Administration</vt:lpstr>
      <vt:lpstr>3.3: Interprocess Communication</vt:lpstr>
      <vt:lpstr>3.3: The Client/Server Model</vt:lpstr>
      <vt:lpstr>3.4: Handling Competition Among Processes</vt:lpstr>
      <vt:lpstr>3.4: Problems…!</vt:lpstr>
      <vt:lpstr>3.4: Solutions...</vt:lpstr>
      <vt:lpstr>3.4: Another problem: Deadlock</vt:lpstr>
      <vt:lpstr> Solutions: </vt:lpstr>
      <vt:lpstr>Chapter 3 - Operating Systems: 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Methodologies</dc:title>
  <dc:creator>Khaldoon</dc:creator>
  <cp:lastModifiedBy>Administrator</cp:lastModifiedBy>
  <cp:revision>11</cp:revision>
  <dcterms:created xsi:type="dcterms:W3CDTF">2006-08-16T00:00:00Z</dcterms:created>
  <dcterms:modified xsi:type="dcterms:W3CDTF">2022-01-09T09:37:10Z</dcterms:modified>
</cp:coreProperties>
</file>