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69" r:id="rId8"/>
    <p:sldId id="272" r:id="rId9"/>
    <p:sldId id="263" r:id="rId10"/>
    <p:sldId id="261" r:id="rId11"/>
    <p:sldId id="264" r:id="rId12"/>
    <p:sldId id="267" r:id="rId13"/>
    <p:sldId id="265" r:id="rId14"/>
    <p:sldId id="268" r:id="rId15"/>
    <p:sldId id="271" r:id="rId16"/>
    <p:sldId id="274" r:id="rId17"/>
    <p:sldId id="266" r:id="rId18"/>
    <p:sldId id="275" r:id="rId19"/>
    <p:sldId id="276" r:id="rId20"/>
    <p:sldId id="277" r:id="rId21"/>
    <p:sldId id="278" r:id="rId22"/>
    <p:sldId id="279"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8F04-BF69-4363-9D2E-1176F345A1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AC0D5A-3863-4022-A430-D2A76DC06E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2E7ABB-C04F-4364-AA53-D0E33954AC27}"/>
              </a:ext>
            </a:extLst>
          </p:cNvPr>
          <p:cNvSpPr>
            <a:spLocks noGrp="1"/>
          </p:cNvSpPr>
          <p:nvPr>
            <p:ph type="dt" sz="half" idx="10"/>
          </p:nvPr>
        </p:nvSpPr>
        <p:spPr/>
        <p:txBody>
          <a:bodyPr/>
          <a:lstStyle/>
          <a:p>
            <a:fld id="{14A8E0DF-1148-408B-BA13-E91148F5CDD1}" type="datetimeFigureOut">
              <a:rPr lang="en-US" smtClean="0"/>
              <a:t>10/25/2021</a:t>
            </a:fld>
            <a:endParaRPr lang="en-US"/>
          </a:p>
        </p:txBody>
      </p:sp>
      <p:sp>
        <p:nvSpPr>
          <p:cNvPr id="5" name="Footer Placeholder 4">
            <a:extLst>
              <a:ext uri="{FF2B5EF4-FFF2-40B4-BE49-F238E27FC236}">
                <a16:creationId xmlns:a16="http://schemas.microsoft.com/office/drawing/2014/main" id="{AE301B72-FD89-49E0-ABCE-2A9E394BA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DA3B1-6C89-4FA4-9A7B-1E6300A0016C}"/>
              </a:ext>
            </a:extLst>
          </p:cNvPr>
          <p:cNvSpPr>
            <a:spLocks noGrp="1"/>
          </p:cNvSpPr>
          <p:nvPr>
            <p:ph type="sldNum" sz="quarter" idx="12"/>
          </p:nvPr>
        </p:nvSpPr>
        <p:spPr/>
        <p:txBody>
          <a:bodyPr/>
          <a:lstStyle/>
          <a:p>
            <a:fld id="{4092E4D2-6CD4-494F-858C-AE68C090DFE7}" type="slidenum">
              <a:rPr lang="en-US" smtClean="0"/>
              <a:t>‹#›</a:t>
            </a:fld>
            <a:endParaRPr lang="en-US"/>
          </a:p>
        </p:txBody>
      </p:sp>
    </p:spTree>
    <p:extLst>
      <p:ext uri="{BB962C8B-B14F-4D97-AF65-F5344CB8AC3E}">
        <p14:creationId xmlns:p14="http://schemas.microsoft.com/office/powerpoint/2010/main" val="1488586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597C-B7CA-46D2-AC93-326425501A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DD50F6-C1B2-4BF9-8B00-361D2E07F2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D5674-3429-45B0-8585-2DF70DF55973}"/>
              </a:ext>
            </a:extLst>
          </p:cNvPr>
          <p:cNvSpPr>
            <a:spLocks noGrp="1"/>
          </p:cNvSpPr>
          <p:nvPr>
            <p:ph type="dt" sz="half" idx="10"/>
          </p:nvPr>
        </p:nvSpPr>
        <p:spPr/>
        <p:txBody>
          <a:bodyPr/>
          <a:lstStyle/>
          <a:p>
            <a:fld id="{14A8E0DF-1148-408B-BA13-E91148F5CDD1}" type="datetimeFigureOut">
              <a:rPr lang="en-US" smtClean="0"/>
              <a:t>10/25/2021</a:t>
            </a:fld>
            <a:endParaRPr lang="en-US"/>
          </a:p>
        </p:txBody>
      </p:sp>
      <p:sp>
        <p:nvSpPr>
          <p:cNvPr id="5" name="Footer Placeholder 4">
            <a:extLst>
              <a:ext uri="{FF2B5EF4-FFF2-40B4-BE49-F238E27FC236}">
                <a16:creationId xmlns:a16="http://schemas.microsoft.com/office/drawing/2014/main" id="{75994B32-ED62-4B09-BD97-08C918B6C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D6E57-115A-430B-8A6E-D369B8CD828D}"/>
              </a:ext>
            </a:extLst>
          </p:cNvPr>
          <p:cNvSpPr>
            <a:spLocks noGrp="1"/>
          </p:cNvSpPr>
          <p:nvPr>
            <p:ph type="sldNum" sz="quarter" idx="12"/>
          </p:nvPr>
        </p:nvSpPr>
        <p:spPr/>
        <p:txBody>
          <a:bodyPr/>
          <a:lstStyle/>
          <a:p>
            <a:fld id="{4092E4D2-6CD4-494F-858C-AE68C090DFE7}" type="slidenum">
              <a:rPr lang="en-US" smtClean="0"/>
              <a:t>‹#›</a:t>
            </a:fld>
            <a:endParaRPr lang="en-US"/>
          </a:p>
        </p:txBody>
      </p:sp>
    </p:spTree>
    <p:extLst>
      <p:ext uri="{BB962C8B-B14F-4D97-AF65-F5344CB8AC3E}">
        <p14:creationId xmlns:p14="http://schemas.microsoft.com/office/powerpoint/2010/main" val="194545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2F8ED5-6084-4471-906A-FABDEDC9F7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FDAC09-BB67-448B-BA74-C3902AD35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5439E-B46D-45FF-AB37-AA918C4B780C}"/>
              </a:ext>
            </a:extLst>
          </p:cNvPr>
          <p:cNvSpPr>
            <a:spLocks noGrp="1"/>
          </p:cNvSpPr>
          <p:nvPr>
            <p:ph type="dt" sz="half" idx="10"/>
          </p:nvPr>
        </p:nvSpPr>
        <p:spPr/>
        <p:txBody>
          <a:bodyPr/>
          <a:lstStyle/>
          <a:p>
            <a:fld id="{14A8E0DF-1148-408B-BA13-E91148F5CDD1}" type="datetimeFigureOut">
              <a:rPr lang="en-US" smtClean="0"/>
              <a:t>10/25/2021</a:t>
            </a:fld>
            <a:endParaRPr lang="en-US"/>
          </a:p>
        </p:txBody>
      </p:sp>
      <p:sp>
        <p:nvSpPr>
          <p:cNvPr id="5" name="Footer Placeholder 4">
            <a:extLst>
              <a:ext uri="{FF2B5EF4-FFF2-40B4-BE49-F238E27FC236}">
                <a16:creationId xmlns:a16="http://schemas.microsoft.com/office/drawing/2014/main" id="{A5A78C4E-0386-474A-B483-1A817B49E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623F76-33DF-4872-845B-400FDAD9C962}"/>
              </a:ext>
            </a:extLst>
          </p:cNvPr>
          <p:cNvSpPr>
            <a:spLocks noGrp="1"/>
          </p:cNvSpPr>
          <p:nvPr>
            <p:ph type="sldNum" sz="quarter" idx="12"/>
          </p:nvPr>
        </p:nvSpPr>
        <p:spPr/>
        <p:txBody>
          <a:bodyPr/>
          <a:lstStyle/>
          <a:p>
            <a:fld id="{4092E4D2-6CD4-494F-858C-AE68C090DFE7}" type="slidenum">
              <a:rPr lang="en-US" smtClean="0"/>
              <a:t>‹#›</a:t>
            </a:fld>
            <a:endParaRPr lang="en-US"/>
          </a:p>
        </p:txBody>
      </p:sp>
    </p:spTree>
    <p:extLst>
      <p:ext uri="{BB962C8B-B14F-4D97-AF65-F5344CB8AC3E}">
        <p14:creationId xmlns:p14="http://schemas.microsoft.com/office/powerpoint/2010/main" val="56009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2D69F-AA75-41D1-810D-EC36137A8D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262D3-33AF-4A4E-B6EF-5D31F8F971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9B55A-69B9-41F0-ACFA-C83D605A6011}"/>
              </a:ext>
            </a:extLst>
          </p:cNvPr>
          <p:cNvSpPr>
            <a:spLocks noGrp="1"/>
          </p:cNvSpPr>
          <p:nvPr>
            <p:ph type="dt" sz="half" idx="10"/>
          </p:nvPr>
        </p:nvSpPr>
        <p:spPr/>
        <p:txBody>
          <a:bodyPr/>
          <a:lstStyle/>
          <a:p>
            <a:fld id="{14A8E0DF-1148-408B-BA13-E91148F5CDD1}" type="datetimeFigureOut">
              <a:rPr lang="en-US" smtClean="0"/>
              <a:t>10/25/2021</a:t>
            </a:fld>
            <a:endParaRPr lang="en-US"/>
          </a:p>
        </p:txBody>
      </p:sp>
      <p:sp>
        <p:nvSpPr>
          <p:cNvPr id="5" name="Footer Placeholder 4">
            <a:extLst>
              <a:ext uri="{FF2B5EF4-FFF2-40B4-BE49-F238E27FC236}">
                <a16:creationId xmlns:a16="http://schemas.microsoft.com/office/drawing/2014/main" id="{F4496737-67BD-446E-B0E7-955DC18E5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16DD2-D378-4AE1-AC4C-CCC30E9F5197}"/>
              </a:ext>
            </a:extLst>
          </p:cNvPr>
          <p:cNvSpPr>
            <a:spLocks noGrp="1"/>
          </p:cNvSpPr>
          <p:nvPr>
            <p:ph type="sldNum" sz="quarter" idx="12"/>
          </p:nvPr>
        </p:nvSpPr>
        <p:spPr/>
        <p:txBody>
          <a:bodyPr/>
          <a:lstStyle/>
          <a:p>
            <a:fld id="{4092E4D2-6CD4-494F-858C-AE68C090DFE7}" type="slidenum">
              <a:rPr lang="en-US" smtClean="0"/>
              <a:t>‹#›</a:t>
            </a:fld>
            <a:endParaRPr lang="en-US"/>
          </a:p>
        </p:txBody>
      </p:sp>
    </p:spTree>
    <p:extLst>
      <p:ext uri="{BB962C8B-B14F-4D97-AF65-F5344CB8AC3E}">
        <p14:creationId xmlns:p14="http://schemas.microsoft.com/office/powerpoint/2010/main" val="173645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ACE3-0CD9-4984-B799-86637874E4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45B75A-D5A6-475D-A5AA-98D50BB79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1DDC49-D720-4D3D-8E98-9BD2278319CA}"/>
              </a:ext>
            </a:extLst>
          </p:cNvPr>
          <p:cNvSpPr>
            <a:spLocks noGrp="1"/>
          </p:cNvSpPr>
          <p:nvPr>
            <p:ph type="dt" sz="half" idx="10"/>
          </p:nvPr>
        </p:nvSpPr>
        <p:spPr/>
        <p:txBody>
          <a:bodyPr/>
          <a:lstStyle/>
          <a:p>
            <a:fld id="{14A8E0DF-1148-408B-BA13-E91148F5CDD1}" type="datetimeFigureOut">
              <a:rPr lang="en-US" smtClean="0"/>
              <a:t>10/25/2021</a:t>
            </a:fld>
            <a:endParaRPr lang="en-US"/>
          </a:p>
        </p:txBody>
      </p:sp>
      <p:sp>
        <p:nvSpPr>
          <p:cNvPr id="5" name="Footer Placeholder 4">
            <a:extLst>
              <a:ext uri="{FF2B5EF4-FFF2-40B4-BE49-F238E27FC236}">
                <a16:creationId xmlns:a16="http://schemas.microsoft.com/office/drawing/2014/main" id="{847D9FEA-8089-4027-9090-1F36D0F20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E43FA-1700-45A0-8239-652D71A88B52}"/>
              </a:ext>
            </a:extLst>
          </p:cNvPr>
          <p:cNvSpPr>
            <a:spLocks noGrp="1"/>
          </p:cNvSpPr>
          <p:nvPr>
            <p:ph type="sldNum" sz="quarter" idx="12"/>
          </p:nvPr>
        </p:nvSpPr>
        <p:spPr/>
        <p:txBody>
          <a:bodyPr/>
          <a:lstStyle/>
          <a:p>
            <a:fld id="{4092E4D2-6CD4-494F-858C-AE68C090DFE7}" type="slidenum">
              <a:rPr lang="en-US" smtClean="0"/>
              <a:t>‹#›</a:t>
            </a:fld>
            <a:endParaRPr lang="en-US"/>
          </a:p>
        </p:txBody>
      </p:sp>
    </p:spTree>
    <p:extLst>
      <p:ext uri="{BB962C8B-B14F-4D97-AF65-F5344CB8AC3E}">
        <p14:creationId xmlns:p14="http://schemas.microsoft.com/office/powerpoint/2010/main" val="204727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1E02-14CE-4165-B601-D600A17239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8E4ED7-C59C-4988-8AA2-85D07F415D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613378-2EE6-46B6-94EF-3C97B59AE5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0C6D36-8482-47E7-BF86-A405E47027F5}"/>
              </a:ext>
            </a:extLst>
          </p:cNvPr>
          <p:cNvSpPr>
            <a:spLocks noGrp="1"/>
          </p:cNvSpPr>
          <p:nvPr>
            <p:ph type="dt" sz="half" idx="10"/>
          </p:nvPr>
        </p:nvSpPr>
        <p:spPr/>
        <p:txBody>
          <a:bodyPr/>
          <a:lstStyle/>
          <a:p>
            <a:fld id="{14A8E0DF-1148-408B-BA13-E91148F5CDD1}" type="datetimeFigureOut">
              <a:rPr lang="en-US" smtClean="0"/>
              <a:t>10/25/2021</a:t>
            </a:fld>
            <a:endParaRPr lang="en-US"/>
          </a:p>
        </p:txBody>
      </p:sp>
      <p:sp>
        <p:nvSpPr>
          <p:cNvPr id="6" name="Footer Placeholder 5">
            <a:extLst>
              <a:ext uri="{FF2B5EF4-FFF2-40B4-BE49-F238E27FC236}">
                <a16:creationId xmlns:a16="http://schemas.microsoft.com/office/drawing/2014/main" id="{8E092C63-4104-4C7A-9F7E-510645CA9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0857A3-BE33-4D0E-AC6D-3A386DBBF09F}"/>
              </a:ext>
            </a:extLst>
          </p:cNvPr>
          <p:cNvSpPr>
            <a:spLocks noGrp="1"/>
          </p:cNvSpPr>
          <p:nvPr>
            <p:ph type="sldNum" sz="quarter" idx="12"/>
          </p:nvPr>
        </p:nvSpPr>
        <p:spPr/>
        <p:txBody>
          <a:bodyPr/>
          <a:lstStyle/>
          <a:p>
            <a:fld id="{4092E4D2-6CD4-494F-858C-AE68C090DFE7}" type="slidenum">
              <a:rPr lang="en-US" smtClean="0"/>
              <a:t>‹#›</a:t>
            </a:fld>
            <a:endParaRPr lang="en-US"/>
          </a:p>
        </p:txBody>
      </p:sp>
    </p:spTree>
    <p:extLst>
      <p:ext uri="{BB962C8B-B14F-4D97-AF65-F5344CB8AC3E}">
        <p14:creationId xmlns:p14="http://schemas.microsoft.com/office/powerpoint/2010/main" val="237185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30B0-12F6-4D89-8422-0E2256DEF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C30DC6-59A1-4690-BB90-A4693A858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2792F6-C6E8-4CDF-B8F7-83D5D9F3BB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D3F22-126F-44CB-BE21-FC9B52908E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C5FB96-0F8C-4C6C-99B4-356D43DABC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CEC0B6-14CC-4AA2-B823-F29F60EA17A3}"/>
              </a:ext>
            </a:extLst>
          </p:cNvPr>
          <p:cNvSpPr>
            <a:spLocks noGrp="1"/>
          </p:cNvSpPr>
          <p:nvPr>
            <p:ph type="dt" sz="half" idx="10"/>
          </p:nvPr>
        </p:nvSpPr>
        <p:spPr/>
        <p:txBody>
          <a:bodyPr/>
          <a:lstStyle/>
          <a:p>
            <a:fld id="{14A8E0DF-1148-408B-BA13-E91148F5CDD1}" type="datetimeFigureOut">
              <a:rPr lang="en-US" smtClean="0"/>
              <a:t>10/25/2021</a:t>
            </a:fld>
            <a:endParaRPr lang="en-US"/>
          </a:p>
        </p:txBody>
      </p:sp>
      <p:sp>
        <p:nvSpPr>
          <p:cNvPr id="8" name="Footer Placeholder 7">
            <a:extLst>
              <a:ext uri="{FF2B5EF4-FFF2-40B4-BE49-F238E27FC236}">
                <a16:creationId xmlns:a16="http://schemas.microsoft.com/office/drawing/2014/main" id="{EBE127A3-3A2D-4591-9C0E-52879AEA97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95626A-C67F-4DC2-A353-6E563311AA20}"/>
              </a:ext>
            </a:extLst>
          </p:cNvPr>
          <p:cNvSpPr>
            <a:spLocks noGrp="1"/>
          </p:cNvSpPr>
          <p:nvPr>
            <p:ph type="sldNum" sz="quarter" idx="12"/>
          </p:nvPr>
        </p:nvSpPr>
        <p:spPr/>
        <p:txBody>
          <a:bodyPr/>
          <a:lstStyle/>
          <a:p>
            <a:fld id="{4092E4D2-6CD4-494F-858C-AE68C090DFE7}" type="slidenum">
              <a:rPr lang="en-US" smtClean="0"/>
              <a:t>‹#›</a:t>
            </a:fld>
            <a:endParaRPr lang="en-US"/>
          </a:p>
        </p:txBody>
      </p:sp>
    </p:spTree>
    <p:extLst>
      <p:ext uri="{BB962C8B-B14F-4D97-AF65-F5344CB8AC3E}">
        <p14:creationId xmlns:p14="http://schemas.microsoft.com/office/powerpoint/2010/main" val="115340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2749-F7FF-41DC-966D-B1D30C1016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C3E960-D547-4CD2-9B27-8697ECDF2E30}"/>
              </a:ext>
            </a:extLst>
          </p:cNvPr>
          <p:cNvSpPr>
            <a:spLocks noGrp="1"/>
          </p:cNvSpPr>
          <p:nvPr>
            <p:ph type="dt" sz="half" idx="10"/>
          </p:nvPr>
        </p:nvSpPr>
        <p:spPr/>
        <p:txBody>
          <a:bodyPr/>
          <a:lstStyle/>
          <a:p>
            <a:fld id="{14A8E0DF-1148-408B-BA13-E91148F5CDD1}" type="datetimeFigureOut">
              <a:rPr lang="en-US" smtClean="0"/>
              <a:t>10/25/2021</a:t>
            </a:fld>
            <a:endParaRPr lang="en-US"/>
          </a:p>
        </p:txBody>
      </p:sp>
      <p:sp>
        <p:nvSpPr>
          <p:cNvPr id="4" name="Footer Placeholder 3">
            <a:extLst>
              <a:ext uri="{FF2B5EF4-FFF2-40B4-BE49-F238E27FC236}">
                <a16:creationId xmlns:a16="http://schemas.microsoft.com/office/drawing/2014/main" id="{0E489BCF-F479-46AB-AE1D-8914565036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3A3AF-F80D-4E1B-9876-BD02695B7DB8}"/>
              </a:ext>
            </a:extLst>
          </p:cNvPr>
          <p:cNvSpPr>
            <a:spLocks noGrp="1"/>
          </p:cNvSpPr>
          <p:nvPr>
            <p:ph type="sldNum" sz="quarter" idx="12"/>
          </p:nvPr>
        </p:nvSpPr>
        <p:spPr/>
        <p:txBody>
          <a:bodyPr/>
          <a:lstStyle/>
          <a:p>
            <a:fld id="{4092E4D2-6CD4-494F-858C-AE68C090DFE7}" type="slidenum">
              <a:rPr lang="en-US" smtClean="0"/>
              <a:t>‹#›</a:t>
            </a:fld>
            <a:endParaRPr lang="en-US"/>
          </a:p>
        </p:txBody>
      </p:sp>
    </p:spTree>
    <p:extLst>
      <p:ext uri="{BB962C8B-B14F-4D97-AF65-F5344CB8AC3E}">
        <p14:creationId xmlns:p14="http://schemas.microsoft.com/office/powerpoint/2010/main" val="187575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52BE73-4A84-48DC-B24A-CA9A18AAE7FC}"/>
              </a:ext>
            </a:extLst>
          </p:cNvPr>
          <p:cNvSpPr>
            <a:spLocks noGrp="1"/>
          </p:cNvSpPr>
          <p:nvPr>
            <p:ph type="dt" sz="half" idx="10"/>
          </p:nvPr>
        </p:nvSpPr>
        <p:spPr/>
        <p:txBody>
          <a:bodyPr/>
          <a:lstStyle/>
          <a:p>
            <a:fld id="{14A8E0DF-1148-408B-BA13-E91148F5CDD1}" type="datetimeFigureOut">
              <a:rPr lang="en-US" smtClean="0"/>
              <a:t>10/25/2021</a:t>
            </a:fld>
            <a:endParaRPr lang="en-US"/>
          </a:p>
        </p:txBody>
      </p:sp>
      <p:sp>
        <p:nvSpPr>
          <p:cNvPr id="3" name="Footer Placeholder 2">
            <a:extLst>
              <a:ext uri="{FF2B5EF4-FFF2-40B4-BE49-F238E27FC236}">
                <a16:creationId xmlns:a16="http://schemas.microsoft.com/office/drawing/2014/main" id="{351FDE83-5311-4C78-80CD-C38C1B9A9E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2D2C13-81EB-4671-BBE1-E90486DF6476}"/>
              </a:ext>
            </a:extLst>
          </p:cNvPr>
          <p:cNvSpPr>
            <a:spLocks noGrp="1"/>
          </p:cNvSpPr>
          <p:nvPr>
            <p:ph type="sldNum" sz="quarter" idx="12"/>
          </p:nvPr>
        </p:nvSpPr>
        <p:spPr/>
        <p:txBody>
          <a:bodyPr/>
          <a:lstStyle/>
          <a:p>
            <a:fld id="{4092E4D2-6CD4-494F-858C-AE68C090DFE7}" type="slidenum">
              <a:rPr lang="en-US" smtClean="0"/>
              <a:t>‹#›</a:t>
            </a:fld>
            <a:endParaRPr lang="en-US"/>
          </a:p>
        </p:txBody>
      </p:sp>
    </p:spTree>
    <p:extLst>
      <p:ext uri="{BB962C8B-B14F-4D97-AF65-F5344CB8AC3E}">
        <p14:creationId xmlns:p14="http://schemas.microsoft.com/office/powerpoint/2010/main" val="172438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B9D1-776D-4A9E-BB9F-48015D3CA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80B2E5-A0F9-4091-8872-C18D7921A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0F31F-D923-4B20-807C-6505DC1CC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256D5-2EE4-4334-B5B9-431A46D0F4CB}"/>
              </a:ext>
            </a:extLst>
          </p:cNvPr>
          <p:cNvSpPr>
            <a:spLocks noGrp="1"/>
          </p:cNvSpPr>
          <p:nvPr>
            <p:ph type="dt" sz="half" idx="10"/>
          </p:nvPr>
        </p:nvSpPr>
        <p:spPr/>
        <p:txBody>
          <a:bodyPr/>
          <a:lstStyle/>
          <a:p>
            <a:fld id="{14A8E0DF-1148-408B-BA13-E91148F5CDD1}" type="datetimeFigureOut">
              <a:rPr lang="en-US" smtClean="0"/>
              <a:t>10/25/2021</a:t>
            </a:fld>
            <a:endParaRPr lang="en-US"/>
          </a:p>
        </p:txBody>
      </p:sp>
      <p:sp>
        <p:nvSpPr>
          <p:cNvPr id="6" name="Footer Placeholder 5">
            <a:extLst>
              <a:ext uri="{FF2B5EF4-FFF2-40B4-BE49-F238E27FC236}">
                <a16:creationId xmlns:a16="http://schemas.microsoft.com/office/drawing/2014/main" id="{732E734E-9798-48E7-93E6-06BC2EF2F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F5AD57-2360-47F1-AF53-E96D77459C84}"/>
              </a:ext>
            </a:extLst>
          </p:cNvPr>
          <p:cNvSpPr>
            <a:spLocks noGrp="1"/>
          </p:cNvSpPr>
          <p:nvPr>
            <p:ph type="sldNum" sz="quarter" idx="12"/>
          </p:nvPr>
        </p:nvSpPr>
        <p:spPr/>
        <p:txBody>
          <a:bodyPr/>
          <a:lstStyle/>
          <a:p>
            <a:fld id="{4092E4D2-6CD4-494F-858C-AE68C090DFE7}" type="slidenum">
              <a:rPr lang="en-US" smtClean="0"/>
              <a:t>‹#›</a:t>
            </a:fld>
            <a:endParaRPr lang="en-US"/>
          </a:p>
        </p:txBody>
      </p:sp>
    </p:spTree>
    <p:extLst>
      <p:ext uri="{BB962C8B-B14F-4D97-AF65-F5344CB8AC3E}">
        <p14:creationId xmlns:p14="http://schemas.microsoft.com/office/powerpoint/2010/main" val="368115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5951-0A9A-4529-B091-6C71D8CD0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54B50B-6732-4E36-A2EE-CB3B20FD8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F655FD-211F-4281-8049-67562064B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60076-9125-467A-9E94-DB60941C7849}"/>
              </a:ext>
            </a:extLst>
          </p:cNvPr>
          <p:cNvSpPr>
            <a:spLocks noGrp="1"/>
          </p:cNvSpPr>
          <p:nvPr>
            <p:ph type="dt" sz="half" idx="10"/>
          </p:nvPr>
        </p:nvSpPr>
        <p:spPr/>
        <p:txBody>
          <a:bodyPr/>
          <a:lstStyle/>
          <a:p>
            <a:fld id="{14A8E0DF-1148-408B-BA13-E91148F5CDD1}" type="datetimeFigureOut">
              <a:rPr lang="en-US" smtClean="0"/>
              <a:t>10/25/2021</a:t>
            </a:fld>
            <a:endParaRPr lang="en-US"/>
          </a:p>
        </p:txBody>
      </p:sp>
      <p:sp>
        <p:nvSpPr>
          <p:cNvPr id="6" name="Footer Placeholder 5">
            <a:extLst>
              <a:ext uri="{FF2B5EF4-FFF2-40B4-BE49-F238E27FC236}">
                <a16:creationId xmlns:a16="http://schemas.microsoft.com/office/drawing/2014/main" id="{A27E17D1-9669-4868-B022-D104A6224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79AC8-8A6B-4C90-B322-D08DB095D67B}"/>
              </a:ext>
            </a:extLst>
          </p:cNvPr>
          <p:cNvSpPr>
            <a:spLocks noGrp="1"/>
          </p:cNvSpPr>
          <p:nvPr>
            <p:ph type="sldNum" sz="quarter" idx="12"/>
          </p:nvPr>
        </p:nvSpPr>
        <p:spPr/>
        <p:txBody>
          <a:bodyPr/>
          <a:lstStyle/>
          <a:p>
            <a:fld id="{4092E4D2-6CD4-494F-858C-AE68C090DFE7}" type="slidenum">
              <a:rPr lang="en-US" smtClean="0"/>
              <a:t>‹#›</a:t>
            </a:fld>
            <a:endParaRPr lang="en-US"/>
          </a:p>
        </p:txBody>
      </p:sp>
    </p:spTree>
    <p:extLst>
      <p:ext uri="{BB962C8B-B14F-4D97-AF65-F5344CB8AC3E}">
        <p14:creationId xmlns:p14="http://schemas.microsoft.com/office/powerpoint/2010/main" val="341218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ACAC8F-7F57-4617-96D8-6469A8D0DA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CAB3EB-DD7B-4E9B-8537-7A8FEE445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1951E-3D45-49CA-A5C7-C70030E6A9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8E0DF-1148-408B-BA13-E91148F5CDD1}" type="datetimeFigureOut">
              <a:rPr lang="en-US" smtClean="0"/>
              <a:t>10/25/2021</a:t>
            </a:fld>
            <a:endParaRPr lang="en-US"/>
          </a:p>
        </p:txBody>
      </p:sp>
      <p:sp>
        <p:nvSpPr>
          <p:cNvPr id="5" name="Footer Placeholder 4">
            <a:extLst>
              <a:ext uri="{FF2B5EF4-FFF2-40B4-BE49-F238E27FC236}">
                <a16:creationId xmlns:a16="http://schemas.microsoft.com/office/drawing/2014/main" id="{68762B0B-AAE7-4809-96F9-543142CF2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09B577-9FC8-44A9-B1A0-0249715BD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2E4D2-6CD4-494F-858C-AE68C090DFE7}" type="slidenum">
              <a:rPr lang="en-US" smtClean="0"/>
              <a:t>‹#›</a:t>
            </a:fld>
            <a:endParaRPr lang="en-US"/>
          </a:p>
        </p:txBody>
      </p:sp>
    </p:spTree>
    <p:extLst>
      <p:ext uri="{BB962C8B-B14F-4D97-AF65-F5344CB8AC3E}">
        <p14:creationId xmlns:p14="http://schemas.microsoft.com/office/powerpoint/2010/main" val="2609128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uru99.com/er-diagram-tutorial-dbm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ADA5-2582-4B5A-A2B8-0E59FFE953B1}"/>
              </a:ext>
            </a:extLst>
          </p:cNvPr>
          <p:cNvSpPr>
            <a:spLocks noGrp="1"/>
          </p:cNvSpPr>
          <p:nvPr>
            <p:ph type="ctrTitle"/>
          </p:nvPr>
        </p:nvSpPr>
        <p:spPr/>
        <p:txBody>
          <a:bodyPr/>
          <a:lstStyle/>
          <a:p>
            <a:r>
              <a:rPr lang="en-US" dirty="0"/>
              <a:t>Entity Relationship Diagram</a:t>
            </a:r>
          </a:p>
        </p:txBody>
      </p:sp>
      <p:sp>
        <p:nvSpPr>
          <p:cNvPr id="3" name="Subtitle 2">
            <a:extLst>
              <a:ext uri="{FF2B5EF4-FFF2-40B4-BE49-F238E27FC236}">
                <a16:creationId xmlns:a16="http://schemas.microsoft.com/office/drawing/2014/main" id="{82F2A87D-C39E-44E6-9502-C8CC187A05A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7166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9E9B-CCFA-451B-AD6C-2517F50FF011}"/>
              </a:ext>
            </a:extLst>
          </p:cNvPr>
          <p:cNvSpPr>
            <a:spLocks noGrp="1"/>
          </p:cNvSpPr>
          <p:nvPr>
            <p:ph type="title"/>
          </p:nvPr>
        </p:nvSpPr>
        <p:spPr/>
        <p:txBody>
          <a:bodyPr/>
          <a:lstStyle/>
          <a:p>
            <a:r>
              <a:rPr lang="en-US" b="1" i="0" dirty="0">
                <a:solidFill>
                  <a:srgbClr val="444444"/>
                </a:solidFill>
                <a:effectLst/>
                <a:latin typeface="Overpass"/>
              </a:rPr>
              <a:t>Actions</a:t>
            </a:r>
            <a:br>
              <a:rPr lang="en-US" dirty="0">
                <a:solidFill>
                  <a:srgbClr val="444444"/>
                </a:solidFill>
                <a:latin typeface="Overpass"/>
              </a:rPr>
            </a:br>
            <a:endParaRPr lang="en-US" dirty="0"/>
          </a:p>
        </p:txBody>
      </p:sp>
      <p:sp>
        <p:nvSpPr>
          <p:cNvPr id="3" name="Content Placeholder 2">
            <a:extLst>
              <a:ext uri="{FF2B5EF4-FFF2-40B4-BE49-F238E27FC236}">
                <a16:creationId xmlns:a16="http://schemas.microsoft.com/office/drawing/2014/main" id="{90B07A2F-3FEF-456D-A094-D5ED38A53CEE}"/>
              </a:ext>
            </a:extLst>
          </p:cNvPr>
          <p:cNvSpPr>
            <a:spLocks noGrp="1"/>
          </p:cNvSpPr>
          <p:nvPr>
            <p:ph idx="1"/>
          </p:nvPr>
        </p:nvSpPr>
        <p:spPr>
          <a:xfrm>
            <a:off x="1101750" y="1150375"/>
            <a:ext cx="10515600" cy="4351338"/>
          </a:xfrm>
        </p:spPr>
        <p:txBody>
          <a:bodyPr>
            <a:normAutofit/>
          </a:bodyPr>
          <a:lstStyle/>
          <a:p>
            <a:pPr lvl="1"/>
            <a:endParaRPr lang="en-US" sz="2800" dirty="0">
              <a:solidFill>
                <a:srgbClr val="444444"/>
              </a:solidFill>
              <a:latin typeface="Overpass"/>
            </a:endParaRPr>
          </a:p>
          <a:p>
            <a:pPr lvl="1"/>
            <a:r>
              <a:rPr lang="en-US" sz="2800" dirty="0">
                <a:solidFill>
                  <a:srgbClr val="444444"/>
                </a:solidFill>
                <a:latin typeface="Overpass"/>
              </a:rPr>
              <a:t>Shows</a:t>
            </a:r>
            <a:r>
              <a:rPr lang="en-US" sz="2800" b="0" i="0" dirty="0">
                <a:solidFill>
                  <a:srgbClr val="444444"/>
                </a:solidFill>
                <a:effectLst/>
                <a:latin typeface="Overpass"/>
              </a:rPr>
              <a:t> how two entities share information in the database.</a:t>
            </a:r>
          </a:p>
          <a:p>
            <a:pPr lvl="1"/>
            <a:endParaRPr lang="en-US" sz="2800" b="0" i="0" dirty="0">
              <a:solidFill>
                <a:srgbClr val="444444"/>
              </a:solidFill>
              <a:effectLst/>
              <a:latin typeface="Overpass"/>
            </a:endParaRPr>
          </a:p>
          <a:p>
            <a:pPr lvl="1"/>
            <a:r>
              <a:rPr lang="en-US" sz="2800" b="0" i="0" dirty="0">
                <a:solidFill>
                  <a:srgbClr val="444444"/>
                </a:solidFill>
                <a:effectLst/>
                <a:latin typeface="Overpass"/>
              </a:rPr>
              <a:t>Actions are represented by diamond shapes</a:t>
            </a:r>
          </a:p>
          <a:p>
            <a:pPr marL="457200" lvl="1" indent="0">
              <a:buNone/>
            </a:pPr>
            <a:endParaRPr lang="en-US" b="0" i="0" dirty="0">
              <a:solidFill>
                <a:srgbClr val="444444"/>
              </a:solidFill>
              <a:effectLst/>
              <a:latin typeface="Overpass"/>
            </a:endParaRPr>
          </a:p>
        </p:txBody>
      </p:sp>
      <p:sp>
        <p:nvSpPr>
          <p:cNvPr id="5" name="AutoShape 2" descr="Entity - ERD Symbol">
            <a:extLst>
              <a:ext uri="{FF2B5EF4-FFF2-40B4-BE49-F238E27FC236}">
                <a16:creationId xmlns:a16="http://schemas.microsoft.com/office/drawing/2014/main" id="{426C1D5D-E7B8-492D-9A78-FAA22FADB34B}"/>
              </a:ext>
            </a:extLst>
          </p:cNvPr>
          <p:cNvSpPr>
            <a:spLocks noChangeAspect="1" noChangeArrowheads="1"/>
          </p:cNvSpPr>
          <p:nvPr/>
        </p:nvSpPr>
        <p:spPr bwMode="auto">
          <a:xfrm>
            <a:off x="77009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Entity - ERD Symbol">
            <a:extLst>
              <a:ext uri="{FF2B5EF4-FFF2-40B4-BE49-F238E27FC236}">
                <a16:creationId xmlns:a16="http://schemas.microsoft.com/office/drawing/2014/main" id="{0EC3F84B-872B-4902-9ADF-8BBFA3E2789F}"/>
              </a:ext>
            </a:extLst>
          </p:cNvPr>
          <p:cNvSpPr>
            <a:spLocks noChangeAspect="1" noChangeArrowheads="1"/>
          </p:cNvSpPr>
          <p:nvPr/>
        </p:nvSpPr>
        <p:spPr bwMode="auto">
          <a:xfrm>
            <a:off x="785336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Action - ERD Symbol">
            <a:extLst>
              <a:ext uri="{FF2B5EF4-FFF2-40B4-BE49-F238E27FC236}">
                <a16:creationId xmlns:a16="http://schemas.microsoft.com/office/drawing/2014/main" id="{C522E661-DB85-482B-8E07-4682EA400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0143" y="2281750"/>
            <a:ext cx="18669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71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F5AA-E73C-49FF-A272-44C8AE3E9A54}"/>
              </a:ext>
            </a:extLst>
          </p:cNvPr>
          <p:cNvSpPr>
            <a:spLocks noGrp="1"/>
          </p:cNvSpPr>
          <p:nvPr>
            <p:ph type="title"/>
          </p:nvPr>
        </p:nvSpPr>
        <p:spPr/>
        <p:txBody>
          <a:bodyPr/>
          <a:lstStyle/>
          <a:p>
            <a:r>
              <a:rPr lang="en-US" b="1" i="0" dirty="0">
                <a:solidFill>
                  <a:srgbClr val="444444"/>
                </a:solidFill>
                <a:effectLst/>
                <a:latin typeface="Overpass"/>
              </a:rPr>
              <a:t>Attributes</a:t>
            </a:r>
            <a:endParaRPr lang="en-US" dirty="0"/>
          </a:p>
        </p:txBody>
      </p:sp>
      <p:sp>
        <p:nvSpPr>
          <p:cNvPr id="3" name="Content Placeholder 2">
            <a:extLst>
              <a:ext uri="{FF2B5EF4-FFF2-40B4-BE49-F238E27FC236}">
                <a16:creationId xmlns:a16="http://schemas.microsoft.com/office/drawing/2014/main" id="{D6621D91-2B8A-4FFF-B3C6-6D3B16FA15CE}"/>
              </a:ext>
            </a:extLst>
          </p:cNvPr>
          <p:cNvSpPr>
            <a:spLocks noGrp="1"/>
          </p:cNvSpPr>
          <p:nvPr>
            <p:ph idx="1"/>
          </p:nvPr>
        </p:nvSpPr>
        <p:spPr>
          <a:xfrm>
            <a:off x="331763" y="1610336"/>
            <a:ext cx="10515600" cy="4351338"/>
          </a:xfrm>
        </p:spPr>
        <p:txBody>
          <a:bodyPr/>
          <a:lstStyle/>
          <a:p>
            <a:r>
              <a:rPr lang="en-US" b="0" i="0" dirty="0">
                <a:solidFill>
                  <a:srgbClr val="444444"/>
                </a:solidFill>
                <a:effectLst/>
                <a:latin typeface="Overpass"/>
              </a:rPr>
              <a:t>A key attribute is the unique, distinguishing characteristic of the entity. </a:t>
            </a:r>
          </a:p>
          <a:p>
            <a:r>
              <a:rPr lang="en-US" b="0" i="0" dirty="0">
                <a:solidFill>
                  <a:srgbClr val="444444"/>
                </a:solidFill>
                <a:effectLst/>
                <a:latin typeface="Overpass"/>
              </a:rPr>
              <a:t>For example, an employee's social security number might be the employee's key attribute.</a:t>
            </a:r>
          </a:p>
          <a:p>
            <a:r>
              <a:rPr lang="en-US" b="0" i="0" dirty="0">
                <a:solidFill>
                  <a:srgbClr val="444444"/>
                </a:solidFill>
                <a:effectLst/>
                <a:latin typeface="Overpass"/>
              </a:rPr>
              <a:t>Attribute represented by ovals</a:t>
            </a:r>
          </a:p>
          <a:p>
            <a:r>
              <a:rPr lang="en-US" b="1" dirty="0">
                <a:solidFill>
                  <a:srgbClr val="444444"/>
                </a:solidFill>
                <a:latin typeface="Overpass"/>
              </a:rPr>
              <a:t>M</a:t>
            </a:r>
            <a:r>
              <a:rPr lang="en-US" b="1" i="0" dirty="0">
                <a:solidFill>
                  <a:srgbClr val="444444"/>
                </a:solidFill>
                <a:effectLst/>
                <a:latin typeface="Overpass"/>
              </a:rPr>
              <a:t>ultivalued attribute</a:t>
            </a:r>
          </a:p>
          <a:p>
            <a:r>
              <a:rPr lang="en-US" b="0" i="0" dirty="0">
                <a:solidFill>
                  <a:srgbClr val="444444"/>
                </a:solidFill>
                <a:effectLst/>
                <a:latin typeface="Overpass"/>
              </a:rPr>
              <a:t>A multivalued attribute can have more than one value</a:t>
            </a:r>
          </a:p>
          <a:p>
            <a:r>
              <a:rPr lang="en-US" b="0" i="0" dirty="0">
                <a:solidFill>
                  <a:srgbClr val="444444"/>
                </a:solidFill>
                <a:effectLst/>
                <a:latin typeface="Overpass"/>
              </a:rPr>
              <a:t> For example, an employee entity can have multiple skill values.</a:t>
            </a:r>
            <a:endParaRPr lang="en-US" b="1" i="0" dirty="0">
              <a:solidFill>
                <a:srgbClr val="444444"/>
              </a:solidFill>
              <a:effectLst/>
              <a:latin typeface="Overpass"/>
            </a:endParaRPr>
          </a:p>
          <a:p>
            <a:endParaRPr lang="en-US" dirty="0"/>
          </a:p>
        </p:txBody>
      </p:sp>
      <p:pic>
        <p:nvPicPr>
          <p:cNvPr id="4100" name="Picture 4" descr="Attribute - ERD Symbol">
            <a:extLst>
              <a:ext uri="{FF2B5EF4-FFF2-40B4-BE49-F238E27FC236}">
                <a16:creationId xmlns:a16="http://schemas.microsoft.com/office/drawing/2014/main" id="{689D6EAF-6A00-41B4-AFD1-5F584ED6A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1158" y="2830170"/>
            <a:ext cx="1304925" cy="103844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Multi-valued Attribute - ERD Symbol">
            <a:extLst>
              <a:ext uri="{FF2B5EF4-FFF2-40B4-BE49-F238E27FC236}">
                <a16:creationId xmlns:a16="http://schemas.microsoft.com/office/drawing/2014/main" id="{B37FB865-018B-4E00-8CED-68180E3C7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3376" y="4093185"/>
            <a:ext cx="1285875" cy="94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20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8A5C-A6D1-45EA-9B22-CA872252B983}"/>
              </a:ext>
            </a:extLst>
          </p:cNvPr>
          <p:cNvSpPr>
            <a:spLocks noGrp="1"/>
          </p:cNvSpPr>
          <p:nvPr>
            <p:ph type="title"/>
          </p:nvPr>
        </p:nvSpPr>
        <p:spPr/>
        <p:txBody>
          <a:bodyPr/>
          <a:lstStyle/>
          <a:p>
            <a:r>
              <a:rPr lang="en-US" dirty="0"/>
              <a:t>Keys</a:t>
            </a:r>
          </a:p>
        </p:txBody>
      </p:sp>
      <p:sp>
        <p:nvSpPr>
          <p:cNvPr id="3" name="Content Placeholder 2">
            <a:extLst>
              <a:ext uri="{FF2B5EF4-FFF2-40B4-BE49-F238E27FC236}">
                <a16:creationId xmlns:a16="http://schemas.microsoft.com/office/drawing/2014/main" id="{18099B6A-7764-4175-94BE-F35C8C7252E1}"/>
              </a:ext>
            </a:extLst>
          </p:cNvPr>
          <p:cNvSpPr>
            <a:spLocks noGrp="1"/>
          </p:cNvSpPr>
          <p:nvPr>
            <p:ph idx="1"/>
          </p:nvPr>
        </p:nvSpPr>
        <p:spPr/>
        <p:txBody>
          <a:bodyPr/>
          <a:lstStyle/>
          <a:p>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Primary key, Foreign key, Unique key, Alternate key,</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Candidate Key, Super key</a:t>
            </a:r>
            <a:endParaRPr lang="en-US" dirty="0"/>
          </a:p>
          <a:p>
            <a:endParaRPr lang="en-US" dirty="0"/>
          </a:p>
          <a:p>
            <a:r>
              <a:rPr lang="en-US" dirty="0"/>
              <a:t>Search yourself…</a:t>
            </a:r>
          </a:p>
        </p:txBody>
      </p:sp>
    </p:spTree>
    <p:extLst>
      <p:ext uri="{BB962C8B-B14F-4D97-AF65-F5344CB8AC3E}">
        <p14:creationId xmlns:p14="http://schemas.microsoft.com/office/powerpoint/2010/main" val="269104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D2237-1A1B-475E-9E4D-AA21BCBDD83B}"/>
              </a:ext>
            </a:extLst>
          </p:cNvPr>
          <p:cNvSpPr>
            <a:spLocks noGrp="1"/>
          </p:cNvSpPr>
          <p:nvPr>
            <p:ph idx="1"/>
          </p:nvPr>
        </p:nvSpPr>
        <p:spPr>
          <a:xfrm>
            <a:off x="838200" y="337625"/>
            <a:ext cx="10515600" cy="5839338"/>
          </a:xfrm>
        </p:spPr>
        <p:txBody>
          <a:bodyPr/>
          <a:lstStyle/>
          <a:p>
            <a:r>
              <a:rPr lang="en-US" sz="3200" b="1" i="0" dirty="0">
                <a:solidFill>
                  <a:srgbClr val="444444"/>
                </a:solidFill>
                <a:effectLst/>
                <a:latin typeface="Overpass"/>
              </a:rPr>
              <a:t>Connecting lines</a:t>
            </a:r>
            <a:endParaRPr lang="en-US" sz="3200" dirty="0">
              <a:solidFill>
                <a:srgbClr val="444444"/>
              </a:solidFill>
              <a:latin typeface="Overpass"/>
            </a:endParaRPr>
          </a:p>
          <a:p>
            <a:pPr marL="0" indent="0">
              <a:buNone/>
            </a:pPr>
            <a:r>
              <a:rPr lang="en-US" b="0" i="0" dirty="0">
                <a:solidFill>
                  <a:srgbClr val="444444"/>
                </a:solidFill>
                <a:effectLst/>
                <a:latin typeface="Overpass"/>
              </a:rPr>
              <a:t>	solid lines that connect attributes to show the relationships of 	entities in the diagram.</a:t>
            </a:r>
          </a:p>
          <a:p>
            <a:r>
              <a:rPr lang="en-US" sz="3200" b="1" i="0" dirty="0">
                <a:solidFill>
                  <a:srgbClr val="444444"/>
                </a:solidFill>
                <a:effectLst/>
                <a:latin typeface="Overpass"/>
              </a:rPr>
              <a:t>Cardinality</a:t>
            </a:r>
            <a:r>
              <a:rPr lang="en-US" sz="3200" b="0" i="0" dirty="0">
                <a:solidFill>
                  <a:srgbClr val="444444"/>
                </a:solidFill>
                <a:effectLst/>
                <a:latin typeface="Overpass"/>
              </a:rPr>
              <a:t> </a:t>
            </a:r>
          </a:p>
          <a:p>
            <a:pPr marL="457200" lvl="1" indent="0">
              <a:buNone/>
            </a:pPr>
            <a:r>
              <a:rPr lang="en-US" sz="2800" dirty="0">
                <a:solidFill>
                  <a:srgbClr val="444444"/>
                </a:solidFill>
                <a:latin typeface="Overpass"/>
              </a:rPr>
              <a:t>	specifies how many instances of an entity relate to one instance 	of another entity.</a:t>
            </a:r>
          </a:p>
          <a:p>
            <a:pPr marL="457200" lvl="1" indent="0">
              <a:buNone/>
            </a:pPr>
            <a:endParaRPr lang="en-US" sz="2800" dirty="0">
              <a:solidFill>
                <a:srgbClr val="444444"/>
              </a:solidFill>
              <a:latin typeface="Overpass"/>
            </a:endParaRPr>
          </a:p>
          <a:p>
            <a:pPr marL="2571750" lvl="4" indent="-742950">
              <a:buFont typeface="+mj-lt"/>
              <a:buAutoNum type="arabicPeriod"/>
            </a:pPr>
            <a:r>
              <a:rPr lang="en-US" sz="3600" dirty="0">
                <a:solidFill>
                  <a:srgbClr val="444444"/>
                </a:solidFill>
                <a:latin typeface="Overpass"/>
              </a:rPr>
              <a:t>one-o-one</a:t>
            </a:r>
          </a:p>
          <a:p>
            <a:pPr marL="2571750" lvl="4" indent="-742950">
              <a:buFont typeface="+mj-lt"/>
              <a:buAutoNum type="arabicPeriod"/>
            </a:pPr>
            <a:r>
              <a:rPr lang="en-US" sz="3600" dirty="0">
                <a:solidFill>
                  <a:srgbClr val="444444"/>
                </a:solidFill>
                <a:latin typeface="Overpass"/>
              </a:rPr>
              <a:t>one-to-many</a:t>
            </a:r>
          </a:p>
          <a:p>
            <a:pPr marL="2571750" lvl="4" indent="-742950">
              <a:buFont typeface="+mj-lt"/>
              <a:buAutoNum type="arabicPeriod"/>
            </a:pPr>
            <a:r>
              <a:rPr lang="en-US" sz="3600" dirty="0">
                <a:solidFill>
                  <a:srgbClr val="444444"/>
                </a:solidFill>
                <a:latin typeface="Overpass"/>
              </a:rPr>
              <a:t>many-to-one</a:t>
            </a:r>
          </a:p>
          <a:p>
            <a:pPr marL="2571750" lvl="4" indent="-742950">
              <a:buFont typeface="+mj-lt"/>
              <a:buAutoNum type="arabicPeriod"/>
            </a:pPr>
            <a:r>
              <a:rPr lang="en-US" sz="3600" dirty="0">
                <a:solidFill>
                  <a:srgbClr val="444444"/>
                </a:solidFill>
                <a:latin typeface="Overpass"/>
              </a:rPr>
              <a:t>Many-to-many</a:t>
            </a:r>
          </a:p>
        </p:txBody>
      </p:sp>
    </p:spTree>
    <p:extLst>
      <p:ext uri="{BB962C8B-B14F-4D97-AF65-F5344CB8AC3E}">
        <p14:creationId xmlns:p14="http://schemas.microsoft.com/office/powerpoint/2010/main" val="296571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63E7-73E5-4A9D-BAF7-056E76DBAB70}"/>
              </a:ext>
            </a:extLst>
          </p:cNvPr>
          <p:cNvSpPr>
            <a:spLocks noGrp="1"/>
          </p:cNvSpPr>
          <p:nvPr>
            <p:ph type="title"/>
          </p:nvPr>
        </p:nvSpPr>
        <p:spPr/>
        <p:txBody>
          <a:bodyPr/>
          <a:lstStyle/>
          <a:p>
            <a:r>
              <a:rPr lang="en-US" dirty="0"/>
              <a:t>Example:</a:t>
            </a:r>
          </a:p>
        </p:txBody>
      </p:sp>
      <p:pic>
        <p:nvPicPr>
          <p:cNvPr id="6146" name="Picture 2" descr="Information Engineering Style Cardinality - ERD">
            <a:extLst>
              <a:ext uri="{FF2B5EF4-FFF2-40B4-BE49-F238E27FC236}">
                <a16:creationId xmlns:a16="http://schemas.microsoft.com/office/drawing/2014/main" id="{D6624667-8A19-401A-B914-FAC7D64625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1680" y="1825625"/>
            <a:ext cx="6639951"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574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F0F0-5367-49DC-8A5E-28018063B019}"/>
              </a:ext>
            </a:extLst>
          </p:cNvPr>
          <p:cNvSpPr>
            <a:spLocks noGrp="1"/>
          </p:cNvSpPr>
          <p:nvPr>
            <p:ph type="title"/>
          </p:nvPr>
        </p:nvSpPr>
        <p:spPr/>
        <p:txBody>
          <a:bodyPr/>
          <a:lstStyle/>
          <a:p>
            <a:r>
              <a:rPr lang="en-US" dirty="0"/>
              <a:t>Chen Model of Inventory System</a:t>
            </a:r>
          </a:p>
        </p:txBody>
      </p:sp>
      <p:pic>
        <p:nvPicPr>
          <p:cNvPr id="5" name="Content Placeholder 4">
            <a:extLst>
              <a:ext uri="{FF2B5EF4-FFF2-40B4-BE49-F238E27FC236}">
                <a16:creationId xmlns:a16="http://schemas.microsoft.com/office/drawing/2014/main" id="{936AFAE5-C15B-4A09-9D80-1FEAE9DA2E39}"/>
              </a:ext>
            </a:extLst>
          </p:cNvPr>
          <p:cNvPicPr>
            <a:picLocks noGrp="1" noChangeAspect="1"/>
          </p:cNvPicPr>
          <p:nvPr>
            <p:ph idx="1"/>
          </p:nvPr>
        </p:nvPicPr>
        <p:blipFill>
          <a:blip r:embed="rId2"/>
          <a:stretch>
            <a:fillRect/>
          </a:stretch>
        </p:blipFill>
        <p:spPr>
          <a:xfrm>
            <a:off x="838200" y="1862931"/>
            <a:ext cx="9582150" cy="4875494"/>
          </a:xfrm>
        </p:spPr>
      </p:pic>
    </p:spTree>
    <p:extLst>
      <p:ext uri="{BB962C8B-B14F-4D97-AF65-F5344CB8AC3E}">
        <p14:creationId xmlns:p14="http://schemas.microsoft.com/office/powerpoint/2010/main" val="352455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EFB9-A286-41CD-946F-EFEF99CDF4BC}"/>
              </a:ext>
            </a:extLst>
          </p:cNvPr>
          <p:cNvSpPr>
            <a:spLocks noGrp="1"/>
          </p:cNvSpPr>
          <p:nvPr>
            <p:ph type="title"/>
          </p:nvPr>
        </p:nvSpPr>
        <p:spPr>
          <a:xfrm>
            <a:off x="838200" y="393895"/>
            <a:ext cx="10515600" cy="1325563"/>
          </a:xfrm>
        </p:spPr>
        <p:txBody>
          <a:bodyPr/>
          <a:lstStyle/>
          <a:p>
            <a:r>
              <a:rPr lang="en-US" dirty="0"/>
              <a:t>Steps to draw ER diagram</a:t>
            </a:r>
          </a:p>
        </p:txBody>
      </p:sp>
      <p:pic>
        <p:nvPicPr>
          <p:cNvPr id="8194" name="Picture 2" descr="Steps to Create an ER Diagram">
            <a:extLst>
              <a:ext uri="{FF2B5EF4-FFF2-40B4-BE49-F238E27FC236}">
                <a16:creationId xmlns:a16="http://schemas.microsoft.com/office/drawing/2014/main" id="{0863FBDB-D8AE-4413-B851-D9547658BD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9638" y="2301620"/>
            <a:ext cx="10094672" cy="194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774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796E-C064-44D4-B4D2-B297124BE952}"/>
              </a:ext>
            </a:extLst>
          </p:cNvPr>
          <p:cNvSpPr>
            <a:spLocks noGrp="1"/>
          </p:cNvSpPr>
          <p:nvPr>
            <p:ph type="title"/>
          </p:nvPr>
        </p:nvSpPr>
        <p:spPr>
          <a:xfrm>
            <a:off x="683455" y="0"/>
            <a:ext cx="10515600" cy="1325563"/>
          </a:xfrm>
        </p:spPr>
        <p:txBody>
          <a:bodyPr/>
          <a:lstStyle/>
          <a:p>
            <a:r>
              <a:rPr lang="en-US" dirty="0"/>
              <a:t>Steps to draw ER diagram</a:t>
            </a:r>
          </a:p>
        </p:txBody>
      </p:sp>
      <p:sp>
        <p:nvSpPr>
          <p:cNvPr id="3" name="Content Placeholder 2">
            <a:extLst>
              <a:ext uri="{FF2B5EF4-FFF2-40B4-BE49-F238E27FC236}">
                <a16:creationId xmlns:a16="http://schemas.microsoft.com/office/drawing/2014/main" id="{40EDA22D-A07A-42AC-9E53-B0326DC366FF}"/>
              </a:ext>
            </a:extLst>
          </p:cNvPr>
          <p:cNvSpPr>
            <a:spLocks noGrp="1"/>
          </p:cNvSpPr>
          <p:nvPr>
            <p:ph idx="1"/>
          </p:nvPr>
        </p:nvSpPr>
        <p:spPr>
          <a:xfrm>
            <a:off x="838200" y="1322362"/>
            <a:ext cx="10515600" cy="5535637"/>
          </a:xfrm>
        </p:spPr>
        <p:txBody>
          <a:bodyPr>
            <a:normAutofit lnSpcReduction="10000"/>
          </a:bodyPr>
          <a:lstStyle/>
          <a:p>
            <a:pPr algn="l">
              <a:buFont typeface="Arial" panose="020B0604020202020204" pitchFamily="34" charset="0"/>
              <a:buChar char="•"/>
            </a:pPr>
            <a:r>
              <a:rPr lang="en-US" b="1" dirty="0">
                <a:solidFill>
                  <a:srgbClr val="444444"/>
                </a:solidFill>
                <a:latin typeface="inherit"/>
              </a:rPr>
              <a:t>Identify entities and </a:t>
            </a:r>
            <a:r>
              <a:rPr lang="en-US" b="1" i="0" dirty="0">
                <a:solidFill>
                  <a:srgbClr val="444444"/>
                </a:solidFill>
                <a:effectLst/>
                <a:latin typeface="inherit"/>
              </a:rPr>
              <a:t>relationships.</a:t>
            </a:r>
          </a:p>
          <a:p>
            <a:pPr algn="l">
              <a:buFont typeface="Arial" panose="020B0604020202020204" pitchFamily="34" charset="0"/>
              <a:buChar char="•"/>
            </a:pPr>
            <a:r>
              <a:rPr lang="en-US" b="0" i="0" dirty="0">
                <a:solidFill>
                  <a:srgbClr val="444444"/>
                </a:solidFill>
                <a:effectLst/>
                <a:latin typeface="Overpass"/>
              </a:rPr>
              <a:t> Look at two entities, are they related? If so draw a solid line connecting the two entities.</a:t>
            </a:r>
          </a:p>
          <a:p>
            <a:pPr algn="l">
              <a:buFont typeface="Arial" panose="020B0604020202020204" pitchFamily="34" charset="0"/>
              <a:buChar char="•"/>
            </a:pPr>
            <a:r>
              <a:rPr lang="en-US" b="1" i="0" dirty="0">
                <a:solidFill>
                  <a:srgbClr val="444444"/>
                </a:solidFill>
                <a:effectLst/>
                <a:latin typeface="inherit"/>
              </a:rPr>
              <a:t>Describe the relationship.</a:t>
            </a:r>
          </a:p>
          <a:p>
            <a:pPr algn="l">
              <a:buFont typeface="Arial" panose="020B0604020202020204" pitchFamily="34" charset="0"/>
              <a:buChar char="•"/>
            </a:pPr>
            <a:r>
              <a:rPr lang="en-US" b="0" i="0" dirty="0">
                <a:solidFill>
                  <a:srgbClr val="444444"/>
                </a:solidFill>
                <a:effectLst/>
                <a:latin typeface="Overpass"/>
              </a:rPr>
              <a:t> How are the entities related? Draw an action diamond between the two entities on the line you just added.</a:t>
            </a:r>
          </a:p>
          <a:p>
            <a:pPr algn="l">
              <a:buFont typeface="Arial" panose="020B0604020202020204" pitchFamily="34" charset="0"/>
              <a:buChar char="•"/>
            </a:pPr>
            <a:r>
              <a:rPr lang="en-US" b="0" i="0" dirty="0">
                <a:solidFill>
                  <a:srgbClr val="444444"/>
                </a:solidFill>
                <a:effectLst/>
                <a:latin typeface="Overpass"/>
              </a:rPr>
              <a:t> In the diamond write a brief description of how they are related.</a:t>
            </a:r>
          </a:p>
          <a:p>
            <a:pPr algn="l">
              <a:buFont typeface="Arial" panose="020B0604020202020204" pitchFamily="34" charset="0"/>
              <a:buChar char="•"/>
            </a:pPr>
            <a:r>
              <a:rPr lang="en-US" b="1" i="0" dirty="0">
                <a:solidFill>
                  <a:srgbClr val="444444"/>
                </a:solidFill>
                <a:effectLst/>
                <a:latin typeface="inherit"/>
              </a:rPr>
              <a:t>Add attributes.</a:t>
            </a:r>
            <a:r>
              <a:rPr lang="en-US" b="0" i="0" dirty="0">
                <a:solidFill>
                  <a:srgbClr val="444444"/>
                </a:solidFill>
                <a:effectLst/>
                <a:latin typeface="Overpass"/>
              </a:rPr>
              <a:t> Any key attributes of entities should be added using oval-shaped symbols.</a:t>
            </a:r>
          </a:p>
          <a:p>
            <a:pPr algn="l">
              <a:buFont typeface="Arial" panose="020B0604020202020204" pitchFamily="34" charset="0"/>
              <a:buChar char="•"/>
            </a:pPr>
            <a:r>
              <a:rPr lang="en-US" b="1" i="0" dirty="0">
                <a:solidFill>
                  <a:srgbClr val="444444"/>
                </a:solidFill>
                <a:effectLst/>
                <a:latin typeface="inherit"/>
              </a:rPr>
              <a:t>Complete the diagram.</a:t>
            </a:r>
            <a:r>
              <a:rPr lang="en-US" b="0" i="0" dirty="0">
                <a:solidFill>
                  <a:srgbClr val="444444"/>
                </a:solidFill>
                <a:effectLst/>
                <a:latin typeface="Overpass"/>
              </a:rPr>
              <a:t> Continue to connect the entities with lines, and adding diamonds to describe each relationship until all relationships have been described. Each of your entities may not have any relationships, some may have multiple relationships. That is okay.</a:t>
            </a:r>
          </a:p>
          <a:p>
            <a:endParaRPr lang="en-US" dirty="0"/>
          </a:p>
        </p:txBody>
      </p:sp>
    </p:spTree>
    <p:extLst>
      <p:ext uri="{BB962C8B-B14F-4D97-AF65-F5344CB8AC3E}">
        <p14:creationId xmlns:p14="http://schemas.microsoft.com/office/powerpoint/2010/main" val="182745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84DF-E1C9-4A48-B8CA-D8A86D42459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A8BD3B9-EA2E-4A53-9E4F-167D50D857A2}"/>
              </a:ext>
            </a:extLst>
          </p:cNvPr>
          <p:cNvSpPr>
            <a:spLocks noGrp="1"/>
          </p:cNvSpPr>
          <p:nvPr>
            <p:ph idx="1"/>
          </p:nvPr>
        </p:nvSpPr>
        <p:spPr/>
        <p:txBody>
          <a:bodyPr/>
          <a:lstStyle/>
          <a:p>
            <a:r>
              <a:rPr lang="en-US" dirty="0"/>
              <a:t>In a university, a Student enrolls in Courses. A student must be assigned to at least one or more Courses. Each course is taught by a single Professor. To maintain instruction quality, a Professor can deliver only one course</a:t>
            </a:r>
          </a:p>
        </p:txBody>
      </p:sp>
    </p:spTree>
    <p:extLst>
      <p:ext uri="{BB962C8B-B14F-4D97-AF65-F5344CB8AC3E}">
        <p14:creationId xmlns:p14="http://schemas.microsoft.com/office/powerpoint/2010/main" val="1657519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AF8A-1A05-42BB-AB17-F3D60388FC6F}"/>
              </a:ext>
            </a:extLst>
          </p:cNvPr>
          <p:cNvSpPr>
            <a:spLocks noGrp="1"/>
          </p:cNvSpPr>
          <p:nvPr>
            <p:ph type="title"/>
          </p:nvPr>
        </p:nvSpPr>
        <p:spPr/>
        <p:txBody>
          <a:bodyPr/>
          <a:lstStyle/>
          <a:p>
            <a:r>
              <a:rPr lang="en-US" dirty="0"/>
              <a:t>Step 1) Entity Identification</a:t>
            </a:r>
            <a:br>
              <a:rPr lang="en-US" dirty="0"/>
            </a:br>
            <a:endParaRPr lang="en-US" dirty="0"/>
          </a:p>
        </p:txBody>
      </p:sp>
      <p:sp>
        <p:nvSpPr>
          <p:cNvPr id="3" name="Content Placeholder 2">
            <a:extLst>
              <a:ext uri="{FF2B5EF4-FFF2-40B4-BE49-F238E27FC236}">
                <a16:creationId xmlns:a16="http://schemas.microsoft.com/office/drawing/2014/main" id="{195324EA-40EE-4080-BEFD-E5AAF96A5417}"/>
              </a:ext>
            </a:extLst>
          </p:cNvPr>
          <p:cNvSpPr>
            <a:spLocks noGrp="1"/>
          </p:cNvSpPr>
          <p:nvPr>
            <p:ph idx="1"/>
          </p:nvPr>
        </p:nvSpPr>
        <p:spPr/>
        <p:txBody>
          <a:bodyPr/>
          <a:lstStyle/>
          <a:p>
            <a:r>
              <a:rPr lang="en-US" dirty="0"/>
              <a:t>We have three entities</a:t>
            </a:r>
          </a:p>
          <a:p>
            <a:endParaRPr lang="en-US" dirty="0"/>
          </a:p>
          <a:p>
            <a:r>
              <a:rPr lang="en-US" dirty="0"/>
              <a:t>Student</a:t>
            </a:r>
          </a:p>
          <a:p>
            <a:r>
              <a:rPr lang="en-US" dirty="0"/>
              <a:t>Course</a:t>
            </a:r>
          </a:p>
          <a:p>
            <a:r>
              <a:rPr lang="en-US" dirty="0"/>
              <a:t>Professor</a:t>
            </a:r>
          </a:p>
          <a:p>
            <a:endParaRPr lang="en-US" dirty="0"/>
          </a:p>
        </p:txBody>
      </p:sp>
      <p:pic>
        <p:nvPicPr>
          <p:cNvPr id="7" name="Picture 6">
            <a:extLst>
              <a:ext uri="{FF2B5EF4-FFF2-40B4-BE49-F238E27FC236}">
                <a16:creationId xmlns:a16="http://schemas.microsoft.com/office/drawing/2014/main" id="{5F174592-1A05-439A-84B2-99464C757C60}"/>
              </a:ext>
            </a:extLst>
          </p:cNvPr>
          <p:cNvPicPr>
            <a:picLocks noChangeAspect="1"/>
          </p:cNvPicPr>
          <p:nvPr/>
        </p:nvPicPr>
        <p:blipFill>
          <a:blip r:embed="rId2"/>
          <a:stretch>
            <a:fillRect/>
          </a:stretch>
        </p:blipFill>
        <p:spPr>
          <a:xfrm>
            <a:off x="3980864" y="2902707"/>
            <a:ext cx="7626424" cy="1880308"/>
          </a:xfrm>
          <a:prstGeom prst="rect">
            <a:avLst/>
          </a:prstGeom>
        </p:spPr>
      </p:pic>
    </p:spTree>
    <p:extLst>
      <p:ext uri="{BB962C8B-B14F-4D97-AF65-F5344CB8AC3E}">
        <p14:creationId xmlns:p14="http://schemas.microsoft.com/office/powerpoint/2010/main" val="382483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2AC8-CADC-476C-8BFF-A1E04171068B}"/>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What is ER diagram?</a:t>
            </a:r>
            <a:endParaRPr lang="en-US" dirty="0"/>
          </a:p>
        </p:txBody>
      </p:sp>
      <p:sp>
        <p:nvSpPr>
          <p:cNvPr id="3" name="Content Placeholder 2">
            <a:extLst>
              <a:ext uri="{FF2B5EF4-FFF2-40B4-BE49-F238E27FC236}">
                <a16:creationId xmlns:a16="http://schemas.microsoft.com/office/drawing/2014/main" id="{5D307C7A-FED5-43F9-AC3F-F52CACFFBA08}"/>
              </a:ext>
            </a:extLst>
          </p:cNvPr>
          <p:cNvSpPr>
            <a:spLocks noGrp="1"/>
          </p:cNvSpPr>
          <p:nvPr>
            <p:ph idx="1"/>
          </p:nvPr>
        </p:nvSpPr>
        <p:spPr/>
        <p:txBody>
          <a:bodyPr/>
          <a:lstStyle/>
          <a:p>
            <a:pPr algn="l"/>
            <a:r>
              <a:rPr lang="en-US" dirty="0">
                <a:solidFill>
                  <a:srgbClr val="202124"/>
                </a:solidFill>
                <a:latin typeface="arial" panose="020B0604020202020204" pitchFamily="34" charset="0"/>
              </a:rPr>
              <a:t>A</a:t>
            </a:r>
            <a:r>
              <a:rPr lang="en-US" b="0" i="0" dirty="0">
                <a:solidFill>
                  <a:srgbClr val="202124"/>
                </a:solidFill>
                <a:effectLst/>
                <a:latin typeface="arial" panose="020B0604020202020204" pitchFamily="34" charset="0"/>
              </a:rPr>
              <a:t>lso known as an entity relationship model</a:t>
            </a:r>
          </a:p>
          <a:p>
            <a:pPr algn="l"/>
            <a:r>
              <a:rPr lang="en-US" dirty="0">
                <a:solidFill>
                  <a:srgbClr val="202124"/>
                </a:solidFill>
                <a:latin typeface="arial" panose="020B0604020202020204" pitchFamily="34" charset="0"/>
              </a:rPr>
              <a:t>A</a:t>
            </a:r>
            <a:r>
              <a:rPr lang="en-US" b="0" i="0" dirty="0">
                <a:solidFill>
                  <a:srgbClr val="202124"/>
                </a:solidFill>
                <a:effectLst/>
                <a:latin typeface="arial" panose="020B0604020202020204" pitchFamily="34" charset="0"/>
              </a:rPr>
              <a:t>s </a:t>
            </a:r>
            <a:r>
              <a:rPr lang="en-US" b="1" i="0" dirty="0">
                <a:solidFill>
                  <a:srgbClr val="202124"/>
                </a:solidFill>
                <a:effectLst/>
                <a:latin typeface="arial" panose="020B0604020202020204" pitchFamily="34" charset="0"/>
              </a:rPr>
              <a:t>a graphical representation </a:t>
            </a:r>
          </a:p>
          <a:p>
            <a:pPr algn="l"/>
            <a:r>
              <a:rPr lang="en-US" b="1" dirty="0">
                <a:solidFill>
                  <a:srgbClr val="202124"/>
                </a:solidFill>
                <a:latin typeface="arial" panose="020B0604020202020204" pitchFamily="34" charset="0"/>
              </a:rPr>
              <a:t>D</a:t>
            </a:r>
            <a:r>
              <a:rPr lang="en-US" b="1" i="0" dirty="0">
                <a:solidFill>
                  <a:srgbClr val="202124"/>
                </a:solidFill>
                <a:effectLst/>
                <a:latin typeface="arial" panose="020B0604020202020204" pitchFamily="34" charset="0"/>
              </a:rPr>
              <a:t>epicts relationships among </a:t>
            </a:r>
          </a:p>
          <a:p>
            <a:pPr marL="0" indent="0" algn="l">
              <a:buNone/>
            </a:pPr>
            <a:r>
              <a:rPr lang="en-US" b="1" dirty="0">
                <a:solidFill>
                  <a:srgbClr val="202124"/>
                </a:solidFill>
                <a:latin typeface="arial" panose="020B0604020202020204" pitchFamily="34" charset="0"/>
              </a:rPr>
              <a:t>	</a:t>
            </a:r>
            <a:r>
              <a:rPr lang="en-US" b="1" i="0" dirty="0">
                <a:solidFill>
                  <a:srgbClr val="202124"/>
                </a:solidFill>
                <a:effectLst/>
                <a:latin typeface="arial" panose="020B0604020202020204" pitchFamily="34" charset="0"/>
              </a:rPr>
              <a:t>people, objects, places, concepts or events within an 	information technology (IT) system</a:t>
            </a:r>
            <a:r>
              <a:rPr lang="en-US" b="0" i="0" dirty="0">
                <a:solidFill>
                  <a:srgbClr val="202124"/>
                </a:solidFill>
                <a:effectLst/>
                <a:latin typeface="arial" panose="020B0604020202020204" pitchFamily="34" charset="0"/>
              </a:rPr>
              <a:t>.</a:t>
            </a:r>
          </a:p>
          <a:p>
            <a:pPr marL="0" indent="0">
              <a:buNone/>
            </a:pPr>
            <a:br>
              <a:rPr lang="en-US" b="0" i="0" dirty="0">
                <a:solidFill>
                  <a:srgbClr val="202124"/>
                </a:solidFill>
                <a:effectLst/>
                <a:latin typeface="arial" panose="020B0604020202020204" pitchFamily="34" charset="0"/>
              </a:rPr>
            </a:br>
            <a:endParaRPr lang="en-US" dirty="0"/>
          </a:p>
        </p:txBody>
      </p:sp>
    </p:spTree>
    <p:extLst>
      <p:ext uri="{BB962C8B-B14F-4D97-AF65-F5344CB8AC3E}">
        <p14:creationId xmlns:p14="http://schemas.microsoft.com/office/powerpoint/2010/main" val="1701663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217E-5548-4140-8C09-B4850DA5EB33}"/>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Step 2) Relationship Identification</a:t>
            </a:r>
            <a:endParaRPr lang="en-US" dirty="0"/>
          </a:p>
        </p:txBody>
      </p:sp>
      <p:sp>
        <p:nvSpPr>
          <p:cNvPr id="3" name="Content Placeholder 2">
            <a:extLst>
              <a:ext uri="{FF2B5EF4-FFF2-40B4-BE49-F238E27FC236}">
                <a16:creationId xmlns:a16="http://schemas.microsoft.com/office/drawing/2014/main" id="{FF4D97EA-A004-4DAB-8520-43B68B53805E}"/>
              </a:ext>
            </a:extLst>
          </p:cNvPr>
          <p:cNvSpPr>
            <a:spLocks noGrp="1"/>
          </p:cNvSpPr>
          <p:nvPr>
            <p:ph idx="1"/>
          </p:nvPr>
        </p:nvSpPr>
        <p:spPr/>
        <p:txBody>
          <a:bodyPr/>
          <a:lstStyle/>
          <a:p>
            <a:pPr marL="0" indent="0" algn="l">
              <a:buNone/>
            </a:pPr>
            <a:r>
              <a:rPr lang="en-US" b="0" i="0" dirty="0">
                <a:solidFill>
                  <a:srgbClr val="222222"/>
                </a:solidFill>
                <a:effectLst/>
                <a:latin typeface="Source Sans Pro" panose="020B0503030403020204" pitchFamily="34" charset="0"/>
              </a:rPr>
              <a:t>We have the following two relationships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student is </a:t>
            </a:r>
            <a:r>
              <a:rPr lang="en-US" b="1" i="0" dirty="0">
                <a:solidFill>
                  <a:srgbClr val="222222"/>
                </a:solidFill>
                <a:effectLst/>
                <a:latin typeface="Source Sans Pro" panose="020B0503030403020204" pitchFamily="34" charset="0"/>
              </a:rPr>
              <a:t>assigned</a:t>
            </a:r>
            <a:r>
              <a:rPr lang="en-US" b="0" i="0" dirty="0">
                <a:solidFill>
                  <a:srgbClr val="222222"/>
                </a:solidFill>
                <a:effectLst/>
                <a:latin typeface="Source Sans Pro" panose="020B0503030403020204" pitchFamily="34" charset="0"/>
              </a:rPr>
              <a:t> a course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Professor </a:t>
            </a:r>
            <a:r>
              <a:rPr lang="en-US" b="1" i="0" dirty="0">
                <a:solidFill>
                  <a:srgbClr val="222222"/>
                </a:solidFill>
                <a:effectLst/>
                <a:latin typeface="Source Sans Pro" panose="020B0503030403020204" pitchFamily="34" charset="0"/>
              </a:rPr>
              <a:t>delivers</a:t>
            </a:r>
            <a:r>
              <a:rPr lang="en-US" b="0" i="0" dirty="0">
                <a:solidFill>
                  <a:srgbClr val="222222"/>
                </a:solidFill>
                <a:effectLst/>
                <a:latin typeface="Source Sans Pro" panose="020B0503030403020204" pitchFamily="34" charset="0"/>
              </a:rPr>
              <a:t> a course</a:t>
            </a:r>
          </a:p>
          <a:p>
            <a:endParaRPr lang="en-US" dirty="0"/>
          </a:p>
        </p:txBody>
      </p:sp>
      <p:pic>
        <p:nvPicPr>
          <p:cNvPr id="4" name="Picture 3">
            <a:extLst>
              <a:ext uri="{FF2B5EF4-FFF2-40B4-BE49-F238E27FC236}">
                <a16:creationId xmlns:a16="http://schemas.microsoft.com/office/drawing/2014/main" id="{C65CC1C4-C412-422C-8253-D0A4FAC5B353}"/>
              </a:ext>
            </a:extLst>
          </p:cNvPr>
          <p:cNvPicPr>
            <a:picLocks noChangeAspect="1"/>
          </p:cNvPicPr>
          <p:nvPr/>
        </p:nvPicPr>
        <p:blipFill>
          <a:blip r:embed="rId2"/>
          <a:stretch>
            <a:fillRect/>
          </a:stretch>
        </p:blipFill>
        <p:spPr>
          <a:xfrm>
            <a:off x="1237590" y="3801940"/>
            <a:ext cx="9256908" cy="1747421"/>
          </a:xfrm>
          <a:prstGeom prst="rect">
            <a:avLst/>
          </a:prstGeom>
        </p:spPr>
      </p:pic>
    </p:spTree>
    <p:extLst>
      <p:ext uri="{BB962C8B-B14F-4D97-AF65-F5344CB8AC3E}">
        <p14:creationId xmlns:p14="http://schemas.microsoft.com/office/powerpoint/2010/main" val="3436833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4535C-FE62-4344-A430-776EAFA798E6}"/>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Step 3) Cardinality Identification</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70A71636-3C0D-4D1F-ABF4-C984F43F7B54}"/>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For them problem statement we know that,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 student can be assigned </a:t>
            </a:r>
            <a:r>
              <a:rPr lang="en-US" b="1" i="0" dirty="0">
                <a:solidFill>
                  <a:srgbClr val="222222"/>
                </a:solidFill>
                <a:effectLst/>
                <a:latin typeface="Source Sans Pro" panose="020B0503030403020204" pitchFamily="34" charset="0"/>
              </a:rPr>
              <a:t>multiple</a:t>
            </a:r>
            <a:r>
              <a:rPr lang="en-US" b="0" i="0" dirty="0">
                <a:solidFill>
                  <a:srgbClr val="222222"/>
                </a:solidFill>
                <a:effectLst/>
                <a:latin typeface="Source Sans Pro" panose="020B0503030403020204" pitchFamily="34" charset="0"/>
              </a:rPr>
              <a:t> courses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 Professor can deliver only </a:t>
            </a:r>
            <a:r>
              <a:rPr lang="en-US" b="1" i="0" dirty="0">
                <a:solidFill>
                  <a:srgbClr val="222222"/>
                </a:solidFill>
                <a:effectLst/>
                <a:latin typeface="Source Sans Pro" panose="020B0503030403020204" pitchFamily="34" charset="0"/>
              </a:rPr>
              <a:t>one</a:t>
            </a:r>
            <a:r>
              <a:rPr lang="en-US" b="0" i="0" dirty="0">
                <a:solidFill>
                  <a:srgbClr val="222222"/>
                </a:solidFill>
                <a:effectLst/>
                <a:latin typeface="Source Sans Pro" panose="020B0503030403020204" pitchFamily="34" charset="0"/>
              </a:rPr>
              <a:t> course</a:t>
            </a:r>
          </a:p>
          <a:p>
            <a:pPr marL="0" indent="0">
              <a:buNone/>
            </a:pPr>
            <a:br>
              <a:rPr lang="en-US" dirty="0"/>
            </a:br>
            <a:endParaRPr lang="en-US" dirty="0"/>
          </a:p>
        </p:txBody>
      </p:sp>
      <p:pic>
        <p:nvPicPr>
          <p:cNvPr id="5" name="Picture 4">
            <a:extLst>
              <a:ext uri="{FF2B5EF4-FFF2-40B4-BE49-F238E27FC236}">
                <a16:creationId xmlns:a16="http://schemas.microsoft.com/office/drawing/2014/main" id="{C6FD4FAE-CE00-48D0-A0C6-BBA5E8982FA7}"/>
              </a:ext>
            </a:extLst>
          </p:cNvPr>
          <p:cNvPicPr>
            <a:picLocks noChangeAspect="1"/>
          </p:cNvPicPr>
          <p:nvPr/>
        </p:nvPicPr>
        <p:blipFill>
          <a:blip r:embed="rId2"/>
          <a:stretch>
            <a:fillRect/>
          </a:stretch>
        </p:blipFill>
        <p:spPr>
          <a:xfrm>
            <a:off x="592334" y="3615397"/>
            <a:ext cx="9837687" cy="1763359"/>
          </a:xfrm>
          <a:prstGeom prst="rect">
            <a:avLst/>
          </a:prstGeom>
        </p:spPr>
      </p:pic>
    </p:spTree>
    <p:extLst>
      <p:ext uri="{BB962C8B-B14F-4D97-AF65-F5344CB8AC3E}">
        <p14:creationId xmlns:p14="http://schemas.microsoft.com/office/powerpoint/2010/main" val="1507833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60D01-B41B-4E90-8758-9AB7599B3110}"/>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Step 4) Identify Attributes</a:t>
            </a:r>
            <a:endParaRPr lang="en-US" dirty="0"/>
          </a:p>
        </p:txBody>
      </p:sp>
      <p:sp>
        <p:nvSpPr>
          <p:cNvPr id="3" name="Content Placeholder 2">
            <a:extLst>
              <a:ext uri="{FF2B5EF4-FFF2-40B4-BE49-F238E27FC236}">
                <a16:creationId xmlns:a16="http://schemas.microsoft.com/office/drawing/2014/main" id="{21179ED0-0C9A-47F1-9CAF-B6FBA476FDCA}"/>
              </a:ext>
            </a:extLst>
          </p:cNvPr>
          <p:cNvSpPr>
            <a:spLocks noGrp="1"/>
          </p:cNvSpPr>
          <p:nvPr>
            <p:ph idx="1"/>
          </p:nvPr>
        </p:nvSpPr>
        <p:spPr/>
        <p:txBody>
          <a:bodyPr/>
          <a:lstStyle/>
          <a:p>
            <a:pPr marL="0" indent="0">
              <a:buNone/>
            </a:pPr>
            <a:r>
              <a:rPr lang="en-US" sz="3600" b="1" dirty="0"/>
              <a:t>Entity		Primary Key		Attribute</a:t>
            </a:r>
          </a:p>
          <a:p>
            <a:pPr marL="0" indent="0">
              <a:buNone/>
            </a:pPr>
            <a:r>
              <a:rPr lang="en-US" dirty="0"/>
              <a:t>Student		</a:t>
            </a:r>
            <a:r>
              <a:rPr lang="en-US" dirty="0" err="1"/>
              <a:t>Student_ID</a:t>
            </a:r>
            <a:r>
              <a:rPr lang="en-US" dirty="0"/>
              <a:t>			</a:t>
            </a:r>
            <a:r>
              <a:rPr lang="en-US" dirty="0" err="1"/>
              <a:t>StudentName</a:t>
            </a:r>
            <a:endParaRPr lang="en-US" dirty="0"/>
          </a:p>
          <a:p>
            <a:pPr marL="0" indent="0">
              <a:buNone/>
            </a:pPr>
            <a:r>
              <a:rPr lang="en-US" dirty="0"/>
              <a:t>Professor		</a:t>
            </a:r>
            <a:r>
              <a:rPr lang="en-US" dirty="0" err="1"/>
              <a:t>Employee_ID</a:t>
            </a:r>
            <a:r>
              <a:rPr lang="en-US" dirty="0"/>
              <a:t>		</a:t>
            </a:r>
            <a:r>
              <a:rPr lang="en-US" dirty="0" err="1"/>
              <a:t>ProfessorName</a:t>
            </a:r>
            <a:endParaRPr lang="en-US" dirty="0"/>
          </a:p>
          <a:p>
            <a:pPr marL="0" indent="0">
              <a:buNone/>
            </a:pPr>
            <a:r>
              <a:rPr lang="en-US" dirty="0"/>
              <a:t>Course		</a:t>
            </a:r>
            <a:r>
              <a:rPr lang="en-US" dirty="0" err="1"/>
              <a:t>Course_ID</a:t>
            </a:r>
            <a:r>
              <a:rPr lang="en-US" dirty="0"/>
              <a:t>			</a:t>
            </a:r>
            <a:r>
              <a:rPr lang="en-US" dirty="0" err="1"/>
              <a:t>CourseName</a:t>
            </a:r>
            <a:endParaRPr lang="en-US" dirty="0"/>
          </a:p>
          <a:p>
            <a:endParaRPr lang="en-US" dirty="0"/>
          </a:p>
        </p:txBody>
      </p:sp>
    </p:spTree>
    <p:extLst>
      <p:ext uri="{BB962C8B-B14F-4D97-AF65-F5344CB8AC3E}">
        <p14:creationId xmlns:p14="http://schemas.microsoft.com/office/powerpoint/2010/main" val="188200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E9EA-28FC-4E63-B7C7-125A3501B1B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F61A3F3-DDCC-4B47-8EA3-2BCE889CE35C}"/>
              </a:ext>
            </a:extLst>
          </p:cNvPr>
          <p:cNvSpPr>
            <a:spLocks noGrp="1"/>
          </p:cNvSpPr>
          <p:nvPr>
            <p:ph idx="1"/>
          </p:nvPr>
        </p:nvSpPr>
        <p:spPr/>
        <p:txBody>
          <a:bodyPr/>
          <a:lstStyle/>
          <a:p>
            <a:r>
              <a:rPr lang="en-US" dirty="0">
                <a:hlinkClick r:id="rId2"/>
              </a:rPr>
              <a:t>ER Diagram: Entity Relationship Diagram Model | DBMS Example (guru99.com)</a:t>
            </a:r>
            <a:endParaRPr lang="en-US" dirty="0"/>
          </a:p>
        </p:txBody>
      </p:sp>
    </p:spTree>
    <p:extLst>
      <p:ext uri="{BB962C8B-B14F-4D97-AF65-F5344CB8AC3E}">
        <p14:creationId xmlns:p14="http://schemas.microsoft.com/office/powerpoint/2010/main" val="273745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6943-134F-40BF-A795-F06F6BAF9E33}"/>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What is ER diagram in simple words?</a:t>
            </a:r>
            <a:endParaRPr lang="en-US" dirty="0"/>
          </a:p>
        </p:txBody>
      </p:sp>
      <p:sp>
        <p:nvSpPr>
          <p:cNvPr id="3" name="Content Placeholder 2">
            <a:extLst>
              <a:ext uri="{FF2B5EF4-FFF2-40B4-BE49-F238E27FC236}">
                <a16:creationId xmlns:a16="http://schemas.microsoft.com/office/drawing/2014/main" id="{6A644973-39E5-49C6-85AE-7E680B4E16C6}"/>
              </a:ext>
            </a:extLst>
          </p:cNvPr>
          <p:cNvSpPr>
            <a:spLocks noGrp="1"/>
          </p:cNvSpPr>
          <p:nvPr>
            <p:ph idx="1"/>
          </p:nvPr>
        </p:nvSpPr>
        <p:spPr/>
        <p:txBody>
          <a:bodyPr/>
          <a:lstStyle/>
          <a:p>
            <a:pPr marL="0" indent="0">
              <a:buNone/>
            </a:pPr>
            <a:r>
              <a:rPr lang="en-US" b="0" i="0" dirty="0">
                <a:solidFill>
                  <a:srgbClr val="202124"/>
                </a:solidFill>
                <a:effectLst/>
                <a:latin typeface="arial" panose="020B0604020202020204" pitchFamily="34" charset="0"/>
              </a:rPr>
              <a:t>The relationships of entity sets stored in a database</a:t>
            </a:r>
          </a:p>
          <a:p>
            <a:pPr marL="0" indent="0">
              <a:buNone/>
            </a:pPr>
            <a:r>
              <a:rPr lang="en-US" b="0" i="0" dirty="0">
                <a:solidFill>
                  <a:srgbClr val="222222"/>
                </a:solidFill>
                <a:effectLst/>
                <a:latin typeface="Source Sans Pro" panose="020B0503030403020204" pitchFamily="34" charset="0"/>
              </a:rPr>
              <a:t> ER diagrams help to explain the logical structure of databases</a:t>
            </a:r>
            <a:endParaRPr lang="en-US" dirty="0"/>
          </a:p>
        </p:txBody>
      </p:sp>
    </p:spTree>
    <p:extLst>
      <p:ext uri="{BB962C8B-B14F-4D97-AF65-F5344CB8AC3E}">
        <p14:creationId xmlns:p14="http://schemas.microsoft.com/office/powerpoint/2010/main" val="1289620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007D-5FE3-4055-B3AD-9513A2FAB5DC}"/>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 Main components</a:t>
            </a:r>
            <a:endParaRPr lang="en-US" dirty="0"/>
          </a:p>
        </p:txBody>
      </p:sp>
      <p:sp>
        <p:nvSpPr>
          <p:cNvPr id="3" name="Content Placeholder 2">
            <a:extLst>
              <a:ext uri="{FF2B5EF4-FFF2-40B4-BE49-F238E27FC236}">
                <a16:creationId xmlns:a16="http://schemas.microsoft.com/office/drawing/2014/main" id="{3929A764-0B06-4DA1-976A-F05916595C7D}"/>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ER diagrams are created based on three basic concepts</a:t>
            </a:r>
          </a:p>
          <a:p>
            <a:pPr marL="0" indent="0">
              <a:buNone/>
            </a:pPr>
            <a:endParaRPr lang="en-US" b="0" i="0" dirty="0">
              <a:solidFill>
                <a:srgbClr val="222222"/>
              </a:solidFill>
              <a:effectLst/>
              <a:latin typeface="Source Sans Pro" panose="020B0503030403020204" pitchFamily="34" charset="0"/>
            </a:endParaRPr>
          </a:p>
          <a:p>
            <a:pPr lvl="3"/>
            <a:r>
              <a:rPr lang="en-US" sz="3600" b="0" i="0" dirty="0">
                <a:solidFill>
                  <a:srgbClr val="222222"/>
                </a:solidFill>
                <a:effectLst/>
                <a:latin typeface="Source Sans Pro" panose="020B0503030403020204" pitchFamily="34" charset="0"/>
              </a:rPr>
              <a:t>Entities</a:t>
            </a:r>
          </a:p>
          <a:p>
            <a:pPr lvl="3"/>
            <a:r>
              <a:rPr lang="en-US" sz="3600" b="0" i="0" dirty="0">
                <a:solidFill>
                  <a:srgbClr val="222222"/>
                </a:solidFill>
                <a:effectLst/>
                <a:latin typeface="Source Sans Pro" panose="020B0503030403020204" pitchFamily="34" charset="0"/>
              </a:rPr>
              <a:t>Attributes</a:t>
            </a:r>
          </a:p>
          <a:p>
            <a:pPr lvl="3"/>
            <a:r>
              <a:rPr lang="en-US" sz="3600" b="0" i="0" dirty="0">
                <a:solidFill>
                  <a:srgbClr val="222222"/>
                </a:solidFill>
                <a:effectLst/>
                <a:latin typeface="Source Sans Pro" panose="020B0503030403020204" pitchFamily="34" charset="0"/>
              </a:rPr>
              <a:t>relationships.</a:t>
            </a:r>
          </a:p>
          <a:p>
            <a:endParaRPr lang="en-US" dirty="0"/>
          </a:p>
        </p:txBody>
      </p:sp>
    </p:spTree>
    <p:extLst>
      <p:ext uri="{BB962C8B-B14F-4D97-AF65-F5344CB8AC3E}">
        <p14:creationId xmlns:p14="http://schemas.microsoft.com/office/powerpoint/2010/main" val="38212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316B-FB34-4B28-ABAC-058D705FF856}"/>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 Main components and its symbols</a:t>
            </a:r>
            <a:endParaRPr lang="en-US" dirty="0"/>
          </a:p>
        </p:txBody>
      </p:sp>
      <p:sp>
        <p:nvSpPr>
          <p:cNvPr id="3" name="Content Placeholder 2">
            <a:extLst>
              <a:ext uri="{FF2B5EF4-FFF2-40B4-BE49-F238E27FC236}">
                <a16:creationId xmlns:a16="http://schemas.microsoft.com/office/drawing/2014/main" id="{6C6BC642-DE13-4379-B2A1-7E33CF7DF10B}"/>
              </a:ext>
            </a:extLst>
          </p:cNvPr>
          <p:cNvSpPr>
            <a:spLocks noGrp="1"/>
          </p:cNvSpPr>
          <p:nvPr>
            <p:ph idx="1"/>
          </p:nvPr>
        </p:nvSpPr>
        <p:spPr>
          <a:xfrm>
            <a:off x="838200" y="1797490"/>
            <a:ext cx="10515600" cy="4351338"/>
          </a:xfrm>
        </p:spPr>
        <p:txBody>
          <a:bodyPr/>
          <a:lstStyle/>
          <a:p>
            <a:endParaRPr lang="en-US" dirty="0">
              <a:solidFill>
                <a:srgbClr val="222222"/>
              </a:solidFill>
              <a:latin typeface="Source Sans Pro" panose="020B0503030403020204" pitchFamily="34" charset="0"/>
            </a:endParaRPr>
          </a:p>
          <a:p>
            <a:r>
              <a:rPr lang="en-US" dirty="0">
                <a:solidFill>
                  <a:srgbClr val="222222"/>
                </a:solidFill>
                <a:latin typeface="Source Sans Pro" panose="020B0503030403020204" pitchFamily="34" charset="0"/>
              </a:rPr>
              <a:t>R</a:t>
            </a:r>
            <a:r>
              <a:rPr lang="en-US" b="0" i="0" dirty="0">
                <a:solidFill>
                  <a:srgbClr val="222222"/>
                </a:solidFill>
                <a:effectLst/>
                <a:latin typeface="Source Sans Pro" panose="020B0503030403020204" pitchFamily="34" charset="0"/>
              </a:rPr>
              <a:t>ectangles to represent </a:t>
            </a:r>
            <a:r>
              <a:rPr lang="en-US" b="1" i="0" dirty="0">
                <a:solidFill>
                  <a:srgbClr val="222222"/>
                </a:solidFill>
                <a:effectLst/>
                <a:latin typeface="Source Sans Pro" panose="020B0503030403020204" pitchFamily="34" charset="0"/>
              </a:rPr>
              <a:t>entities</a:t>
            </a:r>
          </a:p>
          <a:p>
            <a:r>
              <a:rPr lang="en-US" dirty="0">
                <a:solidFill>
                  <a:srgbClr val="222222"/>
                </a:solidFill>
                <a:latin typeface="Source Sans Pro" panose="020B0503030403020204" pitchFamily="34" charset="0"/>
              </a:rPr>
              <a:t>O</a:t>
            </a:r>
            <a:r>
              <a:rPr lang="en-US" b="0" i="0" dirty="0">
                <a:solidFill>
                  <a:srgbClr val="222222"/>
                </a:solidFill>
                <a:effectLst/>
                <a:latin typeface="Source Sans Pro" panose="020B0503030403020204" pitchFamily="34" charset="0"/>
              </a:rPr>
              <a:t>vals to define </a:t>
            </a:r>
            <a:r>
              <a:rPr lang="en-US" b="1" i="0" dirty="0">
                <a:solidFill>
                  <a:srgbClr val="222222"/>
                </a:solidFill>
                <a:effectLst/>
                <a:latin typeface="Source Sans Pro" panose="020B0503030403020204" pitchFamily="34" charset="0"/>
              </a:rPr>
              <a:t>attributes</a:t>
            </a:r>
            <a:r>
              <a:rPr lang="en-US" b="0" i="0" dirty="0">
                <a:solidFill>
                  <a:srgbClr val="222222"/>
                </a:solidFill>
                <a:effectLst/>
                <a:latin typeface="Source Sans Pro" panose="020B0503030403020204" pitchFamily="34" charset="0"/>
              </a:rPr>
              <a:t> </a:t>
            </a:r>
          </a:p>
          <a:p>
            <a:r>
              <a:rPr lang="en-US" dirty="0">
                <a:solidFill>
                  <a:srgbClr val="222222"/>
                </a:solidFill>
                <a:latin typeface="Source Sans Pro" panose="020B0503030403020204" pitchFamily="34" charset="0"/>
              </a:rPr>
              <a:t>D</a:t>
            </a:r>
            <a:r>
              <a:rPr lang="en-US" b="0" i="0" dirty="0">
                <a:solidFill>
                  <a:srgbClr val="222222"/>
                </a:solidFill>
                <a:effectLst/>
                <a:latin typeface="Source Sans Pro" panose="020B0503030403020204" pitchFamily="34" charset="0"/>
              </a:rPr>
              <a:t>iamond shapes to represent </a:t>
            </a:r>
            <a:r>
              <a:rPr lang="en-US" b="1" i="0" dirty="0">
                <a:solidFill>
                  <a:srgbClr val="222222"/>
                </a:solidFill>
                <a:effectLst/>
                <a:latin typeface="Source Sans Pro" panose="020B0503030403020204" pitchFamily="34" charset="0"/>
              </a:rPr>
              <a:t>relationships.</a:t>
            </a:r>
            <a:endParaRPr lang="en-US" b="1" dirty="0"/>
          </a:p>
        </p:txBody>
      </p:sp>
    </p:spTree>
    <p:extLst>
      <p:ext uri="{BB962C8B-B14F-4D97-AF65-F5344CB8AC3E}">
        <p14:creationId xmlns:p14="http://schemas.microsoft.com/office/powerpoint/2010/main" val="383417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5103-AE69-4A04-8A06-4673675FE5D7}"/>
              </a:ext>
            </a:extLst>
          </p:cNvPr>
          <p:cNvSpPr>
            <a:spLocks noGrp="1"/>
          </p:cNvSpPr>
          <p:nvPr>
            <p:ph type="title"/>
          </p:nvPr>
        </p:nvSpPr>
        <p:spPr/>
        <p:txBody>
          <a:bodyPr/>
          <a:lstStyle/>
          <a:p>
            <a:r>
              <a:rPr lang="en-US" dirty="0"/>
              <a:t>ER Diagram of inventory system</a:t>
            </a:r>
          </a:p>
        </p:txBody>
      </p:sp>
      <p:pic>
        <p:nvPicPr>
          <p:cNvPr id="5" name="Content Placeholder 4">
            <a:extLst>
              <a:ext uri="{FF2B5EF4-FFF2-40B4-BE49-F238E27FC236}">
                <a16:creationId xmlns:a16="http://schemas.microsoft.com/office/drawing/2014/main" id="{899C7097-CBFE-4C7A-BBBB-8A92D9AA713E}"/>
              </a:ext>
            </a:extLst>
          </p:cNvPr>
          <p:cNvPicPr>
            <a:picLocks noGrp="1" noChangeAspect="1"/>
          </p:cNvPicPr>
          <p:nvPr>
            <p:ph idx="1"/>
          </p:nvPr>
        </p:nvPicPr>
        <p:blipFill>
          <a:blip r:embed="rId2"/>
          <a:stretch>
            <a:fillRect/>
          </a:stretch>
        </p:blipFill>
        <p:spPr>
          <a:xfrm>
            <a:off x="2194968" y="1857870"/>
            <a:ext cx="7802064" cy="4286848"/>
          </a:xfrm>
        </p:spPr>
      </p:pic>
    </p:spTree>
    <p:extLst>
      <p:ext uri="{BB962C8B-B14F-4D97-AF65-F5344CB8AC3E}">
        <p14:creationId xmlns:p14="http://schemas.microsoft.com/office/powerpoint/2010/main" val="626179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D300-F416-4366-AA85-9EE22922ECD7}"/>
              </a:ext>
            </a:extLst>
          </p:cNvPr>
          <p:cNvSpPr>
            <a:spLocks noGrp="1"/>
          </p:cNvSpPr>
          <p:nvPr>
            <p:ph type="title"/>
          </p:nvPr>
        </p:nvSpPr>
        <p:spPr/>
        <p:txBody>
          <a:bodyPr/>
          <a:lstStyle/>
          <a:p>
            <a:r>
              <a:rPr lang="en-US" dirty="0"/>
              <a:t>Styles of ERD</a:t>
            </a:r>
          </a:p>
        </p:txBody>
      </p:sp>
      <p:sp>
        <p:nvSpPr>
          <p:cNvPr id="3" name="Content Placeholder 2">
            <a:extLst>
              <a:ext uri="{FF2B5EF4-FFF2-40B4-BE49-F238E27FC236}">
                <a16:creationId xmlns:a16="http://schemas.microsoft.com/office/drawing/2014/main" id="{9C053564-C5E1-407E-8FF5-7202112F25B6}"/>
              </a:ext>
            </a:extLst>
          </p:cNvPr>
          <p:cNvSpPr>
            <a:spLocks noGrp="1"/>
          </p:cNvSpPr>
          <p:nvPr>
            <p:ph idx="1"/>
          </p:nvPr>
        </p:nvSpPr>
        <p:spPr/>
        <p:txBody>
          <a:bodyPr/>
          <a:lstStyle/>
          <a:p>
            <a:r>
              <a:rPr lang="en-US" b="1" i="0" dirty="0">
                <a:solidFill>
                  <a:srgbClr val="444444"/>
                </a:solidFill>
                <a:effectLst/>
                <a:latin typeface="Overpass"/>
              </a:rPr>
              <a:t>Chen Style</a:t>
            </a:r>
          </a:p>
          <a:p>
            <a:r>
              <a:rPr lang="en-US" b="1" i="0" dirty="0">
                <a:solidFill>
                  <a:srgbClr val="444444"/>
                </a:solidFill>
                <a:effectLst/>
                <a:latin typeface="Overpass"/>
              </a:rPr>
              <a:t>Bachman Style</a:t>
            </a:r>
            <a:endParaRPr lang="en-US" b="1" dirty="0">
              <a:solidFill>
                <a:srgbClr val="444444"/>
              </a:solidFill>
              <a:latin typeface="Overpass"/>
            </a:endParaRPr>
          </a:p>
          <a:p>
            <a:r>
              <a:rPr lang="en-US" b="1" i="0" dirty="0">
                <a:solidFill>
                  <a:srgbClr val="444444"/>
                </a:solidFill>
                <a:effectLst/>
                <a:latin typeface="Overpass"/>
              </a:rPr>
              <a:t>Martin Style</a:t>
            </a:r>
          </a:p>
          <a:p>
            <a:r>
              <a:rPr lang="en-US" b="1" dirty="0">
                <a:solidFill>
                  <a:srgbClr val="444444"/>
                </a:solidFill>
                <a:latin typeface="Overpass"/>
              </a:rPr>
              <a:t>Crows-foot</a:t>
            </a:r>
            <a:endParaRPr lang="en-US" dirty="0"/>
          </a:p>
        </p:txBody>
      </p:sp>
    </p:spTree>
    <p:extLst>
      <p:ext uri="{BB962C8B-B14F-4D97-AF65-F5344CB8AC3E}">
        <p14:creationId xmlns:p14="http://schemas.microsoft.com/office/powerpoint/2010/main" val="87335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omponents of the ER Diagram">
            <a:extLst>
              <a:ext uri="{FF2B5EF4-FFF2-40B4-BE49-F238E27FC236}">
                <a16:creationId xmlns:a16="http://schemas.microsoft.com/office/drawing/2014/main" id="{A74A8A25-DBBD-4A30-AE5B-ED6B37C8F5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9138" y="310428"/>
            <a:ext cx="8651631" cy="5922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57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9E9B-CCFA-451B-AD6C-2517F50FF011}"/>
              </a:ext>
            </a:extLst>
          </p:cNvPr>
          <p:cNvSpPr>
            <a:spLocks noGrp="1"/>
          </p:cNvSpPr>
          <p:nvPr>
            <p:ph type="title"/>
          </p:nvPr>
        </p:nvSpPr>
        <p:spPr/>
        <p:txBody>
          <a:bodyPr/>
          <a:lstStyle/>
          <a:p>
            <a:r>
              <a:rPr lang="en-US" b="1" i="0" dirty="0">
                <a:solidFill>
                  <a:srgbClr val="444444"/>
                </a:solidFill>
                <a:effectLst/>
                <a:latin typeface="Overpass"/>
              </a:rPr>
              <a:t>Entities</a:t>
            </a:r>
            <a:br>
              <a:rPr lang="en-US" dirty="0">
                <a:solidFill>
                  <a:srgbClr val="444444"/>
                </a:solidFill>
                <a:latin typeface="Overpass"/>
              </a:rPr>
            </a:br>
            <a:endParaRPr lang="en-US" dirty="0"/>
          </a:p>
        </p:txBody>
      </p:sp>
      <p:sp>
        <p:nvSpPr>
          <p:cNvPr id="3" name="Content Placeholder 2">
            <a:extLst>
              <a:ext uri="{FF2B5EF4-FFF2-40B4-BE49-F238E27FC236}">
                <a16:creationId xmlns:a16="http://schemas.microsoft.com/office/drawing/2014/main" id="{90B07A2F-3FEF-456D-A094-D5ED38A53CEE}"/>
              </a:ext>
            </a:extLst>
          </p:cNvPr>
          <p:cNvSpPr>
            <a:spLocks noGrp="1"/>
          </p:cNvSpPr>
          <p:nvPr>
            <p:ph idx="1"/>
          </p:nvPr>
        </p:nvSpPr>
        <p:spPr>
          <a:xfrm>
            <a:off x="430237" y="1150375"/>
            <a:ext cx="10515600" cy="5489576"/>
          </a:xfrm>
        </p:spPr>
        <p:txBody>
          <a:bodyPr>
            <a:normAutofit/>
          </a:bodyPr>
          <a:lstStyle/>
          <a:p>
            <a:pPr lvl="1"/>
            <a:r>
              <a:rPr lang="en-US" sz="2800" b="0" i="0" dirty="0">
                <a:solidFill>
                  <a:srgbClr val="444444"/>
                </a:solidFill>
                <a:effectLst/>
                <a:latin typeface="Overpass"/>
              </a:rPr>
              <a:t>An entity is an object or concept about which you want to store information</a:t>
            </a:r>
          </a:p>
          <a:p>
            <a:pPr lvl="1"/>
            <a:r>
              <a:rPr lang="en-US" sz="2800" b="0" i="0" dirty="0">
                <a:solidFill>
                  <a:srgbClr val="444444"/>
                </a:solidFill>
                <a:effectLst/>
                <a:latin typeface="Overpass"/>
              </a:rPr>
              <a:t>which are represented by rectangles.</a:t>
            </a:r>
          </a:p>
          <a:p>
            <a:pPr lvl="1"/>
            <a:endParaRPr lang="en-US" sz="2800" b="0" i="0" dirty="0">
              <a:solidFill>
                <a:srgbClr val="444444"/>
              </a:solidFill>
              <a:effectLst/>
              <a:latin typeface="Overpass"/>
            </a:endParaRPr>
          </a:p>
          <a:p>
            <a:pPr marL="457200" lvl="1" indent="0">
              <a:buNone/>
            </a:pPr>
            <a:br>
              <a:rPr lang="en-US" dirty="0"/>
            </a:br>
            <a:r>
              <a:rPr lang="en-US" b="0" i="0" dirty="0">
                <a:solidFill>
                  <a:srgbClr val="444444"/>
                </a:solidFill>
                <a:effectLst/>
                <a:latin typeface="Overpass"/>
              </a:rPr>
              <a:t> </a:t>
            </a:r>
            <a:r>
              <a:rPr lang="en-US" sz="2800" b="1" i="0" dirty="0">
                <a:solidFill>
                  <a:srgbClr val="444444"/>
                </a:solidFill>
                <a:effectLst/>
                <a:latin typeface="Overpass"/>
              </a:rPr>
              <a:t>weak entity </a:t>
            </a:r>
          </a:p>
          <a:p>
            <a:pPr lvl="1"/>
            <a:r>
              <a:rPr lang="en-US" sz="2800" dirty="0">
                <a:solidFill>
                  <a:srgbClr val="444444"/>
                </a:solidFill>
                <a:latin typeface="Overpass"/>
              </a:rPr>
              <a:t>A weak entity is an entity that must defined by a foreign key relationship with another entity </a:t>
            </a:r>
          </a:p>
          <a:p>
            <a:pPr lvl="1"/>
            <a:endParaRPr lang="en-US" sz="2800" dirty="0">
              <a:solidFill>
                <a:srgbClr val="444444"/>
              </a:solidFill>
              <a:latin typeface="Overpass"/>
            </a:endParaRPr>
          </a:p>
          <a:p>
            <a:pPr lvl="1"/>
            <a:endParaRPr lang="en-US" sz="2800" dirty="0">
              <a:solidFill>
                <a:srgbClr val="444444"/>
              </a:solidFill>
              <a:latin typeface="Overpass"/>
            </a:endParaRPr>
          </a:p>
          <a:p>
            <a:pPr lvl="1"/>
            <a:r>
              <a:rPr lang="en-US" sz="2800" dirty="0">
                <a:solidFill>
                  <a:srgbClr val="444444"/>
                </a:solidFill>
                <a:latin typeface="Overpass"/>
              </a:rPr>
              <a:t>as it cannot be uniquely identified by its own attributes alone.</a:t>
            </a:r>
          </a:p>
        </p:txBody>
      </p:sp>
      <p:sp>
        <p:nvSpPr>
          <p:cNvPr id="5" name="AutoShape 2" descr="Entity - ERD Symbol">
            <a:extLst>
              <a:ext uri="{FF2B5EF4-FFF2-40B4-BE49-F238E27FC236}">
                <a16:creationId xmlns:a16="http://schemas.microsoft.com/office/drawing/2014/main" id="{426C1D5D-E7B8-492D-9A78-FAA22FADB34B}"/>
              </a:ext>
            </a:extLst>
          </p:cNvPr>
          <p:cNvSpPr>
            <a:spLocks noChangeAspect="1" noChangeArrowheads="1"/>
          </p:cNvSpPr>
          <p:nvPr/>
        </p:nvSpPr>
        <p:spPr bwMode="auto">
          <a:xfrm>
            <a:off x="77009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Entity - ERD Symbol">
            <a:extLst>
              <a:ext uri="{FF2B5EF4-FFF2-40B4-BE49-F238E27FC236}">
                <a16:creationId xmlns:a16="http://schemas.microsoft.com/office/drawing/2014/main" id="{0EC3F84B-872B-4902-9ADF-8BBFA3E2789F}"/>
              </a:ext>
            </a:extLst>
          </p:cNvPr>
          <p:cNvSpPr>
            <a:spLocks noChangeAspect="1" noChangeArrowheads="1"/>
          </p:cNvSpPr>
          <p:nvPr/>
        </p:nvSpPr>
        <p:spPr bwMode="auto">
          <a:xfrm>
            <a:off x="785336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Entity - ERD Symbol">
            <a:extLst>
              <a:ext uri="{FF2B5EF4-FFF2-40B4-BE49-F238E27FC236}">
                <a16:creationId xmlns:a16="http://schemas.microsoft.com/office/drawing/2014/main" id="{3726C207-8885-447E-AAB0-BADFAB0BA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098" y="1974721"/>
            <a:ext cx="2077329" cy="86692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eak entity - ERD Symbol">
            <a:extLst>
              <a:ext uri="{FF2B5EF4-FFF2-40B4-BE49-F238E27FC236}">
                <a16:creationId xmlns:a16="http://schemas.microsoft.com/office/drawing/2014/main" id="{DD774A45-E911-4731-B558-5648E2AD4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3777" y="4199806"/>
            <a:ext cx="2451223" cy="108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749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626</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vt:lpstr>
      <vt:lpstr>Calibri</vt:lpstr>
      <vt:lpstr>Calibri Light</vt:lpstr>
      <vt:lpstr>inherit</vt:lpstr>
      <vt:lpstr>Overpass</vt:lpstr>
      <vt:lpstr>Source Sans Pro</vt:lpstr>
      <vt:lpstr>Office Theme</vt:lpstr>
      <vt:lpstr>Entity Relationship Diagram</vt:lpstr>
      <vt:lpstr>What is ER diagram?</vt:lpstr>
      <vt:lpstr>What is ER diagram in simple words?</vt:lpstr>
      <vt:lpstr> Main components</vt:lpstr>
      <vt:lpstr> Main components and its symbols</vt:lpstr>
      <vt:lpstr>ER Diagram of inventory system</vt:lpstr>
      <vt:lpstr>Styles of ERD</vt:lpstr>
      <vt:lpstr>PowerPoint Presentation</vt:lpstr>
      <vt:lpstr>Entities </vt:lpstr>
      <vt:lpstr>Actions </vt:lpstr>
      <vt:lpstr>Attributes</vt:lpstr>
      <vt:lpstr>Keys</vt:lpstr>
      <vt:lpstr>PowerPoint Presentation</vt:lpstr>
      <vt:lpstr>Example:</vt:lpstr>
      <vt:lpstr>Chen Model of Inventory System</vt:lpstr>
      <vt:lpstr>Steps to draw ER diagram</vt:lpstr>
      <vt:lpstr>Steps to draw ER diagram</vt:lpstr>
      <vt:lpstr>Example</vt:lpstr>
      <vt:lpstr>Step 1) Entity Identification </vt:lpstr>
      <vt:lpstr>Step 2) Relationship Identification</vt:lpstr>
      <vt:lpstr>Step 3) Cardinality Identification </vt:lpstr>
      <vt:lpstr>Step 4) Identify Attributes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Relationship Diagram</dc:title>
  <dc:creator>Dr. Wasim Abbass</dc:creator>
  <cp:lastModifiedBy>Dr. Wasim Abbass</cp:lastModifiedBy>
  <cp:revision>60</cp:revision>
  <dcterms:created xsi:type="dcterms:W3CDTF">2021-10-25T04:16:26Z</dcterms:created>
  <dcterms:modified xsi:type="dcterms:W3CDTF">2021-10-26T04:20:58Z</dcterms:modified>
</cp:coreProperties>
</file>