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304" r:id="rId2"/>
    <p:sldId id="279" r:id="rId3"/>
    <p:sldId id="300" r:id="rId4"/>
    <p:sldId id="280" r:id="rId5"/>
    <p:sldId id="268" r:id="rId6"/>
    <p:sldId id="281" r:id="rId7"/>
    <p:sldId id="301" r:id="rId8"/>
    <p:sldId id="296" r:id="rId9"/>
    <p:sldId id="297" r:id="rId10"/>
    <p:sldId id="302" r:id="rId11"/>
    <p:sldId id="291" r:id="rId12"/>
    <p:sldId id="298" r:id="rId13"/>
    <p:sldId id="29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3930C922-C7C6-CA6C-843D-8F1832A5EF7A}" v="102" dt="2020-08-18T06:46:16.953"/>
    <p1510:client id="{4003512D-5A59-39FC-5408-1E0849364DC8}" v="10" dt="2020-09-02T04:42:55.839"/>
    <p1510:client id="{4ADDA2CE-D813-4118-396E-A22FDB100BF4}" v="193" dt="2020-09-02T07:58:41.964"/>
    <p1510:client id="{50406354-5A63-48E9-84F8-7F2517377958}" v="740" dt="2020-08-13T23:13:15.773"/>
    <p1510:client id="{696E67A9-CE43-1957-F305-5BAE3F6DB9A4}" v="2" dt="2020-10-27T19:32:04.412"/>
    <p1510:client id="{7557DA05-05AD-382C-1767-89A3F43637BA}" v="221" dt="2020-08-22T19:31:42.457"/>
    <p1510:client id="{7AB5E313-56BE-3548-A11E-F6A013181453}" v="12" dt="2020-08-19T20:01:25.771"/>
    <p1510:client id="{8DAF7227-B0A6-D81A-0759-88E8C6ADCCDA}" v="608" dt="2020-08-14T13:14:50.608"/>
    <p1510:client id="{AE30CFD7-46E5-82C0-55A4-F5C5F1E0BC7F}" v="12" dt="2020-10-28T19:19:54.457"/>
    <p1510:client id="{AF71131B-EB77-3BF2-619A-88F799583254}" v="1" dt="2020-08-21T05:12:32.767"/>
    <p1510:client id="{C0583485-B7A0-A280-5A16-F51C49E70EC2}" v="94" dt="2020-10-29T10:05:40.621"/>
    <p1510:client id="{DFBB1CAD-66B6-64EC-E25B-0D3B7A1844AF}" v="330" dt="2020-08-18T18:48:49.522"/>
    <p1510:client id="{F21B79DD-DB8C-0214-A042-24E9D559B24B}" v="12" dt="2020-08-20T10:09:34.256"/>
    <p1510:client id="{F3B49769-C2B6-DEE4-E415-7069654E402A}" v="445" dt="2020-08-23T13:06:1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85758" autoAdjust="0"/>
  </p:normalViewPr>
  <p:slideViewPr>
    <p:cSldViewPr snapToGrid="0">
      <p:cViewPr varScale="1">
        <p:scale>
          <a:sx n="54" d="100"/>
          <a:sy n="54" d="100"/>
        </p:scale>
        <p:origin x="1134" y="66"/>
      </p:cViewPr>
      <p:guideLst>
        <p:guide orient="horz" pos="216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696E67A9-CE43-1957-F305-5BAE3F6DB9A4}"/>
    <pc:docChg chg="modSld">
      <pc:chgData name="Ms Taliah Tajammal" userId="S::taliah@uet.edu.pk::b53b8155-91e6-49b4-b55c-0abb2dc47154" providerId="AD" clId="Web-{696E67A9-CE43-1957-F305-5BAE3F6DB9A4}" dt="2020-10-27T19:32:03.193" v="0" actId="20577"/>
      <pc:docMkLst>
        <pc:docMk/>
      </pc:docMkLst>
      <pc:sldChg chg="modSp">
        <pc:chgData name="Ms Taliah Tajammal" userId="S::taliah@uet.edu.pk::b53b8155-91e6-49b4-b55c-0abb2dc47154" providerId="AD" clId="Web-{696E67A9-CE43-1957-F305-5BAE3F6DB9A4}" dt="2020-10-27T19:32:03.193" v="0" actId="20577"/>
        <pc:sldMkLst>
          <pc:docMk/>
          <pc:sldMk cId="1338865534" sldId="279"/>
        </pc:sldMkLst>
        <pc:spChg chg="mod">
          <ac:chgData name="Ms Taliah Tajammal" userId="S::taliah@uet.edu.pk::b53b8155-91e6-49b4-b55c-0abb2dc47154" providerId="AD" clId="Web-{696E67A9-CE43-1957-F305-5BAE3F6DB9A4}" dt="2020-10-27T19:32:03.193" v="0" actId="20577"/>
          <ac:spMkLst>
            <pc:docMk/>
            <pc:sldMk cId="1338865534" sldId="279"/>
            <ac:spMk id="2" creationId="{7FD7DB8D-0AF9-4F21-B99D-DC26EA0E02E8}"/>
          </ac:spMkLst>
        </pc:spChg>
      </pc:sldChg>
    </pc:docChg>
  </pc:docChgLst>
  <pc:docChgLst>
    <pc:chgData name="Ms Taliah Tajammal" userId="S::taliah@uet.edu.pk::b53b8155-91e6-49b4-b55c-0abb2dc47154" providerId="AD" clId="Web-{AE30CFD7-46E5-82C0-55A4-F5C5F1E0BC7F}"/>
    <pc:docChg chg="addSld delSld modSld">
      <pc:chgData name="Ms Taliah Tajammal" userId="S::taliah@uet.edu.pk::b53b8155-91e6-49b4-b55c-0abb2dc47154" providerId="AD" clId="Web-{AE30CFD7-46E5-82C0-55A4-F5C5F1E0BC7F}" dt="2020-10-28T19:23:10.915" v="59"/>
      <pc:docMkLst>
        <pc:docMk/>
      </pc:docMkLst>
      <pc:sldChg chg="modSp">
        <pc:chgData name="Ms Taliah Tajammal" userId="S::taliah@uet.edu.pk::b53b8155-91e6-49b4-b55c-0abb2dc47154" providerId="AD" clId="Web-{AE30CFD7-46E5-82C0-55A4-F5C5F1E0BC7F}" dt="2020-10-28T17:48:07.854" v="3" actId="20577"/>
        <pc:sldMkLst>
          <pc:docMk/>
          <pc:sldMk cId="1338865534" sldId="279"/>
        </pc:sldMkLst>
        <pc:spChg chg="mod">
          <ac:chgData name="Ms Taliah Tajammal" userId="S::taliah@uet.edu.pk::b53b8155-91e6-49b4-b55c-0abb2dc47154" providerId="AD" clId="Web-{AE30CFD7-46E5-82C0-55A4-F5C5F1E0BC7F}" dt="2020-10-28T17:48:07.854" v="3" actId="20577"/>
          <ac:spMkLst>
            <pc:docMk/>
            <pc:sldMk cId="1338865534" sldId="279"/>
            <ac:spMk id="2" creationId="{7FD7DB8D-0AF9-4F21-B99D-DC26EA0E02E8}"/>
          </ac:spMkLst>
        </pc:spChg>
      </pc:sldChg>
      <pc:sldChg chg="modNotes">
        <pc:chgData name="Ms Taliah Tajammal" userId="S::taliah@uet.edu.pk::b53b8155-91e6-49b4-b55c-0abb2dc47154" providerId="AD" clId="Web-{AE30CFD7-46E5-82C0-55A4-F5C5F1E0BC7F}" dt="2020-10-28T19:23:10.915" v="59"/>
        <pc:sldMkLst>
          <pc:docMk/>
          <pc:sldMk cId="486297920" sldId="292"/>
        </pc:sldMkLst>
      </pc:sldChg>
      <pc:sldChg chg="modSp">
        <pc:chgData name="Ms Taliah Tajammal" userId="S::taliah@uet.edu.pk::b53b8155-91e6-49b4-b55c-0abb2dc47154" providerId="AD" clId="Web-{AE30CFD7-46E5-82C0-55A4-F5C5F1E0BC7F}" dt="2020-10-28T18:59:15.503" v="6" actId="20577"/>
        <pc:sldMkLst>
          <pc:docMk/>
          <pc:sldMk cId="562839023" sldId="300"/>
        </pc:sldMkLst>
        <pc:spChg chg="mod">
          <ac:chgData name="Ms Taliah Tajammal" userId="S::taliah@uet.edu.pk::b53b8155-91e6-49b4-b55c-0abb2dc47154" providerId="AD" clId="Web-{AE30CFD7-46E5-82C0-55A4-F5C5F1E0BC7F}" dt="2020-10-28T18:59:15.503" v="6" actId="20577"/>
          <ac:spMkLst>
            <pc:docMk/>
            <pc:sldMk cId="562839023" sldId="300"/>
            <ac:spMk id="2" creationId="{7FD7DB8D-0AF9-4F21-B99D-DC26EA0E02E8}"/>
          </ac:spMkLst>
        </pc:spChg>
      </pc:sldChg>
      <pc:sldChg chg="del">
        <pc:chgData name="Ms Taliah Tajammal" userId="S::taliah@uet.edu.pk::b53b8155-91e6-49b4-b55c-0abb2dc47154" providerId="AD" clId="Web-{AE30CFD7-46E5-82C0-55A4-F5C5F1E0BC7F}" dt="2020-10-28T19:17:42.813" v="7"/>
        <pc:sldMkLst>
          <pc:docMk/>
          <pc:sldMk cId="840027624" sldId="303"/>
        </pc:sldMkLst>
      </pc:sldChg>
      <pc:sldChg chg="new del">
        <pc:chgData name="Ms Taliah Tajammal" userId="S::taliah@uet.edu.pk::b53b8155-91e6-49b4-b55c-0abb2dc47154" providerId="AD" clId="Web-{AE30CFD7-46E5-82C0-55A4-F5C5F1E0BC7F}" dt="2020-10-28T19:19:21.190" v="10"/>
        <pc:sldMkLst>
          <pc:docMk/>
          <pc:sldMk cId="1981194758" sldId="305"/>
        </pc:sldMkLst>
      </pc:sldChg>
      <pc:sldChg chg="new del">
        <pc:chgData name="Ms Taliah Tajammal" userId="S::taliah@uet.edu.pk::b53b8155-91e6-49b4-b55c-0abb2dc47154" providerId="AD" clId="Web-{AE30CFD7-46E5-82C0-55A4-F5C5F1E0BC7F}" dt="2020-10-28T19:19:54.457" v="12"/>
        <pc:sldMkLst>
          <pc:docMk/>
          <pc:sldMk cId="2642388543" sldId="305"/>
        </pc:sldMkLst>
      </pc:sldChg>
    </pc:docChg>
  </pc:docChgLst>
  <pc:docChgLst>
    <pc:chgData name="Ms Taliah Tajammal" userId="S::taliah@uet.edu.pk::b53b8155-91e6-49b4-b55c-0abb2dc47154" providerId="AD" clId="Web-{C0583485-B7A0-A280-5A16-F51C49E70EC2}"/>
    <pc:docChg chg="modSld">
      <pc:chgData name="Ms Taliah Tajammal" userId="S::taliah@uet.edu.pk::b53b8155-91e6-49b4-b55c-0abb2dc47154" providerId="AD" clId="Web-{C0583485-B7A0-A280-5A16-F51C49E70EC2}" dt="2020-10-29T10:06:35.841" v="36"/>
      <pc:docMkLst>
        <pc:docMk/>
      </pc:docMkLst>
      <pc:sldChg chg="modNotes">
        <pc:chgData name="Ms Taliah Tajammal" userId="S::taliah@uet.edu.pk::b53b8155-91e6-49b4-b55c-0abb2dc47154" providerId="AD" clId="Web-{C0583485-B7A0-A280-5A16-F51C49E70EC2}" dt="2020-10-29T10:03:07.242" v="21"/>
        <pc:sldMkLst>
          <pc:docMk/>
          <pc:sldMk cId="3606116990" sldId="268"/>
        </pc:sldMkLst>
      </pc:sldChg>
      <pc:sldChg chg="modNotes">
        <pc:chgData name="Ms Taliah Tajammal" userId="S::taliah@uet.edu.pk::b53b8155-91e6-49b4-b55c-0abb2dc47154" providerId="AD" clId="Web-{C0583485-B7A0-A280-5A16-F51C49E70EC2}" dt="2020-10-29T10:02:28.475" v="17"/>
        <pc:sldMkLst>
          <pc:docMk/>
          <pc:sldMk cId="1338865534" sldId="279"/>
        </pc:sldMkLst>
      </pc:sldChg>
      <pc:sldChg chg="modNotes">
        <pc:chgData name="Ms Taliah Tajammal" userId="S::taliah@uet.edu.pk::b53b8155-91e6-49b4-b55c-0abb2dc47154" providerId="AD" clId="Web-{C0583485-B7A0-A280-5A16-F51C49E70EC2}" dt="2020-10-29T10:02:54.694" v="20"/>
        <pc:sldMkLst>
          <pc:docMk/>
          <pc:sldMk cId="2040911261" sldId="280"/>
        </pc:sldMkLst>
      </pc:sldChg>
      <pc:sldChg chg="modNotes">
        <pc:chgData name="Ms Taliah Tajammal" userId="S::taliah@uet.edu.pk::b53b8155-91e6-49b4-b55c-0abb2dc47154" providerId="AD" clId="Web-{C0583485-B7A0-A280-5A16-F51C49E70EC2}" dt="2020-10-29T10:06:35.841" v="36"/>
        <pc:sldMkLst>
          <pc:docMk/>
          <pc:sldMk cId="447470123" sldId="281"/>
        </pc:sldMkLst>
      </pc:sldChg>
      <pc:sldChg chg="modNotes">
        <pc:chgData name="Ms Taliah Tajammal" userId="S::taliah@uet.edu.pk::b53b8155-91e6-49b4-b55c-0abb2dc47154" providerId="AD" clId="Web-{C0583485-B7A0-A280-5A16-F51C49E70EC2}" dt="2020-10-29T10:05:20.402" v="32"/>
        <pc:sldMkLst>
          <pc:docMk/>
          <pc:sldMk cId="4261213474" sldId="291"/>
        </pc:sldMkLst>
      </pc:sldChg>
      <pc:sldChg chg="modNotes">
        <pc:chgData name="Ms Taliah Tajammal" userId="S::taliah@uet.edu.pk::b53b8155-91e6-49b4-b55c-0abb2dc47154" providerId="AD" clId="Web-{C0583485-B7A0-A280-5A16-F51C49E70EC2}" dt="2020-10-29T10:04:09.759" v="26"/>
        <pc:sldMkLst>
          <pc:docMk/>
          <pc:sldMk cId="3726189167" sldId="296"/>
        </pc:sldMkLst>
      </pc:sldChg>
      <pc:sldChg chg="modNotes">
        <pc:chgData name="Ms Taliah Tajammal" userId="S::taliah@uet.edu.pk::b53b8155-91e6-49b4-b55c-0abb2dc47154" providerId="AD" clId="Web-{C0583485-B7A0-A280-5A16-F51C49E70EC2}" dt="2020-10-29T10:04:27.072" v="28"/>
        <pc:sldMkLst>
          <pc:docMk/>
          <pc:sldMk cId="4037543648" sldId="297"/>
        </pc:sldMkLst>
      </pc:sldChg>
      <pc:sldChg chg="modNotes">
        <pc:chgData name="Ms Taliah Tajammal" userId="S::taliah@uet.edu.pk::b53b8155-91e6-49b4-b55c-0abb2dc47154" providerId="AD" clId="Web-{C0583485-B7A0-A280-5A16-F51C49E70EC2}" dt="2020-10-29T10:05:35.402" v="34"/>
        <pc:sldMkLst>
          <pc:docMk/>
          <pc:sldMk cId="1366624462" sldId="298"/>
        </pc:sldMkLst>
      </pc:sldChg>
      <pc:sldChg chg="modNotes">
        <pc:chgData name="Ms Taliah Tajammal" userId="S::taliah@uet.edu.pk::b53b8155-91e6-49b4-b55c-0abb2dc47154" providerId="AD" clId="Web-{C0583485-B7A0-A280-5A16-F51C49E70EC2}" dt="2020-10-29T10:02:40.069" v="18"/>
        <pc:sldMkLst>
          <pc:docMk/>
          <pc:sldMk cId="562839023" sldId="300"/>
        </pc:sldMkLst>
      </pc:sldChg>
      <pc:sldChg chg="modNotes">
        <pc:chgData name="Ms Taliah Tajammal" userId="S::taliah@uet.edu.pk::b53b8155-91e6-49b4-b55c-0abb2dc47154" providerId="AD" clId="Web-{C0583485-B7A0-A280-5A16-F51C49E70EC2}" dt="2020-10-29T10:03:47.493" v="24"/>
        <pc:sldMkLst>
          <pc:docMk/>
          <pc:sldMk cId="1320558952" sldId="301"/>
        </pc:sldMkLst>
      </pc:sldChg>
      <pc:sldChg chg="modNotes">
        <pc:chgData name="Ms Taliah Tajammal" userId="S::taliah@uet.edu.pk::b53b8155-91e6-49b4-b55c-0abb2dc47154" providerId="AD" clId="Web-{C0583485-B7A0-A280-5A16-F51C49E70EC2}" dt="2020-10-29T10:04:43.541" v="30"/>
        <pc:sldMkLst>
          <pc:docMk/>
          <pc:sldMk cId="1111712851"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Five Workflows:</a:t>
            </a:r>
            <a:endParaRPr lang="en-US" dirty="0"/>
          </a:p>
          <a:p>
            <a:r>
              <a:rPr lang="en-US" dirty="0"/>
              <a:t>The remaining workflows are these:</a:t>
            </a:r>
          </a:p>
          <a:p>
            <a:r>
              <a:rPr lang="en-US" b="1" u="sng" dirty="0"/>
              <a:t>Implementation:</a:t>
            </a:r>
            <a:endParaRPr lang="en-US" dirty="0"/>
          </a:p>
          <a:p>
            <a:r>
              <a:rPr lang="en-US" dirty="0"/>
              <a:t>The primary activities of the </a:t>
            </a:r>
            <a:r>
              <a:rPr lang="en-US" b="1" dirty="0"/>
              <a:t>Implementation workflow</a:t>
            </a:r>
            <a:r>
              <a:rPr lang="en-US" dirty="0"/>
              <a:t> are aimed at building the implementation model, which describes how the elements of the design model are packaged into software components, such as source code files, dynamic link libraries (DLLs).</a:t>
            </a:r>
            <a:endParaRPr lang="en-US" dirty="0">
              <a:cs typeface="Calibri"/>
            </a:endParaRPr>
          </a:p>
          <a:p>
            <a:r>
              <a:rPr lang="en-US" b="1" u="sng" dirty="0"/>
              <a:t>Test:</a:t>
            </a:r>
            <a:endParaRPr lang="en-US" dirty="0"/>
          </a:p>
          <a:p>
            <a:r>
              <a:rPr lang="en-US" dirty="0"/>
              <a:t>The primary activities of the </a:t>
            </a:r>
            <a:r>
              <a:rPr lang="en-US" b="1" dirty="0"/>
              <a:t>Test workflow</a:t>
            </a:r>
            <a:r>
              <a:rPr lang="en-US" dirty="0"/>
              <a:t> are aimed at building the </a:t>
            </a:r>
            <a:r>
              <a:rPr lang="en-US" b="1" dirty="0"/>
              <a:t>test model</a:t>
            </a:r>
            <a:r>
              <a:rPr lang="en-US" dirty="0"/>
              <a:t>, which describes how </a:t>
            </a:r>
            <a:r>
              <a:rPr lang="en-US" b="1" dirty="0"/>
              <a:t>integration and system tests </a:t>
            </a:r>
            <a:r>
              <a:rPr lang="en-US" dirty="0"/>
              <a:t>will exercise executable components from the implementation model. The test model also describes how the team will perform those tests as well as unit tests.</a:t>
            </a:r>
          </a:p>
          <a:p>
            <a:r>
              <a:rPr lang="en-US" dirty="0"/>
              <a:t>The test model contains </a:t>
            </a:r>
            <a:r>
              <a:rPr lang="en-US" b="1" dirty="0"/>
              <a:t>test cases </a:t>
            </a:r>
            <a:r>
              <a:rPr lang="en-US" dirty="0"/>
              <a:t>that are often derived directly from use cases. Testers perform </a:t>
            </a:r>
            <a:r>
              <a:rPr lang="en-US" b="1" dirty="0"/>
              <a:t>black-box testing</a:t>
            </a:r>
            <a:r>
              <a:rPr lang="en-US" dirty="0"/>
              <a:t> using the original use case text, and</a:t>
            </a:r>
            <a:r>
              <a:rPr lang="en-US" b="1" dirty="0"/>
              <a:t> white-box testing</a:t>
            </a:r>
            <a:r>
              <a:rPr lang="en-US" dirty="0"/>
              <a:t> of the realizations of those use cases, as specified within the analysis model. The test model also contains the results of all levels of testing.</a:t>
            </a:r>
          </a:p>
          <a:p>
            <a:endParaRPr lang="en-US" b="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68296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Example of Unified process model:</a:t>
            </a:r>
            <a:endParaRPr lang="en-US" dirty="0"/>
          </a:p>
          <a:p>
            <a:r>
              <a:rPr lang="en-US" dirty="0"/>
              <a:t>Let's say you own a small baking company, where you make and design custom cakes for different occasions. You now wish to take your business online, so that you could cater to a large customer base. You hire a web development company to build an online cake store for you. What kind of an approach would you like the developers to have towards creating your website? Would you want to receive the completed website all at once after a month, or would you like it to be developed in stages, so that you could take a look at the working software and request any modifications right away? It would be reasonable to go with the second approach, as you'd get to see well-developed bits of your website. It would also ensure that the developers were proceeding in the right direction. This is the same approach that you'd take if you were building a software product on the basis of the </a:t>
            </a:r>
            <a:r>
              <a:rPr lang="en-US" b="1" dirty="0"/>
              <a:t>unified process model</a:t>
            </a:r>
            <a:r>
              <a:rPr lang="en-US" dirty="0"/>
              <a:t>.</a:t>
            </a:r>
          </a:p>
          <a:p>
            <a:endParaRPr lang="en-US" sz="1200" b="1" u="sng" kern="1200" dirty="0">
              <a:solidFill>
                <a:schemeClr val="tx1"/>
              </a:solidFill>
              <a:effectLst/>
              <a:latin typeface="+mn-lt"/>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11</a:t>
            </a:fld>
            <a:endParaRPr lang="en-US"/>
          </a:p>
        </p:txBody>
      </p:sp>
    </p:spTree>
    <p:extLst>
      <p:ext uri="{BB962C8B-B14F-4D97-AF65-F5344CB8AC3E}">
        <p14:creationId xmlns:p14="http://schemas.microsoft.com/office/powerpoint/2010/main" val="83572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Advantages of Unified process model: </a:t>
            </a:r>
            <a:endParaRPr lang="en-US" dirty="0"/>
          </a:p>
          <a:p>
            <a:pPr marL="171450" indent="-171450">
              <a:buFont typeface="Arial"/>
              <a:buChar char="•"/>
            </a:pPr>
            <a:r>
              <a:rPr lang="en-US" dirty="0"/>
              <a:t>Allows for the </a:t>
            </a:r>
            <a:r>
              <a:rPr lang="en-US" b="1" dirty="0"/>
              <a:t>adaptive capability </a:t>
            </a:r>
            <a:r>
              <a:rPr lang="en-US" dirty="0"/>
              <a:t>to deal with changing requirements throughout the development life cycle, whether they be from customers or from within the project itself.</a:t>
            </a:r>
          </a:p>
          <a:p>
            <a:pPr marL="171450" indent="-171450">
              <a:buFont typeface="Arial"/>
              <a:buChar char="•"/>
            </a:pPr>
            <a:r>
              <a:rPr lang="en-US" dirty="0"/>
              <a:t>Emphasizes the need (</a:t>
            </a:r>
            <a:r>
              <a:rPr lang="en-US" b="1" dirty="0"/>
              <a:t>and proper implementation of</a:t>
            </a:r>
            <a:r>
              <a:rPr lang="en-US" dirty="0"/>
              <a:t>) accurate documentation.</a:t>
            </a:r>
          </a:p>
          <a:p>
            <a:pPr marL="171450" indent="-171450">
              <a:buFont typeface="Arial"/>
              <a:buChar char="•"/>
            </a:pPr>
            <a:r>
              <a:rPr lang="en-US" dirty="0"/>
              <a:t>Diffuses potential integration headaches by forcing integration to occur throughout development, specifically within the construction phase where all other coding and development is taking place.</a:t>
            </a:r>
          </a:p>
          <a:p>
            <a:r>
              <a:rPr lang="en-US" b="1" u="sng" dirty="0"/>
              <a:t>Disadvantages of Rational Unified Process:</a:t>
            </a:r>
            <a:endParaRPr lang="en-US" dirty="0"/>
          </a:p>
          <a:p>
            <a:pPr marL="171450" indent="-171450">
              <a:buFont typeface="Arial"/>
              <a:buChar char="•"/>
            </a:pPr>
            <a:r>
              <a:rPr lang="en-US" dirty="0"/>
              <a:t>Heavily relies on proficient and expert team members, since assignment of activities to individual workers should </a:t>
            </a:r>
            <a:r>
              <a:rPr lang="en-US" b="1" dirty="0"/>
              <a:t>produce tangible, pre-planned results </a:t>
            </a:r>
            <a:r>
              <a:rPr lang="en-US" dirty="0"/>
              <a:t>in the </a:t>
            </a:r>
            <a:r>
              <a:rPr lang="en-US" b="1" dirty="0"/>
              <a:t>form of artifacts</a:t>
            </a:r>
            <a:r>
              <a:rPr lang="en-US" dirty="0"/>
              <a:t>.</a:t>
            </a:r>
          </a:p>
          <a:p>
            <a:pPr marL="171450" indent="-171450">
              <a:buFont typeface="Arial"/>
              <a:buChar char="•"/>
            </a:pPr>
            <a:r>
              <a:rPr lang="en-US" dirty="0"/>
              <a:t>Given the emphasis on integration throughout the development process, this can also be detrimental during testing or other phases, where integrations are conflicting and getting in the way of other, </a:t>
            </a:r>
            <a:r>
              <a:rPr lang="en-US" b="1" dirty="0"/>
              <a:t>more fundamental activities</a:t>
            </a:r>
            <a:r>
              <a:rPr lang="en-US" dirty="0"/>
              <a:t>.</a:t>
            </a:r>
          </a:p>
          <a:p>
            <a:pPr marL="171450" indent="-171450">
              <a:buFont typeface="Arial"/>
              <a:buChar char="•"/>
            </a:pPr>
            <a:r>
              <a:rPr lang="en-US" dirty="0"/>
              <a:t>Arguably, Rup is a fairly </a:t>
            </a:r>
            <a:r>
              <a:rPr lang="en-US" b="1" dirty="0"/>
              <a:t>complicated model</a:t>
            </a:r>
            <a:r>
              <a:rPr lang="en-US" dirty="0"/>
              <a:t>. Given the assortment of the components involved, including best practices, phases, building blocks, milestone criteria, iterations, and workflows, often proper implementation and use of the Rational Unified Process can be challenging for many organizations, particularly for smaller teams or projects.</a:t>
            </a:r>
          </a:p>
          <a:p>
            <a:endParaRPr lang="en-US" dirty="0"/>
          </a:p>
          <a:p>
            <a:pPr marL="0" indent="0">
              <a:buFont typeface="Arial" panose="020B0604020202020204" pitchFamily="34" charset="0"/>
              <a:buNone/>
            </a:pPr>
            <a:endParaRPr lang="en-US" sz="1200" b="1" i="0" u="sng" kern="1200" dirty="0">
              <a:solidFill>
                <a:schemeClr val="tx1"/>
              </a:solidFill>
              <a:effectLst/>
              <a:latin typeface="+mn-lt"/>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12</a:t>
            </a:fld>
            <a:endParaRPr lang="en-US"/>
          </a:p>
        </p:txBody>
      </p:sp>
    </p:spTree>
    <p:extLst>
      <p:ext uri="{BB962C8B-B14F-4D97-AF65-F5344CB8AC3E}">
        <p14:creationId xmlns:p14="http://schemas.microsoft.com/office/powerpoint/2010/main" val="378954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Discuss the difference between agile and unified process?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13</a:t>
            </a:fld>
            <a:endParaRPr lang="en-US"/>
          </a:p>
        </p:txBody>
      </p:sp>
    </p:spTree>
    <p:extLst>
      <p:ext uri="{BB962C8B-B14F-4D97-AF65-F5344CB8AC3E}">
        <p14:creationId xmlns:p14="http://schemas.microsoft.com/office/powerpoint/2010/main" val="358356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sng" dirty="0"/>
              <a:t>Definition:</a:t>
            </a:r>
            <a:endParaRPr lang="en-US" dirty="0"/>
          </a:p>
          <a:p>
            <a:pPr algn="just"/>
            <a:r>
              <a:rPr lang="en-US" dirty="0"/>
              <a:t>The Unified Process (UP), or Unified Software Development Process, is an iterative and incremental software development framework from which a customized process can be defined. The framework contains many components and has been modified a number of times to create several variations. The most popular variations include the</a:t>
            </a:r>
            <a:r>
              <a:rPr lang="en-US" b="1" dirty="0"/>
              <a:t> Rational Unified Process (RUP</a:t>
            </a:r>
            <a:r>
              <a:rPr lang="en-US" dirty="0"/>
              <a:t>) and the</a:t>
            </a:r>
            <a:r>
              <a:rPr lang="en-US" b="1" dirty="0"/>
              <a:t> Open Unified Process (Open UP)</a:t>
            </a:r>
            <a:r>
              <a:rPr lang="en-US" dirty="0"/>
              <a:t>. The framework has several key characteristics which seem to carry across all variations.</a:t>
            </a:r>
            <a:endParaRPr lang="en-US" dirty="0">
              <a:cs typeface="Calibri"/>
            </a:endParaRPr>
          </a:p>
          <a:p>
            <a:pPr algn="just"/>
            <a:r>
              <a:rPr lang="en-US" dirty="0"/>
              <a:t>The key characteristics of the Unified Process are: </a:t>
            </a:r>
          </a:p>
          <a:p>
            <a:pPr marL="171450" indent="-171450" algn="just">
              <a:buFont typeface="Arial"/>
              <a:buChar char="•"/>
            </a:pPr>
            <a:r>
              <a:rPr lang="en-US" dirty="0"/>
              <a:t>It is an </a:t>
            </a:r>
            <a:r>
              <a:rPr lang="en-US" b="1" dirty="0"/>
              <a:t>iterative and incremental development </a:t>
            </a:r>
            <a:r>
              <a:rPr lang="en-US" dirty="0"/>
              <a:t>framework</a:t>
            </a:r>
            <a:endParaRPr lang="en-US" dirty="0">
              <a:cs typeface="Calibri"/>
            </a:endParaRPr>
          </a:p>
          <a:p>
            <a:pPr marL="171450" indent="-171450" algn="just">
              <a:buFont typeface="Arial"/>
              <a:buChar char="•"/>
            </a:pPr>
            <a:r>
              <a:rPr lang="en-US" dirty="0"/>
              <a:t>It is </a:t>
            </a:r>
            <a:r>
              <a:rPr lang="en-US" b="1" dirty="0"/>
              <a:t>architecture-centric </a:t>
            </a:r>
            <a:r>
              <a:rPr lang="en-US" dirty="0"/>
              <a:t>with major work being done to define </a:t>
            </a:r>
            <a:r>
              <a:rPr lang="en-US" b="1" dirty="0"/>
              <a:t>and validate an architectural design </a:t>
            </a:r>
            <a:r>
              <a:rPr lang="en-US" dirty="0"/>
              <a:t>for most coding is done</a:t>
            </a:r>
            <a:endParaRPr lang="en-US" dirty="0">
              <a:cs typeface="Calibri"/>
            </a:endParaRPr>
          </a:p>
          <a:p>
            <a:pPr marL="171450" indent="-171450" algn="just">
              <a:buFont typeface="Arial"/>
              <a:buChar char="•"/>
            </a:pPr>
            <a:r>
              <a:rPr lang="en-US" dirty="0"/>
              <a:t>It is risk-focused and emphasizes that highest-risk factors be addressed in the earliest </a:t>
            </a:r>
            <a:r>
              <a:rPr lang="en-US" b="1" dirty="0"/>
              <a:t>deliverables possible.</a:t>
            </a:r>
            <a:endParaRPr lang="en-US" dirty="0"/>
          </a:p>
          <a:p>
            <a:pPr marL="171450" indent="-171450" algn="just">
              <a:buFont typeface="Arial"/>
              <a:buChar char="•"/>
            </a:pPr>
            <a:r>
              <a:rPr lang="en-US" dirty="0"/>
              <a:t>It is use-case and </a:t>
            </a:r>
            <a:r>
              <a:rPr lang="en-US" b="1" dirty="0"/>
              <a:t>UML model </a:t>
            </a:r>
            <a:r>
              <a:rPr lang="en-US" dirty="0"/>
              <a:t>driven with nearly all requirements being documented in one of those forms</a:t>
            </a:r>
          </a:p>
          <a:p>
            <a:pPr algn="just"/>
            <a:r>
              <a:rPr lang="en-US" dirty="0"/>
              <a:t> In general, the Unified Process is built around the idea of incorporating </a:t>
            </a:r>
            <a:r>
              <a:rPr lang="en-US" b="1" dirty="0"/>
              <a:t>six specific best practices</a:t>
            </a:r>
            <a:r>
              <a:rPr lang="en-US" dirty="0"/>
              <a:t> into a configurable process framework. Those best practices are:</a:t>
            </a:r>
          </a:p>
          <a:p>
            <a:pPr marL="171450" indent="-171450" algn="just">
              <a:buFont typeface="Arial"/>
              <a:buChar char="•"/>
            </a:pPr>
            <a:r>
              <a:rPr lang="en-US" dirty="0"/>
              <a:t>Develop Software Iteratively</a:t>
            </a:r>
          </a:p>
          <a:p>
            <a:pPr marL="171450" indent="-171450" algn="just">
              <a:buFont typeface="Arial"/>
              <a:buChar char="•"/>
            </a:pPr>
            <a:r>
              <a:rPr lang="en-US" dirty="0"/>
              <a:t>Manage Requirements</a:t>
            </a:r>
          </a:p>
          <a:p>
            <a:pPr marL="171450" indent="-171450" algn="just">
              <a:buFont typeface="Arial"/>
              <a:buChar char="•"/>
            </a:pPr>
            <a:r>
              <a:rPr lang="en-US" dirty="0"/>
              <a:t>Use Component-based Architectures</a:t>
            </a:r>
          </a:p>
          <a:p>
            <a:pPr marL="171450" indent="-171450" algn="just">
              <a:buFont typeface="Arial"/>
              <a:buChar char="•"/>
            </a:pPr>
            <a:r>
              <a:rPr lang="en-US" dirty="0"/>
              <a:t>Visually Model Software</a:t>
            </a:r>
          </a:p>
          <a:p>
            <a:pPr marL="171450" indent="-171450" algn="just">
              <a:buFont typeface="Arial"/>
              <a:buChar char="•"/>
            </a:pPr>
            <a:r>
              <a:rPr lang="en-US" dirty="0"/>
              <a:t>Verify Software Quality</a:t>
            </a:r>
          </a:p>
          <a:p>
            <a:pPr marL="171450" indent="-171450" algn="just">
              <a:buFont typeface="Arial"/>
              <a:buChar char="•"/>
            </a:pPr>
            <a:r>
              <a:rPr lang="en-US" dirty="0"/>
              <a:t>Control Changes to Software</a:t>
            </a:r>
          </a:p>
          <a:p>
            <a:pPr algn="just"/>
            <a:r>
              <a:rPr lang="en-US" b="1" u="sng" dirty="0"/>
              <a:t>Use-Case Driven Approach:</a:t>
            </a:r>
            <a:endParaRPr lang="en-US" dirty="0"/>
          </a:p>
          <a:p>
            <a:pPr algn="just"/>
            <a:r>
              <a:rPr lang="en-US" dirty="0"/>
              <a:t>A </a:t>
            </a:r>
            <a:r>
              <a:rPr lang="en-US" b="1" dirty="0"/>
              <a:t>use-case</a:t>
            </a:r>
            <a:r>
              <a:rPr lang="en-US" dirty="0"/>
              <a:t> defines the interaction between </a:t>
            </a:r>
            <a:r>
              <a:rPr lang="en-US" b="1" dirty="0"/>
              <a:t>two or more entities</a:t>
            </a:r>
            <a:r>
              <a:rPr lang="en-US" dirty="0"/>
              <a:t>. The list of requirements specified by a customer are converted to functional requirements by a business analyst and generally referred to as use-cases. A use-case describes the operation of a software as interactions between the customer and the system, resulting in a specific output or a measurable return. For example, the online cake shop can be specified in terms of use cases such as 'add cake to cart,' 'change the quantity of added cakes in cart,' 'cake order checkout,' and so on. Each use case represents a significant functionality and could be considered for an iteration.</a:t>
            </a:r>
          </a:p>
          <a:p>
            <a:pPr algn="just"/>
            <a:r>
              <a:rPr lang="en-US" b="1" u="sng" dirty="0"/>
              <a:t>Architecture-Centric Approach:</a:t>
            </a:r>
            <a:endParaRPr lang="en-US" dirty="0"/>
          </a:p>
          <a:p>
            <a:pPr algn="just"/>
            <a:r>
              <a:rPr lang="en-US" dirty="0"/>
              <a:t>Now, let's take a closer look at the </a:t>
            </a:r>
            <a:r>
              <a:rPr lang="en-US" b="1" dirty="0"/>
              <a:t>architecture-centric approach</a:t>
            </a:r>
            <a:r>
              <a:rPr lang="en-US" dirty="0"/>
              <a:t>. Using this approach, you'd be creating </a:t>
            </a:r>
            <a:r>
              <a:rPr lang="en-US" b="1" dirty="0"/>
              <a:t>a blueprint of the organization of the software system</a:t>
            </a:r>
            <a:r>
              <a:rPr lang="en-US" dirty="0"/>
              <a:t>. It would include taking into account the different technologies</a:t>
            </a:r>
            <a:r>
              <a:rPr lang="en-US" b="1" dirty="0"/>
              <a:t>, programming languages, operating systems, development and release environments, server capabilities,</a:t>
            </a:r>
            <a:r>
              <a:rPr lang="en-US" dirty="0"/>
              <a:t> and other such areas for developing the software.</a:t>
            </a:r>
          </a:p>
          <a:p>
            <a:pPr algn="just"/>
            <a:r>
              <a:rPr lang="en-US" b="1" u="sng" dirty="0"/>
              <a:t>Iterative and Incremental Approach:</a:t>
            </a:r>
            <a:endParaRPr lang="en-US" dirty="0"/>
          </a:p>
          <a:p>
            <a:pPr algn="just"/>
            <a:r>
              <a:rPr lang="en-US" dirty="0"/>
              <a:t>And finally, let's take a closer look at the </a:t>
            </a:r>
            <a:r>
              <a:rPr lang="en-US" b="1" dirty="0"/>
              <a:t>iterative and incremental approach</a:t>
            </a:r>
            <a:r>
              <a:rPr lang="en-US" dirty="0"/>
              <a:t>.</a:t>
            </a:r>
          </a:p>
          <a:p>
            <a:pPr algn="just"/>
            <a:r>
              <a:rPr lang="en-US" dirty="0"/>
              <a:t>Using an </a:t>
            </a:r>
            <a:r>
              <a:rPr lang="en-US" b="1" dirty="0"/>
              <a:t>iterative and incremental approach </a:t>
            </a:r>
            <a:r>
              <a:rPr lang="en-US" dirty="0"/>
              <a:t>means treating each iteration as a mini-project. Therefore, you'd develop the software as a number of small mini-projects, working in cycles. You'd develop small working versions of the software at the end of each cycle. Each iteration would add some functionality to the software according to the requirements specified by the customer.</a:t>
            </a:r>
          </a:p>
          <a:p>
            <a:pPr algn="just"/>
            <a:r>
              <a:rPr lang="en-US" dirty="0"/>
              <a:t>Now that we saw the distinctive characteristics of the unified process model, let's take a look at the process steps involved.</a:t>
            </a: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23053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Phases of Unified Process Model:</a:t>
            </a:r>
            <a:endParaRPr lang="en-US" dirty="0"/>
          </a:p>
          <a:p>
            <a:r>
              <a:rPr lang="en-US" dirty="0"/>
              <a:t>The life of a software system can be represented as a series of </a:t>
            </a:r>
            <a:r>
              <a:rPr lang="en-US" b="1" dirty="0"/>
              <a:t>cycles</a:t>
            </a:r>
            <a:r>
              <a:rPr lang="en-US" dirty="0"/>
              <a:t>. A cycle ends with the release of a version of the system to customers.</a:t>
            </a:r>
          </a:p>
          <a:p>
            <a:r>
              <a:rPr lang="en-US" dirty="0"/>
              <a:t>Within the Unified Process, each cycle contains four phases. A </a:t>
            </a:r>
            <a:r>
              <a:rPr lang="en-US" b="1" dirty="0"/>
              <a:t>phase</a:t>
            </a:r>
            <a:r>
              <a:rPr lang="en-US" dirty="0"/>
              <a:t> is simply the span of time between two </a:t>
            </a:r>
            <a:r>
              <a:rPr lang="en-US" b="1" dirty="0"/>
              <a:t>major milestones</a:t>
            </a:r>
            <a:r>
              <a:rPr lang="en-US" dirty="0"/>
              <a:t>, points at which managers make important decisions about whether to proceed with development and, if so, what's required concerning project scope, budget, and schedule.</a:t>
            </a:r>
          </a:p>
          <a:p>
            <a:pPr marL="171450" indent="-171450">
              <a:buFont typeface="Arial"/>
              <a:buChar char="•"/>
            </a:pPr>
            <a:r>
              <a:rPr lang="en-US" dirty="0"/>
              <a:t>Inception</a:t>
            </a:r>
          </a:p>
          <a:p>
            <a:pPr marL="171450" indent="-171450">
              <a:buFont typeface="Arial"/>
              <a:buChar char="•"/>
            </a:pPr>
            <a:r>
              <a:rPr lang="en-US" dirty="0"/>
              <a:t>Elaboration (milestone)</a:t>
            </a:r>
          </a:p>
          <a:p>
            <a:pPr marL="171450" indent="-171450">
              <a:buFont typeface="Arial"/>
              <a:buChar char="•"/>
            </a:pPr>
            <a:r>
              <a:rPr lang="en-US" dirty="0"/>
              <a:t>Construction (release)</a:t>
            </a:r>
          </a:p>
          <a:p>
            <a:pPr marL="171450" indent="-171450">
              <a:buFont typeface="Arial"/>
              <a:buChar char="•"/>
            </a:pPr>
            <a:r>
              <a:rPr lang="en-US" dirty="0"/>
              <a:t>Transition (final production release)</a:t>
            </a: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416792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u="sng" dirty="0"/>
              <a:t>Inception:</a:t>
            </a:r>
            <a:endParaRPr lang="en-US" dirty="0"/>
          </a:p>
          <a:p>
            <a:r>
              <a:rPr lang="en-US" dirty="0"/>
              <a:t>The primary goal of the </a:t>
            </a:r>
            <a:r>
              <a:rPr lang="en-US" b="1" dirty="0"/>
              <a:t>Inception phase</a:t>
            </a:r>
            <a:r>
              <a:rPr lang="en-US" dirty="0"/>
              <a:t> is </a:t>
            </a:r>
            <a:r>
              <a:rPr lang="en-US" b="1" dirty="0"/>
              <a:t>to establish the case for the viability of the proposed system.</a:t>
            </a:r>
            <a:endParaRPr lang="en-US" dirty="0"/>
          </a:p>
          <a:p>
            <a:r>
              <a:rPr lang="en-US" dirty="0"/>
              <a:t>The tasks that a project team performs during Inception include the following:</a:t>
            </a:r>
          </a:p>
          <a:p>
            <a:pPr marL="171450" indent="-171450">
              <a:buFont typeface="Arial"/>
              <a:buChar char="•"/>
            </a:pPr>
            <a:r>
              <a:rPr lang="en-US" dirty="0"/>
              <a:t>Defining the scope of the system (that is, what's in and what's out)</a:t>
            </a:r>
          </a:p>
          <a:p>
            <a:pPr marL="171450" indent="-171450">
              <a:buFont typeface="Arial"/>
              <a:buChar char="•"/>
            </a:pPr>
            <a:r>
              <a:rPr lang="en-US" dirty="0"/>
              <a:t>Outlining a </a:t>
            </a:r>
            <a:r>
              <a:rPr lang="en-US" b="1" dirty="0"/>
              <a:t>candidate architecture</a:t>
            </a:r>
            <a:r>
              <a:rPr lang="en-US" dirty="0"/>
              <a:t>, which is made up of initial versions of six different models</a:t>
            </a:r>
          </a:p>
          <a:p>
            <a:pPr marL="171450" indent="-171450">
              <a:buFont typeface="Arial"/>
              <a:buChar char="•"/>
            </a:pPr>
            <a:r>
              <a:rPr lang="en-US" dirty="0"/>
              <a:t>Identifying critical risks and determining when and how the project will address them</a:t>
            </a:r>
          </a:p>
          <a:p>
            <a:pPr marL="171450" indent="-171450">
              <a:buFont typeface="Arial"/>
              <a:buChar char="•"/>
            </a:pPr>
            <a:r>
              <a:rPr lang="en-US" dirty="0"/>
              <a:t>Starting to make the business case that the project is worth doing, based on initial estimates of cost, effort, schedule, and product quality</a:t>
            </a:r>
          </a:p>
          <a:p>
            <a:r>
              <a:rPr lang="en-US" dirty="0"/>
              <a:t>The major milestone associated with the Inception phase is called </a:t>
            </a:r>
            <a:r>
              <a:rPr lang="en-US" b="1" dirty="0"/>
              <a:t>Life-Cycle Objectives</a:t>
            </a:r>
            <a:r>
              <a:rPr lang="en-US" dirty="0"/>
              <a:t>. The indications that the project has reached this milestone include the following:</a:t>
            </a:r>
          </a:p>
          <a:p>
            <a:pPr marL="171450" indent="-171450">
              <a:buFont typeface="Arial"/>
              <a:buChar char="•"/>
            </a:pPr>
            <a:r>
              <a:rPr lang="en-US" dirty="0"/>
              <a:t>The major stakeholders agree on the </a:t>
            </a:r>
            <a:r>
              <a:rPr lang="en-US" b="1" dirty="0"/>
              <a:t>scope of the proposed system</a:t>
            </a:r>
            <a:r>
              <a:rPr lang="en-US" dirty="0"/>
              <a:t>.</a:t>
            </a:r>
          </a:p>
          <a:p>
            <a:pPr marL="171450" indent="-171450">
              <a:buFont typeface="Arial"/>
              <a:buChar char="•"/>
            </a:pPr>
            <a:r>
              <a:rPr lang="en-US" dirty="0"/>
              <a:t>The candidate architecture clearly addresses a set of </a:t>
            </a:r>
            <a:r>
              <a:rPr lang="en-US" b="1" dirty="0"/>
              <a:t>critical high-level requirements</a:t>
            </a:r>
            <a:r>
              <a:rPr lang="en-US" dirty="0"/>
              <a:t>.</a:t>
            </a:r>
          </a:p>
          <a:p>
            <a:pPr marL="171450" indent="-171450">
              <a:buFont typeface="Arial"/>
              <a:buChar char="•"/>
            </a:pPr>
            <a:r>
              <a:rPr lang="en-US" dirty="0"/>
              <a:t>The business case for the project is strong enough to justify a green light for continued development.</a:t>
            </a:r>
          </a:p>
          <a:p>
            <a:endParaRPr lang="en-US" dirty="0"/>
          </a:p>
          <a:p>
            <a:endParaRPr lang="en-US" b="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401766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Elaboration Phase:</a:t>
            </a:r>
            <a:endParaRPr lang="en-US" dirty="0"/>
          </a:p>
          <a:p>
            <a:r>
              <a:rPr lang="en-US" dirty="0"/>
              <a:t>The primary goal of the </a:t>
            </a:r>
            <a:r>
              <a:rPr lang="en-US" b="1" dirty="0"/>
              <a:t>Elaboration phase</a:t>
            </a:r>
            <a:r>
              <a:rPr lang="en-US" dirty="0"/>
              <a:t> is to establish </a:t>
            </a:r>
            <a:r>
              <a:rPr lang="en-US" b="1" dirty="0"/>
              <a:t>the ability to build the new system given the financial constraints</a:t>
            </a:r>
            <a:r>
              <a:rPr lang="en-US" dirty="0"/>
              <a:t>, </a:t>
            </a:r>
            <a:r>
              <a:rPr lang="en-US" b="1" dirty="0"/>
              <a:t>schedule constraints</a:t>
            </a:r>
            <a:r>
              <a:rPr lang="en-US" dirty="0"/>
              <a:t>, and other kinds of constraints that the development project faces.</a:t>
            </a:r>
          </a:p>
          <a:p>
            <a:r>
              <a:rPr lang="en-US" dirty="0"/>
              <a:t>The tasks that a project team performs during Elaboration include the following:</a:t>
            </a:r>
          </a:p>
          <a:p>
            <a:pPr marL="171450" indent="-171450">
              <a:buFont typeface="Arial"/>
              <a:buChar char="•"/>
            </a:pPr>
            <a:r>
              <a:rPr lang="en-US" dirty="0"/>
              <a:t>Capturing a </a:t>
            </a:r>
            <a:r>
              <a:rPr lang="en-US" b="1" dirty="0"/>
              <a:t>majority </a:t>
            </a:r>
            <a:r>
              <a:rPr lang="en-US" dirty="0"/>
              <a:t>of the remaining </a:t>
            </a:r>
            <a:r>
              <a:rPr lang="en-US" b="1" dirty="0"/>
              <a:t>functional requirements.</a:t>
            </a:r>
            <a:endParaRPr lang="en-US" dirty="0"/>
          </a:p>
          <a:p>
            <a:pPr marL="171450" indent="-171450">
              <a:buFont typeface="Arial"/>
              <a:buChar char="•"/>
            </a:pPr>
            <a:r>
              <a:rPr lang="en-US" dirty="0"/>
              <a:t>Expanding the candidate architecture into a full </a:t>
            </a:r>
            <a:r>
              <a:rPr lang="en-US" b="1" dirty="0"/>
              <a:t>architectural baseline</a:t>
            </a:r>
            <a:r>
              <a:rPr lang="en-US" dirty="0"/>
              <a:t>, which is an internal release of the system focused on describing the architecture.</a:t>
            </a:r>
          </a:p>
          <a:p>
            <a:pPr marL="171450" indent="-171450">
              <a:buFont typeface="Arial"/>
              <a:buChar char="•"/>
            </a:pPr>
            <a:r>
              <a:rPr lang="en-US" dirty="0"/>
              <a:t>Addressing significant risks on an ongoing basis</a:t>
            </a:r>
          </a:p>
          <a:p>
            <a:pPr marL="171450" indent="-171450">
              <a:buFont typeface="Arial"/>
              <a:buChar char="•"/>
            </a:pPr>
            <a:r>
              <a:rPr lang="en-US" dirty="0"/>
              <a:t>Finalizing the business case for the project and preparing a project plan that contains sufficient detail to </a:t>
            </a:r>
            <a:r>
              <a:rPr lang="en-US" b="1" dirty="0"/>
              <a:t>guide the next phase of the project </a:t>
            </a:r>
            <a:r>
              <a:rPr lang="en-US" dirty="0"/>
              <a:t>(Construction)</a:t>
            </a:r>
          </a:p>
          <a:p>
            <a:pPr marL="171450" indent="-171450">
              <a:buFont typeface="Arial"/>
              <a:buChar char="•"/>
            </a:pPr>
            <a:r>
              <a:rPr lang="en-US" dirty="0"/>
              <a:t>The architectural baseline contains expanded versions of the </a:t>
            </a:r>
            <a:r>
              <a:rPr lang="en-US" b="1" dirty="0"/>
              <a:t>six models </a:t>
            </a:r>
            <a:r>
              <a:rPr lang="en-US" dirty="0"/>
              <a:t>initialized during the </a:t>
            </a:r>
            <a:r>
              <a:rPr lang="en-US" b="1" dirty="0"/>
              <a:t>Inception phase</a:t>
            </a:r>
            <a:r>
              <a:rPr lang="en-US" dirty="0"/>
              <a:t>.</a:t>
            </a:r>
          </a:p>
          <a:p>
            <a:r>
              <a:rPr lang="en-US" dirty="0"/>
              <a:t>The major milestone associated with the Elaboration phase is called </a:t>
            </a:r>
            <a:r>
              <a:rPr lang="en-US" b="1" dirty="0"/>
              <a:t>Life-Cycle Architecture</a:t>
            </a:r>
            <a:r>
              <a:rPr lang="en-US" dirty="0"/>
              <a:t>. The indications that the project has reached this milestone include the following:</a:t>
            </a:r>
          </a:p>
          <a:p>
            <a:pPr marL="171450" indent="-171450">
              <a:buFont typeface="Arial"/>
              <a:buChar char="•"/>
            </a:pPr>
            <a:r>
              <a:rPr lang="en-US" dirty="0"/>
              <a:t>Most of the functional requirements for the new system have been </a:t>
            </a:r>
            <a:r>
              <a:rPr lang="en-US" b="1" dirty="0"/>
              <a:t>captured in the use case model</a:t>
            </a:r>
            <a:r>
              <a:rPr lang="en-US" dirty="0"/>
              <a:t>.</a:t>
            </a:r>
          </a:p>
          <a:p>
            <a:pPr marL="171450" indent="-171450">
              <a:buFont typeface="Arial"/>
              <a:buChar char="•"/>
            </a:pPr>
            <a:r>
              <a:rPr lang="en-US" dirty="0"/>
              <a:t>The architectural </a:t>
            </a:r>
            <a:r>
              <a:rPr lang="en-US" b="1" dirty="0"/>
              <a:t>baseline is a small</a:t>
            </a:r>
            <a:r>
              <a:rPr lang="en-US" dirty="0"/>
              <a:t>,  that will </a:t>
            </a:r>
            <a:r>
              <a:rPr lang="en-US" b="1" dirty="0"/>
              <a:t>serve as a solid foundation for ongoing development</a:t>
            </a:r>
            <a:r>
              <a:rPr lang="en-US" dirty="0"/>
              <a:t>.</a:t>
            </a:r>
          </a:p>
          <a:p>
            <a:pPr marL="171450" indent="-171450">
              <a:buFont typeface="Arial"/>
              <a:buChar char="•"/>
            </a:pPr>
            <a:r>
              <a:rPr lang="en-US" dirty="0"/>
              <a:t>The business case has received a green light, and the project team has an initial project plan that describes how the Construction phase will proceed.</a:t>
            </a:r>
          </a:p>
          <a:p>
            <a:endParaRPr lang="en-US" dirty="0"/>
          </a:p>
          <a:p>
            <a:endParaRPr lang="en-US" b="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268906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Construction Phase</a:t>
            </a:r>
            <a:r>
              <a:rPr lang="en-US" dirty="0"/>
              <a:t> is the part of the framework where </a:t>
            </a:r>
            <a:r>
              <a:rPr lang="en-US" b="1" dirty="0"/>
              <a:t>software development, integration, and testing takes place. </a:t>
            </a:r>
            <a:r>
              <a:rPr lang="en-US" dirty="0"/>
              <a:t>Because of the emphasis on component-based architectures and the significant attention paid to the architectural plan in the Inception and Elaboration phases, it should be possible to initiate multiple Construction Phases within a single cycle if the software to be developed is complex enough to support multiple discrete components.</a:t>
            </a:r>
            <a:endParaRPr lang="en-US"/>
          </a:p>
          <a:p>
            <a:pPr>
              <a:buFont typeface="Arial" panose="020B0604020202020204" pitchFamily="34" charset="0"/>
              <a:buChar char="•"/>
            </a:pPr>
            <a:r>
              <a:rPr lang="en-US" dirty="0"/>
              <a:t>The specific activities of this phase include:</a:t>
            </a:r>
          </a:p>
          <a:p>
            <a:pPr>
              <a:buFont typeface="Arial" panose="020B0604020202020204" pitchFamily="34" charset="0"/>
              <a:buChar char="•"/>
            </a:pPr>
            <a:r>
              <a:rPr lang="en-US" dirty="0"/>
              <a:t>The software is </a:t>
            </a:r>
            <a:r>
              <a:rPr lang="en-US" b="1" dirty="0"/>
              <a:t>built, integrated, and tested.</a:t>
            </a:r>
            <a:endParaRPr lang="en-US" dirty="0"/>
          </a:p>
          <a:p>
            <a:pPr>
              <a:buFont typeface="Arial" panose="020B0604020202020204" pitchFamily="34" charset="0"/>
              <a:buChar char="•"/>
            </a:pPr>
            <a:r>
              <a:rPr lang="en-US" dirty="0"/>
              <a:t>The user manuals have been </a:t>
            </a:r>
            <a:r>
              <a:rPr lang="en-US" b="1" dirty="0"/>
              <a:t>created</a:t>
            </a:r>
            <a:r>
              <a:rPr lang="en-US" dirty="0"/>
              <a:t> (or updated).</a:t>
            </a:r>
          </a:p>
          <a:p>
            <a:pPr>
              <a:buFont typeface="Arial" panose="020B0604020202020204" pitchFamily="34" charset="0"/>
              <a:buChar char="•"/>
            </a:pPr>
            <a:r>
              <a:rPr lang="en-US" dirty="0"/>
              <a:t>The details of the software developed are </a:t>
            </a:r>
            <a:r>
              <a:rPr lang="en-US" b="1" dirty="0"/>
              <a:t>documented</a:t>
            </a:r>
            <a:r>
              <a:rPr lang="en-US" dirty="0"/>
              <a:t> and </a:t>
            </a:r>
            <a:r>
              <a:rPr lang="en-US" b="1" dirty="0"/>
              <a:t>ready to be provided to end users or support staff </a:t>
            </a:r>
            <a:r>
              <a:rPr lang="en-US" dirty="0"/>
              <a:t>(including changes, etc.)</a:t>
            </a:r>
          </a:p>
          <a:p>
            <a:pPr>
              <a:buFont typeface="Arial" panose="020B0604020202020204" pitchFamily="34" charset="0"/>
              <a:buChar char="•"/>
            </a:pPr>
            <a:r>
              <a:rPr lang="en-US" dirty="0"/>
              <a:t>The milestones (</a:t>
            </a:r>
            <a:r>
              <a:rPr lang="en-US" b="1" dirty="0"/>
              <a:t>that together comprise the Initial Operational Capability Milestone</a:t>
            </a:r>
            <a:r>
              <a:rPr lang="en-US" dirty="0"/>
              <a:t>) that show completion of the Construction phase are:</a:t>
            </a:r>
          </a:p>
          <a:p>
            <a:pPr>
              <a:buFont typeface="Arial" panose="020B0604020202020204" pitchFamily="34" charset="0"/>
              <a:buChar char="•"/>
            </a:pPr>
            <a:r>
              <a:rPr lang="en-US" dirty="0"/>
              <a:t>The software product is </a:t>
            </a:r>
            <a:r>
              <a:rPr lang="en-US" b="1" dirty="0"/>
              <a:t>stable</a:t>
            </a:r>
            <a:r>
              <a:rPr lang="en-US" dirty="0"/>
              <a:t> and </a:t>
            </a:r>
            <a:r>
              <a:rPr lang="en-US" b="1" dirty="0"/>
              <a:t>mature</a:t>
            </a:r>
            <a:r>
              <a:rPr lang="en-US" dirty="0"/>
              <a:t> enough to be </a:t>
            </a:r>
            <a:r>
              <a:rPr lang="en-US" b="1" dirty="0"/>
              <a:t>deployed to end users.</a:t>
            </a:r>
            <a:endParaRPr lang="en-US" dirty="0"/>
          </a:p>
          <a:p>
            <a:pPr>
              <a:buFont typeface="Arial" panose="020B0604020202020204" pitchFamily="34" charset="0"/>
              <a:buChar char="•"/>
            </a:pPr>
            <a:r>
              <a:rPr lang="en-US" dirty="0"/>
              <a:t>All stakeholders are ready to transition to the </a:t>
            </a:r>
            <a:r>
              <a:rPr lang="en-US" b="1" dirty="0"/>
              <a:t>new / updated software</a:t>
            </a:r>
            <a:r>
              <a:rPr lang="en-US" dirty="0"/>
              <a:t>.</a:t>
            </a:r>
          </a:p>
          <a:p>
            <a:pPr>
              <a:buFont typeface="Arial" panose="020B0604020202020204" pitchFamily="34" charset="0"/>
              <a:buChar char="•"/>
            </a:pPr>
            <a:r>
              <a:rPr lang="en-US" dirty="0"/>
              <a:t>Actual versus planned expenditures are still acceptable enough to </a:t>
            </a:r>
            <a:r>
              <a:rPr lang="en-US" b="1" dirty="0"/>
              <a:t>move forward </a:t>
            </a:r>
            <a:r>
              <a:rPr lang="en-US" dirty="0"/>
              <a:t>with the project.</a:t>
            </a:r>
          </a:p>
          <a:p>
            <a:pPr>
              <a:buFont typeface="Arial" panose="020B0604020202020204" pitchFamily="34" charset="0"/>
              <a:buChar char="•"/>
            </a:pPr>
            <a:r>
              <a:rPr lang="en-US" dirty="0"/>
              <a:t>The outcome of the construction phase should be a product that is ready to </a:t>
            </a:r>
            <a:r>
              <a:rPr lang="en-US" b="1" dirty="0"/>
              <a:t>put into the hands of end-users </a:t>
            </a:r>
            <a:r>
              <a:rPr lang="en-US" dirty="0"/>
              <a:t>in at least a beta release state.</a:t>
            </a:r>
          </a:p>
          <a:p>
            <a:pPr>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397055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Transition phase:</a:t>
            </a:r>
            <a:endParaRPr lang="en-US" dirty="0"/>
          </a:p>
          <a:p>
            <a:r>
              <a:rPr lang="en-US" dirty="0"/>
              <a:t>The Transition Phase of the framework is where the software is deployed to end users and is essentially a broad beta test of the application. Users begin to use the new software, issues are identified and potentially corrected, and any features that were delayed are finished and deployed. The transition phase can include multiple iterations of the software, including beta releases, bug fixes, and enhancements.</a:t>
            </a:r>
          </a:p>
          <a:p>
            <a:r>
              <a:rPr lang="en-US" dirty="0"/>
              <a:t>The specific activities of this phase include:</a:t>
            </a:r>
          </a:p>
          <a:p>
            <a:pPr marL="171450" indent="-171450">
              <a:buFont typeface="Arial"/>
              <a:buChar char="•"/>
            </a:pPr>
            <a:r>
              <a:rPr lang="en-US" b="1" dirty="0"/>
              <a:t>Beta testing</a:t>
            </a:r>
            <a:r>
              <a:rPr lang="en-US" dirty="0"/>
              <a:t> or </a:t>
            </a:r>
            <a:r>
              <a:rPr lang="en-US" b="1" dirty="0"/>
              <a:t>user acceptance testing</a:t>
            </a:r>
            <a:r>
              <a:rPr lang="en-US" dirty="0"/>
              <a:t> by end users to validate the new software against </a:t>
            </a:r>
            <a:r>
              <a:rPr lang="en-US" b="1" dirty="0"/>
              <a:t>user expectations.</a:t>
            </a:r>
            <a:endParaRPr lang="en-US" dirty="0"/>
          </a:p>
          <a:p>
            <a:pPr marL="171450" indent="-171450">
              <a:buFont typeface="Arial"/>
              <a:buChar char="•"/>
            </a:pPr>
            <a:r>
              <a:rPr lang="en-US" dirty="0"/>
              <a:t>Parallel operation with </a:t>
            </a:r>
            <a:r>
              <a:rPr lang="en-US" b="1" dirty="0"/>
              <a:t>legacy systems </a:t>
            </a:r>
            <a:r>
              <a:rPr lang="en-US" dirty="0"/>
              <a:t>(if in existence) that will be </a:t>
            </a:r>
            <a:r>
              <a:rPr lang="en-US" b="1" dirty="0"/>
              <a:t>replaced.</a:t>
            </a:r>
            <a:endParaRPr lang="en-US" dirty="0"/>
          </a:p>
          <a:p>
            <a:pPr marL="171450" indent="-171450">
              <a:buFont typeface="Arial"/>
              <a:buChar char="•"/>
            </a:pPr>
            <a:r>
              <a:rPr lang="en-US" dirty="0"/>
              <a:t>Operational databases are </a:t>
            </a:r>
            <a:r>
              <a:rPr lang="en-US" b="1" dirty="0"/>
              <a:t>converted</a:t>
            </a:r>
            <a:r>
              <a:rPr lang="en-US" dirty="0"/>
              <a:t> (</a:t>
            </a:r>
            <a:r>
              <a:rPr lang="en-US" b="1" dirty="0"/>
              <a:t>if necessary</a:t>
            </a:r>
            <a:r>
              <a:rPr lang="en-US" dirty="0"/>
              <a:t>).</a:t>
            </a:r>
          </a:p>
          <a:p>
            <a:pPr marL="171450" indent="-171450">
              <a:buFont typeface="Arial"/>
              <a:buChar char="•"/>
            </a:pPr>
            <a:r>
              <a:rPr lang="en-US" dirty="0"/>
              <a:t>Users and maintainers of the software are </a:t>
            </a:r>
            <a:r>
              <a:rPr lang="en-US" b="1" dirty="0"/>
              <a:t>fully trained</a:t>
            </a:r>
            <a:r>
              <a:rPr lang="en-US" dirty="0"/>
              <a:t>.</a:t>
            </a:r>
          </a:p>
          <a:p>
            <a:pPr marL="171450" indent="-171450">
              <a:buFont typeface="Arial"/>
              <a:buChar char="•"/>
            </a:pPr>
            <a:r>
              <a:rPr lang="en-US" dirty="0"/>
              <a:t>The software is </a:t>
            </a:r>
            <a:r>
              <a:rPr lang="en-US" b="1" dirty="0"/>
              <a:t>fully rolled-out</a:t>
            </a:r>
            <a:endParaRPr lang="en-US" dirty="0"/>
          </a:p>
          <a:p>
            <a:r>
              <a:rPr lang="en-US" dirty="0"/>
              <a:t>The milestones (that together comprise the Product Release Milestone) that show completion of the Transition phase are:</a:t>
            </a:r>
          </a:p>
          <a:p>
            <a:pPr marL="171450" indent="-171450">
              <a:buFont typeface="Arial"/>
              <a:buChar char="•"/>
            </a:pPr>
            <a:r>
              <a:rPr lang="en-US" dirty="0"/>
              <a:t>Users are satisfied with the software.</a:t>
            </a:r>
          </a:p>
          <a:p>
            <a:pPr marL="171450" indent="-171450">
              <a:buFont typeface="Arial"/>
              <a:buChar char="•"/>
            </a:pPr>
            <a:r>
              <a:rPr lang="en-US" dirty="0"/>
              <a:t>Actual versus planned expenditures are still acceptable enough to move forward with the project.</a:t>
            </a:r>
          </a:p>
          <a:p>
            <a:endParaRPr lang="en-US" dirty="0">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7</a:t>
            </a:fld>
            <a:endParaRPr lang="en-US"/>
          </a:p>
        </p:txBody>
      </p:sp>
    </p:spTree>
    <p:extLst>
      <p:ext uri="{BB962C8B-B14F-4D97-AF65-F5344CB8AC3E}">
        <p14:creationId xmlns:p14="http://schemas.microsoft.com/office/powerpoint/2010/main" val="174669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Components of the Unified Process:</a:t>
            </a:r>
            <a:endParaRPr lang="en-US" dirty="0"/>
          </a:p>
          <a:p>
            <a:r>
              <a:rPr lang="en-US" dirty="0"/>
              <a:t>The Unified Process framework is made up of the following components:</a:t>
            </a:r>
          </a:p>
          <a:p>
            <a:pPr marL="171450" indent="-171450">
              <a:buFont typeface="Arial"/>
              <a:buChar char="•"/>
            </a:pPr>
            <a:r>
              <a:rPr lang="en-US" dirty="0"/>
              <a:t>Cycles</a:t>
            </a:r>
            <a:endParaRPr lang="en-US" dirty="0">
              <a:cs typeface="Calibri"/>
            </a:endParaRPr>
          </a:p>
          <a:p>
            <a:pPr marL="171450" indent="-171450">
              <a:buFont typeface="Arial"/>
              <a:buChar char="•"/>
            </a:pPr>
            <a:r>
              <a:rPr lang="en-US" dirty="0"/>
              <a:t>Phases</a:t>
            </a:r>
            <a:endParaRPr lang="en-US" dirty="0">
              <a:cs typeface="Calibri"/>
            </a:endParaRPr>
          </a:p>
          <a:p>
            <a:pPr marL="171450" indent="-171450">
              <a:buFont typeface="Arial"/>
              <a:buChar char="•"/>
            </a:pPr>
            <a:r>
              <a:rPr lang="en-US" dirty="0"/>
              <a:t>Iterations</a:t>
            </a:r>
            <a:endParaRPr lang="en-US" dirty="0">
              <a:cs typeface="Calibri"/>
            </a:endParaRPr>
          </a:p>
          <a:p>
            <a:pPr marL="171450" indent="-171450">
              <a:buFont typeface="Arial"/>
              <a:buChar char="•"/>
            </a:pPr>
            <a:r>
              <a:rPr lang="en-US" dirty="0"/>
              <a:t>Disciplines  (</a:t>
            </a:r>
            <a:r>
              <a:rPr lang="en-US" b="1" dirty="0"/>
              <a:t>also known as Workflows</a:t>
            </a:r>
            <a:r>
              <a:rPr lang="en-US" dirty="0"/>
              <a:t>)</a:t>
            </a:r>
            <a:endParaRPr lang="en-US" dirty="0">
              <a:cs typeface="Calibri"/>
            </a:endParaRPr>
          </a:p>
          <a:p>
            <a:pPr marL="171450" indent="-171450">
              <a:buFont typeface="Arial"/>
              <a:buChar char="•"/>
            </a:pPr>
            <a:r>
              <a:rPr lang="en-US" dirty="0"/>
              <a:t>Activities</a:t>
            </a:r>
            <a:endParaRPr lang="en-US" dirty="0">
              <a:cs typeface="Calibri"/>
            </a:endParaRPr>
          </a:p>
          <a:p>
            <a:pPr marL="171450" indent="-171450">
              <a:buFont typeface="Arial"/>
              <a:buChar char="•"/>
            </a:pPr>
            <a:r>
              <a:rPr lang="en-US" dirty="0"/>
              <a:t>Artifacts</a:t>
            </a:r>
          </a:p>
          <a:p>
            <a:pPr marL="171450" indent="-171450">
              <a:buFont typeface="Arial"/>
              <a:buChar char="•"/>
            </a:pPr>
            <a:r>
              <a:rPr lang="en-US" dirty="0"/>
              <a:t>Workers</a:t>
            </a:r>
          </a:p>
          <a:p>
            <a:endParaRPr lang="en-US" b="1" u="sng" dirty="0">
              <a:cs typeface="Calibri"/>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8</a:t>
            </a:fld>
            <a:endParaRPr lang="en-US"/>
          </a:p>
        </p:txBody>
      </p:sp>
    </p:spTree>
    <p:extLst>
      <p:ext uri="{BB962C8B-B14F-4D97-AF65-F5344CB8AC3E}">
        <p14:creationId xmlns:p14="http://schemas.microsoft.com/office/powerpoint/2010/main" val="388641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u="sng" dirty="0"/>
              <a:t>The Five Workflows:</a:t>
            </a:r>
            <a:endParaRPr lang="en-US" dirty="0"/>
          </a:p>
          <a:p>
            <a:r>
              <a:rPr lang="en-US" dirty="0"/>
              <a:t>Within the Unified Process, five </a:t>
            </a:r>
            <a:r>
              <a:rPr lang="en-US" b="1" dirty="0"/>
              <a:t>workflows</a:t>
            </a:r>
            <a:r>
              <a:rPr lang="en-US" dirty="0"/>
              <a:t> cut across the set of four phases: Requirements, Analysis, Design, Implementation, and Test. Each workflow is a set of activities that various project workers perform.</a:t>
            </a:r>
          </a:p>
          <a:p>
            <a:r>
              <a:rPr lang="en-US" dirty="0"/>
              <a:t>The following subsections provide brief overviews of these workflows.</a:t>
            </a:r>
          </a:p>
          <a:p>
            <a:r>
              <a:rPr lang="en-US" b="1" u="sng" dirty="0"/>
              <a:t>Requirements:</a:t>
            </a:r>
            <a:endParaRPr lang="en-US" dirty="0"/>
          </a:p>
          <a:p>
            <a:r>
              <a:rPr lang="en-US" dirty="0"/>
              <a:t>The primary activities of the </a:t>
            </a:r>
            <a:r>
              <a:rPr lang="en-US" b="1" dirty="0"/>
              <a:t>Requirements workflow</a:t>
            </a:r>
            <a:r>
              <a:rPr lang="en-US" dirty="0"/>
              <a:t> are aimed at building the use case model, which captures the functional requirements of the system being defined. This model helps the project stakeholders reach agreement on the capabilities of the system and the conditions to which it must conform.</a:t>
            </a:r>
          </a:p>
          <a:p>
            <a:r>
              <a:rPr lang="en-US" dirty="0"/>
              <a:t>The use case model also serves as the foundation for all other development work. </a:t>
            </a:r>
          </a:p>
          <a:p>
            <a:r>
              <a:rPr lang="en-US" b="1" u="sng" dirty="0"/>
              <a:t>Analysis:</a:t>
            </a:r>
            <a:endParaRPr lang="en-US" dirty="0"/>
          </a:p>
          <a:p>
            <a:r>
              <a:rPr lang="en-US" dirty="0"/>
              <a:t>The primary activities of the </a:t>
            </a:r>
            <a:r>
              <a:rPr lang="en-US" b="1" dirty="0"/>
              <a:t>Analysis workflow</a:t>
            </a:r>
            <a:r>
              <a:rPr lang="en-US" dirty="0"/>
              <a:t> are aimed at building the analysis model, which helps the developers refine and structure the functional requirements captured within the use case model. This model contains realizations of use cases that lend themselves to design and implementation work better than the use cases.</a:t>
            </a:r>
          </a:p>
          <a:p>
            <a:r>
              <a:rPr lang="en-US" b="1" u="sng" dirty="0"/>
              <a:t>Design:</a:t>
            </a:r>
            <a:endParaRPr lang="en-US" dirty="0"/>
          </a:p>
          <a:p>
            <a:r>
              <a:rPr lang="en-US" dirty="0"/>
              <a:t>The primary activities of the </a:t>
            </a:r>
            <a:r>
              <a:rPr lang="en-US" b="1" dirty="0"/>
              <a:t>Design workflow</a:t>
            </a:r>
            <a:r>
              <a:rPr lang="en-US" dirty="0"/>
              <a:t> are aimed at building the design model, which describes the physical realizations of the use cases from the use case model, and also the contents of the analysis model.</a:t>
            </a:r>
          </a:p>
          <a:p>
            <a:r>
              <a:rPr lang="en-US" dirty="0"/>
              <a:t>The Design workflow also focuses on the deployment model, which defines the physical organization of the system in terms of computational nodes.</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183474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384899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chemeClr val="tx2"/>
            </a:solidFill>
            <a:miter lim="800000"/>
          </a:ln>
          <a:effectLst>
            <a:glow rad="127000">
              <a:schemeClr val="bg1">
                <a:lumMod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AA9EA1-833E-4482-83E8-2516ACE37D5B}"/>
              </a:ext>
            </a:extLst>
          </p:cNvPr>
          <p:cNvSpPr txBox="1"/>
          <p:nvPr/>
        </p:nvSpPr>
        <p:spPr>
          <a:xfrm>
            <a:off x="1808202" y="1010855"/>
            <a:ext cx="8413670" cy="523220"/>
          </a:xfrm>
          <a:prstGeom prst="rect">
            <a:avLst/>
          </a:prstGeom>
          <a:solidFill>
            <a:schemeClr val="bg1"/>
          </a:solidFill>
          <a:ln w="57150">
            <a:solidFill>
              <a:schemeClr val="bg1">
                <a:lumMod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WORKFLOW OF UNIFIED PROCESS MODEL:</a:t>
            </a:r>
          </a:p>
        </p:txBody>
      </p:sp>
      <p:sp>
        <p:nvSpPr>
          <p:cNvPr id="3" name="Pentagon 2"/>
          <p:cNvSpPr/>
          <p:nvPr/>
        </p:nvSpPr>
        <p:spPr>
          <a:xfrm>
            <a:off x="927100" y="3111500"/>
            <a:ext cx="2854579" cy="1130300"/>
          </a:xfrm>
          <a:prstGeom prst="homePlate">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effectLst>
                  <a:glow rad="127000">
                    <a:schemeClr val="bg1"/>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a:t>
            </a:r>
            <a:r>
              <a:rPr lang="en-US" sz="3200" b="1" dirty="0">
                <a:effectLst>
                  <a:glow rad="127000">
                    <a:schemeClr val="bg1"/>
                  </a:glow>
                </a:effectLst>
                <a:latin typeface="Times New Roman" panose="02020603050405020304" pitchFamily="18" charset="0"/>
                <a:cs typeface="Times New Roman" panose="02020603050405020304" pitchFamily="18" charset="0"/>
              </a:rPr>
              <a:t>e</a:t>
            </a:r>
          </a:p>
        </p:txBody>
      </p:sp>
      <p:pic>
        <p:nvPicPr>
          <p:cNvPr id="9218" name="Picture 2" descr="Object-oriented analysis and desig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583" y="2247901"/>
            <a:ext cx="6130417" cy="3131970"/>
          </a:xfrm>
          <a:prstGeom prst="rect">
            <a:avLst/>
          </a:prstGeom>
          <a:noFill/>
          <a:effectLst>
            <a:glow rad="127000">
              <a:schemeClr val="tx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71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50B"/>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40953" y="1216102"/>
            <a:ext cx="8895236" cy="5053839"/>
          </a:xfrm>
          <a:prstGeom prst="rect">
            <a:avLst/>
          </a:prstGeom>
          <a:effectLst>
            <a:glow rad="127000">
              <a:schemeClr val="bg1">
                <a:lumMod val="65000"/>
              </a:schemeClr>
            </a:glow>
          </a:effectLst>
        </p:spPr>
      </p:pic>
      <p:sp>
        <p:nvSpPr>
          <p:cNvPr id="3" name="Oval 2"/>
          <p:cNvSpPr/>
          <p:nvPr/>
        </p:nvSpPr>
        <p:spPr>
          <a:xfrm>
            <a:off x="381000" y="426355"/>
            <a:ext cx="2588986" cy="1821543"/>
          </a:xfrm>
          <a:prstGeom prst="ellipse">
            <a:avLst/>
          </a:prstGeom>
          <a:solidFill>
            <a:schemeClr val="accent6">
              <a:lumMod val="40000"/>
              <a:lumOff val="60000"/>
            </a:schemeClr>
          </a:solidFill>
          <a:ln>
            <a:solidFill>
              <a:schemeClr val="tx1"/>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rtlCol="0" anchor="ctr"/>
          <a:lstStyle/>
          <a:p>
            <a:pPr algn="ctr"/>
            <a:r>
              <a:rPr lang="en-US" sz="2000" b="1" dirty="0"/>
              <a:t>EXAMPLE</a:t>
            </a:r>
          </a:p>
        </p:txBody>
      </p:sp>
    </p:spTree>
    <p:extLst>
      <p:ext uri="{BB962C8B-B14F-4D97-AF65-F5344CB8AC3E}">
        <p14:creationId xmlns:p14="http://schemas.microsoft.com/office/powerpoint/2010/main" val="426121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Oval 4"/>
          <p:cNvSpPr/>
          <p:nvPr/>
        </p:nvSpPr>
        <p:spPr>
          <a:xfrm>
            <a:off x="4159430" y="1723567"/>
            <a:ext cx="3119485" cy="2962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227465" y="1787974"/>
            <a:ext cx="2983414" cy="283391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PROS AND CONS</a:t>
            </a:r>
          </a:p>
        </p:txBody>
      </p:sp>
      <p:pic>
        <p:nvPicPr>
          <p:cNvPr id="13314" name="Picture 2" descr="Advantages and Disadvantages of Twitter | Social Media Manager"/>
          <p:cNvPicPr>
            <a:picLocks noChangeAspect="1" noChangeArrowheads="1"/>
          </p:cNvPicPr>
          <p:nvPr/>
        </p:nvPicPr>
        <p:blipFill rotWithShape="1">
          <a:blip r:embed="rId3">
            <a:extLst>
              <a:ext uri="{28A0092B-C50C-407E-A947-70E740481C1C}">
                <a14:useLocalDpi xmlns:a14="http://schemas.microsoft.com/office/drawing/2010/main" val="0"/>
              </a:ext>
            </a:extLst>
          </a:blip>
          <a:srcRect l="52642" t="2000"/>
          <a:stretch/>
        </p:blipFill>
        <p:spPr bwMode="auto">
          <a:xfrm>
            <a:off x="7012215" y="1080924"/>
            <a:ext cx="4110444" cy="3784601"/>
          </a:xfrm>
          <a:prstGeom prst="rect">
            <a:avLst/>
          </a:prstGeom>
          <a:ln>
            <a:noFill/>
          </a:ln>
          <a:effectLst>
            <a:glow rad="127000">
              <a:schemeClr val="tx1"/>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1905" t="4448" r="54523" b="3243"/>
          <a:stretch/>
        </p:blipFill>
        <p:spPr>
          <a:xfrm>
            <a:off x="446947" y="1219200"/>
            <a:ext cx="3975100" cy="3646325"/>
          </a:xfrm>
          <a:prstGeom prst="rect">
            <a:avLst/>
          </a:prstGeom>
          <a:effectLst>
            <a:glow rad="127000">
              <a:schemeClr val="tx1"/>
            </a:glow>
          </a:effectLst>
        </p:spPr>
      </p:pic>
    </p:spTree>
    <p:extLst>
      <p:ext uri="{BB962C8B-B14F-4D97-AF65-F5344CB8AC3E}">
        <p14:creationId xmlns:p14="http://schemas.microsoft.com/office/powerpoint/2010/main" val="136662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Cloud Callout 1"/>
          <p:cNvSpPr/>
          <p:nvPr/>
        </p:nvSpPr>
        <p:spPr>
          <a:xfrm rot="187540">
            <a:off x="8443990" y="209103"/>
            <a:ext cx="2413000" cy="2314604"/>
          </a:xfrm>
          <a:prstGeom prst="cloudCallout">
            <a:avLst>
              <a:gd name="adj1" fmla="val -43179"/>
              <a:gd name="adj2" fmla="val 7423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Callout 2"/>
          <p:cNvSpPr/>
          <p:nvPr/>
        </p:nvSpPr>
        <p:spPr>
          <a:xfrm rot="241683">
            <a:off x="8532488" y="251806"/>
            <a:ext cx="2252781" cy="2169904"/>
          </a:xfrm>
          <a:prstGeom prst="cloudCallout">
            <a:avLst>
              <a:gd name="adj1" fmla="val -29517"/>
              <a:gd name="adj2" fmla="val 48755"/>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ANY QUERY</a:t>
            </a:r>
          </a:p>
        </p:txBody>
      </p:sp>
      <p:pic>
        <p:nvPicPr>
          <p:cNvPr id="8" name="Picture 7"/>
          <p:cNvPicPr>
            <a:picLocks noChangeAspect="1"/>
          </p:cNvPicPr>
          <p:nvPr/>
        </p:nvPicPr>
        <p:blipFill>
          <a:blip r:embed="rId3"/>
          <a:stretch>
            <a:fillRect/>
          </a:stretch>
        </p:blipFill>
        <p:spPr>
          <a:xfrm>
            <a:off x="2459811" y="1689100"/>
            <a:ext cx="5884681" cy="4025899"/>
          </a:xfrm>
          <a:prstGeom prst="rect">
            <a:avLst/>
          </a:prstGeom>
          <a:ln>
            <a:noFill/>
          </a:ln>
          <a:effectLst>
            <a:glow rad="127000">
              <a:schemeClr val="tx1"/>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8629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chemeClr val="bg2">
              <a:lumMod val="1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B8D-0AF9-4F21-B99D-DC26EA0E02E8}"/>
              </a:ext>
            </a:extLst>
          </p:cNvPr>
          <p:cNvSpPr>
            <a:spLocks noGrp="1"/>
          </p:cNvSpPr>
          <p:nvPr>
            <p:ph type="title"/>
          </p:nvPr>
        </p:nvSpPr>
        <p:spPr>
          <a:xfrm>
            <a:off x="735162" y="734096"/>
            <a:ext cx="1952420" cy="1918952"/>
          </a:xfrm>
          <a:prstGeom prst="ellipse">
            <a:avLst/>
          </a:prstGeom>
          <a:noFill/>
          <a:ln>
            <a:solidFill>
              <a:srgbClr val="FFFFFF"/>
            </a:solidFill>
          </a:ln>
        </p:spPr>
        <p:txBody>
          <a:bodyPr vert="horz" lIns="182880" tIns="182880" rIns="182880" bIns="182880" rtlCol="0" anchor="ctr">
            <a:noAutofit/>
          </a:bodyPr>
          <a:lstStyle/>
          <a:p>
            <a:r>
              <a:rPr lang="en-US" sz="1400" dirty="0">
                <a:solidFill>
                  <a:srgbClr val="FFFFFF"/>
                </a:solidFill>
                <a:latin typeface="Times New Roman"/>
                <a:cs typeface="Times New Roman"/>
              </a:rPr>
              <a:t>Unified process model</a:t>
            </a:r>
          </a:p>
        </p:txBody>
      </p:sp>
      <p:pic>
        <p:nvPicPr>
          <p:cNvPr id="1026" name="Picture 2" descr="PPT - The Software Process PowerPoint Presentation, free download -  ID:6029833"/>
          <p:cNvPicPr>
            <a:picLocks noChangeAspect="1" noChangeArrowheads="1"/>
          </p:cNvPicPr>
          <p:nvPr/>
        </p:nvPicPr>
        <p:blipFill rotWithShape="1">
          <a:blip r:embed="rId3">
            <a:extLst>
              <a:ext uri="{28A0092B-C50C-407E-A947-70E740481C1C}">
                <a14:useLocalDpi xmlns:a14="http://schemas.microsoft.com/office/drawing/2010/main" val="0"/>
              </a:ext>
            </a:extLst>
          </a:blip>
          <a:srcRect l="7611" t="13341" r="12627" b="33546"/>
          <a:stretch/>
        </p:blipFill>
        <p:spPr bwMode="auto">
          <a:xfrm>
            <a:off x="2790364" y="1602566"/>
            <a:ext cx="7779658" cy="413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6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2052" name="Picture 4" descr="Chapter 2 software development life cycle models"/>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99" t="5483" b="16610"/>
          <a:stretch/>
        </p:blipFill>
        <p:spPr bwMode="auto">
          <a:xfrm>
            <a:off x="2205318" y="1268381"/>
            <a:ext cx="7890657" cy="4204572"/>
          </a:xfrm>
          <a:prstGeom prst="rect">
            <a:avLst/>
          </a:prstGeom>
          <a:ln>
            <a:noFill/>
          </a:ln>
          <a:effectLst>
            <a:glow rad="127000">
              <a:schemeClr val="accent3">
                <a:lumMod val="50000"/>
              </a:schemeClr>
            </a:glow>
            <a:outerShdw blurRad="292100" dist="139700" dir="2700000" algn="tl" rotWithShape="0">
              <a:srgbClr val="333333">
                <a:alpha val="65000"/>
              </a:srgbClr>
            </a:outerShdw>
            <a:softEdge rad="0"/>
          </a:effectLst>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chemeClr val="accent4">
              <a:lumMod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B8D-0AF9-4F21-B99D-DC26EA0E02E8}"/>
              </a:ext>
            </a:extLst>
          </p:cNvPr>
          <p:cNvSpPr>
            <a:spLocks noGrp="1"/>
          </p:cNvSpPr>
          <p:nvPr>
            <p:ph type="title"/>
          </p:nvPr>
        </p:nvSpPr>
        <p:spPr>
          <a:xfrm>
            <a:off x="735162" y="726832"/>
            <a:ext cx="1952420" cy="1953356"/>
          </a:xfrm>
          <a:prstGeom prst="ellipse">
            <a:avLst/>
          </a:prstGeom>
          <a:noFill/>
          <a:ln>
            <a:solidFill>
              <a:srgbClr val="FFFFFF"/>
            </a:solidFill>
          </a:ln>
        </p:spPr>
        <p:txBody>
          <a:bodyPr vert="horz" lIns="182880" tIns="182880" rIns="182880" bIns="182880" rtlCol="0" anchor="ctr">
            <a:noAutofit/>
          </a:bodyPr>
          <a:lstStyle/>
          <a:p>
            <a:r>
              <a:rPr lang="en-US" sz="1200" dirty="0">
                <a:solidFill>
                  <a:srgbClr val="FFFFFF"/>
                </a:solidFill>
                <a:latin typeface="Times New Roman"/>
                <a:cs typeface="Times New Roman"/>
              </a:rPr>
              <a:t>Phases of  process model</a:t>
            </a:r>
          </a:p>
        </p:txBody>
      </p:sp>
    </p:spTree>
    <p:extLst>
      <p:ext uri="{BB962C8B-B14F-4D97-AF65-F5344CB8AC3E}">
        <p14:creationId xmlns:p14="http://schemas.microsoft.com/office/powerpoint/2010/main" val="56283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ln w="76200">
                <a:solidFill>
                  <a:schemeClr val="tx1"/>
                </a:solidFill>
              </a:ln>
            </a:endParaRPr>
          </a:p>
        </p:txBody>
      </p:sp>
      <p:sp>
        <p:nvSpPr>
          <p:cNvPr id="5" name="TextBox 4">
            <a:extLst>
              <a:ext uri="{FF2B5EF4-FFF2-40B4-BE49-F238E27FC236}">
                <a16:creationId xmlns:a16="http://schemas.microsoft.com/office/drawing/2014/main" id="{6DAA9EA1-833E-4482-83E8-2516ACE37D5B}"/>
              </a:ext>
            </a:extLst>
          </p:cNvPr>
          <p:cNvSpPr txBox="1"/>
          <p:nvPr/>
        </p:nvSpPr>
        <p:spPr>
          <a:xfrm>
            <a:off x="1174830" y="1010855"/>
            <a:ext cx="29168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dirty="0"/>
          </a:p>
        </p:txBody>
      </p:sp>
      <p:pic>
        <p:nvPicPr>
          <p:cNvPr id="4098" name="Picture 2" descr="Unified process"/>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190" t="8776" r="3036" b="53027"/>
          <a:stretch/>
        </p:blipFill>
        <p:spPr bwMode="auto">
          <a:xfrm>
            <a:off x="2317288" y="1672142"/>
            <a:ext cx="8500926" cy="3530989"/>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7" name="Oval 6"/>
          <p:cNvSpPr/>
          <p:nvPr/>
        </p:nvSpPr>
        <p:spPr>
          <a:xfrm>
            <a:off x="809840" y="869709"/>
            <a:ext cx="2261863" cy="2165591"/>
          </a:xfrm>
          <a:prstGeom prst="ellipse">
            <a:avLst/>
          </a:prstGeom>
          <a:solidFill>
            <a:schemeClr val="bg1">
              <a:lumMod val="65000"/>
            </a:schemeClr>
          </a:solidFill>
          <a:ln w="38100">
            <a:solidFill>
              <a:srgbClr val="1715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INCEPTION PHASE</a:t>
            </a:r>
          </a:p>
        </p:txBody>
      </p:sp>
    </p:spTree>
    <p:extLst>
      <p:ext uri="{BB962C8B-B14F-4D97-AF65-F5344CB8AC3E}">
        <p14:creationId xmlns:p14="http://schemas.microsoft.com/office/powerpoint/2010/main" val="204091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8" name="Picture 16" descr="Unified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l="7810" t="9350" r="5627" b="48432"/>
          <a:stretch/>
        </p:blipFill>
        <p:spPr bwMode="auto">
          <a:xfrm>
            <a:off x="4945905" y="1586484"/>
            <a:ext cx="6471273" cy="397193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chemeClr val="bg2"/>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FBE64-D60D-44D2-8E49-99AC5604CF13}"/>
              </a:ext>
            </a:extLst>
          </p:cNvPr>
          <p:cNvSpPr>
            <a:spLocks noGrp="1"/>
          </p:cNvSpPr>
          <p:nvPr>
            <p:ph type="title"/>
          </p:nvPr>
        </p:nvSpPr>
        <p:spPr>
          <a:xfrm>
            <a:off x="1260873" y="1586484"/>
            <a:ext cx="3685032" cy="3685032"/>
          </a:xfrm>
          <a:prstGeom prst="ellipse">
            <a:avLst/>
          </a:prstGeom>
          <a:solidFill>
            <a:schemeClr val="tx1"/>
          </a:solidFill>
          <a:ln>
            <a:noFill/>
          </a:ln>
        </p:spPr>
        <p:txBody>
          <a:bodyPr>
            <a:normAutofit/>
          </a:bodyPr>
          <a:lstStyle/>
          <a:p>
            <a:r>
              <a:rPr lang="en-US" sz="2000" b="1" dirty="0">
                <a:solidFill>
                  <a:schemeClr val="bg1"/>
                </a:solidFill>
                <a:latin typeface="Times New Roman"/>
                <a:cs typeface="Times New Roman"/>
              </a:rPr>
              <a:t>Elaboration</a:t>
            </a:r>
            <a:br>
              <a:rPr lang="en-US" sz="2000" b="1" dirty="0">
                <a:solidFill>
                  <a:schemeClr val="bg1"/>
                </a:solidFill>
                <a:latin typeface="Times New Roman"/>
                <a:cs typeface="Times New Roman"/>
              </a:rPr>
            </a:br>
            <a:r>
              <a:rPr lang="en-US" sz="2000" b="1" dirty="0">
                <a:solidFill>
                  <a:schemeClr val="bg1"/>
                </a:solidFill>
                <a:latin typeface="Times New Roman"/>
                <a:cs typeface="Times New Roman"/>
              </a:rPr>
              <a:t>Phase</a:t>
            </a:r>
          </a:p>
        </p:txBody>
      </p:sp>
      <p:sp>
        <p:nvSpPr>
          <p:cNvPr id="5" name="AutoShape 2" descr="PPT - Chapter 3 Prescriptive Process Models PowerPoint Presentation, free  download - ID:30291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611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blipFill>
            <a:blip r:embed="rId3"/>
            <a:tile tx="0" ty="0" sx="100000" sy="100000" flip="none" algn="tl"/>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25B47-2120-43F6-B7A9-843F0A50B88B}"/>
              </a:ext>
            </a:extLst>
          </p:cNvPr>
          <p:cNvSpPr>
            <a:spLocks noGrp="1"/>
          </p:cNvSpPr>
          <p:nvPr>
            <p:ph type="title"/>
          </p:nvPr>
        </p:nvSpPr>
        <p:spPr>
          <a:xfrm>
            <a:off x="561703" y="2100819"/>
            <a:ext cx="3709852" cy="1700836"/>
          </a:xfrm>
          <a:prstGeom prst="ellipse">
            <a:avLst/>
          </a:prstGeom>
          <a:ln w="76200"/>
        </p:spPr>
        <p:txBody>
          <a:bodyPr vert="horz" lIns="274320" tIns="182880" rIns="274320" bIns="182880" rtlCol="0" anchor="ctr" anchorCtr="1">
            <a:normAutofit fontScale="90000"/>
          </a:bodyPr>
          <a:lstStyle/>
          <a:p>
            <a:r>
              <a:rPr lang="en-US" sz="2400" b="1" dirty="0"/>
              <a:t>Construc--tion phase</a:t>
            </a:r>
          </a:p>
        </p:txBody>
      </p:sp>
      <p:pic>
        <p:nvPicPr>
          <p:cNvPr id="5" name="Picture 4"/>
          <p:cNvPicPr>
            <a:picLocks noChangeAspect="1"/>
          </p:cNvPicPr>
          <p:nvPr/>
        </p:nvPicPr>
        <p:blipFill rotWithShape="1">
          <a:blip r:embed="rId4"/>
          <a:srcRect l="9457" t="8803" r="4859" b="45825"/>
          <a:stretch/>
        </p:blipFill>
        <p:spPr>
          <a:xfrm>
            <a:off x="5215999" y="1615328"/>
            <a:ext cx="5867401" cy="3354668"/>
          </a:xfrm>
          <a:prstGeom prst="rect">
            <a:avLst/>
          </a:prstGeom>
          <a:ln w="228600" cap="sq" cmpd="thickThin">
            <a:solidFill>
              <a:srgbClr val="000000"/>
            </a:solidFill>
            <a:prstDash val="solid"/>
            <a:miter lim="800000"/>
          </a:ln>
          <a:effectLst>
            <a:innerShdw blurRad="76200">
              <a:srgbClr val="000000"/>
            </a:innerShdw>
          </a:effectLst>
        </p:spPr>
      </p:pic>
      <p:sp>
        <p:nvSpPr>
          <p:cNvPr id="7" name="Rectangle 6"/>
          <p:cNvSpPr/>
          <p:nvPr/>
        </p:nvSpPr>
        <p:spPr>
          <a:xfrm>
            <a:off x="7699375" y="2951237"/>
            <a:ext cx="1168400" cy="4191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283575" y="2481426"/>
            <a:ext cx="171450" cy="419100"/>
          </a:xfrm>
          <a:prstGeom prst="downArrow">
            <a:avLst/>
          </a:prstGeom>
          <a:solidFill>
            <a:schemeClr val="tx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47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hapter 9 The Transition Phase - The Rational Unified Process Made Easy: A  Practitioner's Guide to the RUP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3" y="1999877"/>
            <a:ext cx="8946777" cy="3432735"/>
          </a:xfrm>
          <a:prstGeom prst="rect">
            <a:avLst/>
          </a:prstGeom>
          <a:ln>
            <a:noFill/>
          </a:ln>
          <a:effectLst>
            <a:glow rad="127000">
              <a:schemeClr val="tx1"/>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469900" y="413655"/>
            <a:ext cx="2705100"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rtlCol="0" anchor="ctr"/>
          <a:lstStyle/>
          <a:p>
            <a:pPr algn="ctr"/>
            <a:r>
              <a:rPr lang="en-US" sz="2000" b="1" dirty="0"/>
              <a:t>TRANSITION PHASE</a:t>
            </a:r>
          </a:p>
        </p:txBody>
      </p:sp>
      <p:sp>
        <p:nvSpPr>
          <p:cNvPr id="4" name="Rectangle 3"/>
          <p:cNvSpPr/>
          <p:nvPr/>
        </p:nvSpPr>
        <p:spPr>
          <a:xfrm>
            <a:off x="8710798" y="2794000"/>
            <a:ext cx="1222096" cy="635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9301162" y="1999877"/>
            <a:ext cx="85725" cy="596900"/>
          </a:xfrm>
          <a:prstGeom prst="downArrow">
            <a:avLst/>
          </a:prstGeom>
          <a:noFill/>
          <a:ln w="57150">
            <a:solidFill>
              <a:srgbClr val="1715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55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What Is Component Based Development? | Per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1147574"/>
            <a:ext cx="5473700" cy="4135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Pentagon 1"/>
          <p:cNvSpPr/>
          <p:nvPr/>
        </p:nvSpPr>
        <p:spPr>
          <a:xfrm>
            <a:off x="863600" y="1270000"/>
            <a:ext cx="3352800" cy="1371600"/>
          </a:xfrm>
          <a:prstGeom prst="homePlat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a:off x="952500" y="1358900"/>
            <a:ext cx="3155950" cy="1181100"/>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COMPONANTS OF UPM </a:t>
            </a:r>
          </a:p>
        </p:txBody>
      </p:sp>
    </p:spTree>
    <p:extLst>
      <p:ext uri="{BB962C8B-B14F-4D97-AF65-F5344CB8AC3E}">
        <p14:creationId xmlns:p14="http://schemas.microsoft.com/office/powerpoint/2010/main" val="372618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571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AA9EA1-833E-4482-83E8-2516ACE37D5B}"/>
              </a:ext>
            </a:extLst>
          </p:cNvPr>
          <p:cNvSpPr txBox="1"/>
          <p:nvPr/>
        </p:nvSpPr>
        <p:spPr>
          <a:xfrm>
            <a:off x="1808202" y="1010855"/>
            <a:ext cx="8413670" cy="523220"/>
          </a:xfrm>
          <a:prstGeom prst="rect">
            <a:avLst/>
          </a:prstGeom>
          <a:solidFill>
            <a:schemeClr val="bg1"/>
          </a:solidFill>
          <a:ln w="57150">
            <a:solidFill>
              <a:schemeClr val="bg1">
                <a:lumMod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WORKFLOW OF UNIFIED PROCESS MODEL:</a:t>
            </a:r>
          </a:p>
        </p:txBody>
      </p:sp>
      <p:pic>
        <p:nvPicPr>
          <p:cNvPr id="8194" name="Picture 2" descr="unified process workflow - 28 images - concepts types of requirements, test  activity overview, the rational unified process rup, presentation rational unified  process, unified process review 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794245"/>
            <a:ext cx="7146925" cy="3998913"/>
          </a:xfrm>
          <a:prstGeom prst="rect">
            <a:avLst/>
          </a:prstGeom>
          <a:ln>
            <a:noFill/>
          </a:ln>
          <a:effectLst>
            <a:glow rad="127000">
              <a:schemeClr val="bg1">
                <a:lumMod val="50000"/>
              </a:schemeClr>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436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2250</TotalTime>
  <Words>2505</Words>
  <Application>Microsoft Office PowerPoint</Application>
  <PresentationFormat>Widescreen</PresentationFormat>
  <Paragraphs>182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Parcel</vt:lpstr>
      <vt:lpstr>Cs-381 Software Engineering</vt:lpstr>
      <vt:lpstr>Unified process model</vt:lpstr>
      <vt:lpstr>Phases of  process model</vt:lpstr>
      <vt:lpstr>PowerPoint Presentation</vt:lpstr>
      <vt:lpstr>Elaboration Phase</vt:lpstr>
      <vt:lpstr>Construc--tion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hira iqbal</cp:lastModifiedBy>
  <cp:revision>3662</cp:revision>
  <dcterms:created xsi:type="dcterms:W3CDTF">2020-08-13T19:38:58Z</dcterms:created>
  <dcterms:modified xsi:type="dcterms:W3CDTF">2020-10-29T10:09:18Z</dcterms:modified>
</cp:coreProperties>
</file>