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58" r:id="rId6"/>
    <p:sldId id="261" r:id="rId7"/>
    <p:sldId id="259" r:id="rId8"/>
    <p:sldId id="271" r:id="rId9"/>
    <p:sldId id="275" r:id="rId10"/>
    <p:sldId id="274" r:id="rId11"/>
    <p:sldId id="276" r:id="rId12"/>
    <p:sldId id="277" r:id="rId13"/>
    <p:sldId id="278" r:id="rId14"/>
    <p:sldId id="272" r:id="rId15"/>
    <p:sldId id="260" r:id="rId16"/>
    <p:sldId id="280" r:id="rId17"/>
    <p:sldId id="279" r:id="rId18"/>
    <p:sldId id="273" r:id="rId19"/>
    <p:sldId id="263" r:id="rId20"/>
    <p:sldId id="27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3C8B-CC76-45C4-9E19-819083A2D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E0478-DF97-446E-834A-7AEBAE9FD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F02C-657B-4E84-A6EF-183F595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8BF6-4711-4E40-911F-54E2C7E2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5103-3723-47DD-882D-66930FA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FD8-4801-4712-903F-4FB8A4D3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3515B-A4FE-4948-B57A-6F055F1E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A1D3-663F-4A78-B048-3945D01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0905-DA10-4996-AE7F-0F70F56E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97D8-528C-4B56-A335-72C91A56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7260-6148-4B03-A8C6-46F9CC7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996E-3405-4C55-A00C-38183152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6EB3-18AF-4F37-BFB4-7195D1D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0DFC-4935-4934-9086-556A4E36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5A06-D467-4CB2-9307-FB558C35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4C9-6FDF-4270-8658-AF65E9E9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348-7326-48B8-BD83-96DFE586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9ADC-5FD9-49A3-9CB5-C2E8AAA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9193-12BA-4AA2-BEBD-78D8F372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A2B8-A655-4CCF-8306-5D38722A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32AE-19C0-43AB-A482-C76D4951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F0BE-C7AD-446B-9F11-29BB30E8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914-140D-4A48-9970-BAFE1AB9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B9DD-4B69-4C28-B0D2-9699E2A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1F0E-C108-4F6B-898F-7D5EB59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C8C0-070B-4FBD-A49B-3ECD3488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0F1-A3EF-4452-AD14-AB039A957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6932-196D-44F4-AEB9-B8C16ADF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99D61-72E9-466C-A19F-2F6DD698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A984-07A8-43DE-BFAC-9E25B145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D6079-0DCA-4A34-A39A-9BB5A03B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88F9-E77A-4D4F-A77A-31AC7724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010D-31CB-4E0C-B13F-22696C7F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3E632-EBE2-4297-BCCA-C2BF8C13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A3D41-3A01-4A19-BEF7-6C0210C4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DB594-8E81-4E54-9FE8-D80315CA8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45C0-6261-44B2-A661-0EF32B2D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4128-275F-4A7C-BA98-212BF9F3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43F22-EBF4-403B-A8C1-D15B8528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FA2F-43B8-47F1-962F-12DD318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123A9-2BEB-4482-8E87-C4C42BA3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6A46-2CB7-4128-9629-83D6741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4B051-AFFE-4088-97C4-959FA55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EE0FB-D433-444F-B25B-6CD08CF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7C01-065C-4359-8EA7-DAB0BBBA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BA66-A52D-4566-9CCC-2B4C691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5FC-01B5-48D7-9394-715EB60C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7604-B453-4CA3-815F-57F827E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36A5-EBBC-4D20-9B10-E2C604A5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8F91-893F-487A-A2AA-71A9BD4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01E4-23E8-4B23-9013-DC57970E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93B0-7DE5-4896-B5C7-8B7D1884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75FF-82C1-4E0E-9BED-9D5DB2CF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B113D-589B-4C10-B3BF-3446DD2BC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90EC-9ACE-45FC-BB2B-3316DE6C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48F6E-EF65-4238-B4E3-E35B525F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90BE-0286-4157-A75F-0CD9A19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8208-9900-4D23-AA53-E0A0911C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C0EF9-B08C-4802-9B51-9DFB2E7C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4209-CA61-42C2-AAED-8A50653F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B798-5C76-4B9C-8B91-B09321590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784F-FD3F-472F-8071-7301C50BA93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47CA-04AB-4885-AF9B-7D10A11AA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85FB-2CEB-49EB-B738-D36C1ECC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40B6-7BA0-4993-AD62-9D74C8EAD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A8F6-CFAE-4EC5-AE27-17AF64BC7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2535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EFC97-0DA7-4227-9FB9-C9126BC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Iram</a:t>
            </a:r>
            <a:r>
              <a:rPr lang="en-US" dirty="0"/>
              <a:t> Aziz</a:t>
            </a:r>
          </a:p>
          <a:p>
            <a:r>
              <a:rPr lang="en-US" dirty="0"/>
              <a:t>Computer Science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E2088-32A5-445B-AF14-B04FF671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0194"/>
            <a:ext cx="2095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5"/>
    </mc:Choice>
    <mc:Fallback xmlns="">
      <p:transition spd="slow" advTm="283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CC2B-5D19-4070-B23C-3387AF0F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4DB4-7BBF-4601-ADBD-9C270B82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233181"/>
          </a:xfrm>
        </p:spPr>
        <p:txBody>
          <a:bodyPr/>
          <a:lstStyle/>
          <a:p>
            <a:r>
              <a:rPr lang="en-US" dirty="0"/>
              <a:t>Related to use the various ways to gain knowledge about project domain and requirement</a:t>
            </a:r>
          </a:p>
          <a:p>
            <a:pPr marL="457200" lvl="1" indent="0">
              <a:buNone/>
            </a:pPr>
            <a:r>
              <a:rPr lang="en-US" sz="2800" b="1" dirty="0"/>
              <a:t>Ways</a:t>
            </a:r>
          </a:p>
          <a:p>
            <a:pPr lvl="1"/>
            <a:r>
              <a:rPr lang="en-US" dirty="0"/>
              <a:t>Interviews(Brainstorming)</a:t>
            </a:r>
          </a:p>
          <a:p>
            <a:pPr lvl="1"/>
            <a:r>
              <a:rPr lang="en-US" dirty="0"/>
              <a:t>Business manuals (Task analysis)</a:t>
            </a:r>
          </a:p>
          <a:p>
            <a:pPr lvl="1"/>
            <a:r>
              <a:rPr lang="en-US" dirty="0"/>
              <a:t>Brain storming</a:t>
            </a:r>
          </a:p>
          <a:p>
            <a:pPr lvl="1"/>
            <a:r>
              <a:rPr lang="en-US" dirty="0"/>
              <a:t>Existing software of same type(Prototype)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not produce any formal model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Its broaden the domain of knowledge</a:t>
            </a:r>
          </a:p>
        </p:txBody>
      </p:sp>
    </p:spTree>
    <p:extLst>
      <p:ext uri="{BB962C8B-B14F-4D97-AF65-F5344CB8AC3E}">
        <p14:creationId xmlns:p14="http://schemas.microsoft.com/office/powerpoint/2010/main" val="170108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EF5B-28D8-4327-8CF1-4324D31C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Requirement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3FB3-8FA5-4247-B2BA-11E9BAD4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Requirement Specification </a:t>
            </a:r>
          </a:p>
          <a:p>
            <a:r>
              <a:rPr lang="en-US" dirty="0"/>
              <a:t>This activity used to produce formal statement model</a:t>
            </a:r>
          </a:p>
          <a:p>
            <a:r>
              <a:rPr lang="en-US" dirty="0"/>
              <a:t>Functional </a:t>
            </a:r>
          </a:p>
          <a:p>
            <a:r>
              <a:rPr lang="en-US" dirty="0"/>
              <a:t>Non- functional</a:t>
            </a:r>
          </a:p>
          <a:p>
            <a:r>
              <a:rPr lang="en-US" dirty="0"/>
              <a:t>Constraints(time constraints, development constraints, standards)</a:t>
            </a:r>
          </a:p>
          <a:p>
            <a:r>
              <a:rPr lang="en-US" dirty="0">
                <a:solidFill>
                  <a:srgbClr val="00B0F0"/>
                </a:solidFill>
              </a:rPr>
              <a:t>More knowledge gain triggers elicitation</a:t>
            </a:r>
          </a:p>
        </p:txBody>
      </p:sp>
    </p:spTree>
    <p:extLst>
      <p:ext uri="{BB962C8B-B14F-4D97-AF65-F5344CB8AC3E}">
        <p14:creationId xmlns:p14="http://schemas.microsoft.com/office/powerpoint/2010/main" val="65173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B44-0CC1-4DB5-A9D0-F16F383F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7BEDF-C7EE-469F-AA2D-5706CC8F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70" y="998806"/>
            <a:ext cx="5865642" cy="4417256"/>
          </a:xfrm>
        </p:spPr>
      </p:pic>
    </p:spTree>
    <p:extLst>
      <p:ext uri="{BB962C8B-B14F-4D97-AF65-F5344CB8AC3E}">
        <p14:creationId xmlns:p14="http://schemas.microsoft.com/office/powerpoint/2010/main" val="281489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D30-6E32-4FF0-AA8B-1005402A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E43-A366-4D0A-9394-6E08636F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420920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D80A-8455-4985-A414-5AC0D129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7989-DB7E-4320-BC3F-83AF22D6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Feasibility </a:t>
            </a:r>
            <a:r>
              <a:rPr lang="en-US" dirty="0"/>
              <a:t>study</a:t>
            </a:r>
          </a:p>
          <a:p>
            <a:pPr marL="0" indent="0">
              <a:buNone/>
            </a:pPr>
            <a:r>
              <a:rPr lang="en-US" dirty="0"/>
              <a:t>Other metric and standers</a:t>
            </a:r>
          </a:p>
        </p:txBody>
      </p:sp>
    </p:spTree>
    <p:extLst>
      <p:ext uri="{BB962C8B-B14F-4D97-AF65-F5344CB8AC3E}">
        <p14:creationId xmlns:p14="http://schemas.microsoft.com/office/powerpoint/2010/main" val="107153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C4DD8-0996-4E80-B668-E5923ED64D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84" y="1587231"/>
            <a:ext cx="7652666" cy="55169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66EE88-99B2-4D2E-97C9-D044CF84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Requirement</a:t>
            </a:r>
          </a:p>
        </p:txBody>
      </p:sp>
    </p:spTree>
    <p:extLst>
      <p:ext uri="{BB962C8B-B14F-4D97-AF65-F5344CB8AC3E}">
        <p14:creationId xmlns:p14="http://schemas.microsoft.com/office/powerpoint/2010/main" val="208161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C4DD8-0996-4E80-B668-E5923ED64D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84" y="1587231"/>
            <a:ext cx="7652666" cy="55169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66EE88-99B2-4D2E-97C9-D044CF84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Requirement</a:t>
            </a:r>
          </a:p>
        </p:txBody>
      </p:sp>
    </p:spTree>
    <p:extLst>
      <p:ext uri="{BB962C8B-B14F-4D97-AF65-F5344CB8AC3E}">
        <p14:creationId xmlns:p14="http://schemas.microsoft.com/office/powerpoint/2010/main" val="398288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5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D4DF-661E-4FD2-808B-E131D0C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Design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11BA1-3134-4654-87D9-FAF63BD475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78" y="1539773"/>
            <a:ext cx="7906043" cy="494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37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FEF8-0437-4B74-ADF9-BA749E6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C13-68DC-439F-948E-C7519C3F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UMLS</a:t>
            </a:r>
          </a:p>
          <a:p>
            <a:pPr lvl="1"/>
            <a:r>
              <a:rPr lang="en-US" dirty="0"/>
              <a:t>USE CASE </a:t>
            </a:r>
          </a:p>
          <a:p>
            <a:pPr lvl="1"/>
            <a:r>
              <a:rPr lang="en-US" dirty="0"/>
              <a:t>CFG</a:t>
            </a:r>
          </a:p>
          <a:p>
            <a:pPr lvl="1"/>
            <a:r>
              <a:rPr lang="en-US" dirty="0"/>
              <a:t>ERD</a:t>
            </a:r>
          </a:p>
          <a:p>
            <a:pPr lvl="1"/>
            <a:r>
              <a:rPr lang="en-US" dirty="0"/>
              <a:t>DFDS</a:t>
            </a:r>
          </a:p>
          <a:p>
            <a:pPr lvl="1"/>
            <a:r>
              <a:rPr lang="en-US" dirty="0"/>
              <a:t>FLOW CHARTS</a:t>
            </a:r>
          </a:p>
          <a:p>
            <a:pPr lvl="1"/>
            <a:r>
              <a:rPr lang="en-US" dirty="0"/>
              <a:t>CLASS DIAGRAMS</a:t>
            </a:r>
          </a:p>
          <a:p>
            <a:pPr lvl="1"/>
            <a:r>
              <a:rPr lang="en-US" dirty="0"/>
              <a:t>SEQUENCE DIAGRAM</a:t>
            </a:r>
          </a:p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03438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5674-3FF7-4BB1-9683-2E5C9A8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F84-0317-42D8-A8BC-24DE1DAE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Today’s work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Course Outline 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Requirement 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119544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DE73-225A-4FF2-AF47-BDBF49D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90F-3DFC-4B42-8D6E-E3F795D3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Modular 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7217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DE73-225A-4FF2-AF47-BDBF49D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90F-3DFC-4B42-8D6E-E3F795D3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BD3F-8063-4F26-9EE5-4AF20B0D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915631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Course?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E727-8370-41F9-8E03-E2F68306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20" y="172141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application of theoretical knowledge gained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1D9B-B44C-46A6-B353-A4514A5F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2640-C8DD-4BC9-8194-D54BF136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15237-6D98-49A4-B27F-CFEC5109828B}"/>
              </a:ext>
            </a:extLst>
          </p:cNvPr>
          <p:cNvSpPr/>
          <p:nvPr/>
        </p:nvSpPr>
        <p:spPr>
          <a:xfrm>
            <a:off x="4241409" y="2675731"/>
            <a:ext cx="398115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Process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5E84BB-722E-4D31-BF59-3D8AE4FF85B2}"/>
              </a:ext>
            </a:extLst>
          </p:cNvPr>
          <p:cNvCxnSpPr/>
          <p:nvPr/>
        </p:nvCxnSpPr>
        <p:spPr>
          <a:xfrm>
            <a:off x="2307102" y="3429000"/>
            <a:ext cx="168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C822FA-8180-43BE-B92F-057BC1A2B7F2}"/>
              </a:ext>
            </a:extLst>
          </p:cNvPr>
          <p:cNvCxnSpPr/>
          <p:nvPr/>
        </p:nvCxnSpPr>
        <p:spPr>
          <a:xfrm>
            <a:off x="8468751" y="3429000"/>
            <a:ext cx="99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93FFA-F155-4E43-9622-D4D844C29EE6}"/>
              </a:ext>
            </a:extLst>
          </p:cNvPr>
          <p:cNvSpPr/>
          <p:nvPr/>
        </p:nvSpPr>
        <p:spPr>
          <a:xfrm>
            <a:off x="9467557" y="3100632"/>
            <a:ext cx="998806" cy="6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4CC86-7372-4ABD-8B54-641AF1044568}"/>
              </a:ext>
            </a:extLst>
          </p:cNvPr>
          <p:cNvSpPr/>
          <p:nvPr/>
        </p:nvSpPr>
        <p:spPr>
          <a:xfrm>
            <a:off x="1226234" y="3119515"/>
            <a:ext cx="998806" cy="6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7859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AEEF-B075-43F4-914F-28A996E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7D37-200F-4725-80E8-4A7A036A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Waterfall </a:t>
            </a:r>
          </a:p>
          <a:p>
            <a:pPr marL="0" indent="0">
              <a:buNone/>
            </a:pPr>
            <a:r>
              <a:rPr lang="en-US" dirty="0"/>
              <a:t>Incremental</a:t>
            </a:r>
          </a:p>
          <a:p>
            <a:pPr marL="0" indent="0">
              <a:buNone/>
            </a:pPr>
            <a:r>
              <a:rPr lang="en-US" dirty="0"/>
              <a:t>Rapid</a:t>
            </a:r>
          </a:p>
          <a:p>
            <a:pPr marL="0" indent="0">
              <a:buNone/>
            </a:pPr>
            <a:r>
              <a:rPr lang="en-US" dirty="0"/>
              <a:t>Iterative</a:t>
            </a:r>
          </a:p>
          <a:p>
            <a:pPr marL="0" indent="0">
              <a:buNone/>
            </a:pPr>
            <a:r>
              <a:rPr lang="en-US" dirty="0"/>
              <a:t>Evolutionary</a:t>
            </a:r>
          </a:p>
          <a:p>
            <a:pPr marL="0" indent="0">
              <a:buNone/>
            </a:pPr>
            <a:r>
              <a:rPr lang="en-US" dirty="0"/>
              <a:t>Agile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88DC-4D6A-4394-BFB4-38D18EA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086-4F8C-488B-8545-708AC87B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</a:t>
            </a:r>
          </a:p>
          <a:p>
            <a:r>
              <a:rPr lang="en-US" dirty="0"/>
              <a:t>Oldest</a:t>
            </a:r>
          </a:p>
          <a:p>
            <a:r>
              <a:rPr lang="en-US" dirty="0"/>
              <a:t>Most widely used</a:t>
            </a:r>
          </a:p>
          <a:p>
            <a:r>
              <a:rPr lang="en-US" dirty="0"/>
              <a:t>5 phases</a:t>
            </a:r>
          </a:p>
          <a:p>
            <a:r>
              <a:rPr lang="en-US" dirty="0"/>
              <a:t>Similar terminology used in different organization</a:t>
            </a:r>
          </a:p>
          <a:p>
            <a:r>
              <a:rPr lang="en-US" dirty="0"/>
              <a:t>All phases are interlinked</a:t>
            </a:r>
          </a:p>
          <a:p>
            <a:r>
              <a:rPr lang="en-US" dirty="0"/>
              <a:t>Output of one phase is input of next phase</a:t>
            </a:r>
          </a:p>
        </p:txBody>
      </p:sp>
    </p:spTree>
    <p:extLst>
      <p:ext uri="{BB962C8B-B14F-4D97-AF65-F5344CB8AC3E}">
        <p14:creationId xmlns:p14="http://schemas.microsoft.com/office/powerpoint/2010/main" val="36463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0196-AE32-4EBA-9C85-C4A6147F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SDLC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CA8632-67E9-44D7-9C02-5D40571E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CF343-1EBC-4DAA-8F50-1A04CFA9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" y="1825625"/>
            <a:ext cx="8505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39D5-6816-4647-B27D-F289C759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5AC4-20D4-473A-89FA-D5843B23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Requirement Gathering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Methods</a:t>
            </a:r>
          </a:p>
          <a:p>
            <a:pPr lvl="3"/>
            <a:r>
              <a:rPr lang="en-US" sz="2600" dirty="0"/>
              <a:t>Interviews</a:t>
            </a:r>
          </a:p>
          <a:p>
            <a:pPr lvl="4"/>
            <a:r>
              <a:rPr lang="en-US" sz="2400" dirty="0"/>
              <a:t>Requirement Engineering</a:t>
            </a:r>
          </a:p>
          <a:p>
            <a:pPr lvl="3"/>
            <a:r>
              <a:rPr lang="en-US" sz="2600" dirty="0" err="1"/>
              <a:t>Questionier</a:t>
            </a:r>
            <a:endParaRPr lang="en-US" sz="2600" dirty="0"/>
          </a:p>
          <a:p>
            <a:pPr lvl="3"/>
            <a:r>
              <a:rPr lang="en-US" sz="2600" dirty="0"/>
              <a:t>Brain storming</a:t>
            </a:r>
          </a:p>
          <a:p>
            <a:pPr lvl="3"/>
            <a:r>
              <a:rPr lang="en-US" sz="2600" dirty="0"/>
              <a:t>Focus group</a:t>
            </a:r>
          </a:p>
        </p:txBody>
      </p:sp>
    </p:spTree>
    <p:extLst>
      <p:ext uri="{BB962C8B-B14F-4D97-AF65-F5344CB8AC3E}">
        <p14:creationId xmlns:p14="http://schemas.microsoft.com/office/powerpoint/2010/main" val="160830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6E7-21CD-4049-BED6-BF989EC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Requirement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F1F1-A3A4-4913-9F0D-004FE79C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of</a:t>
            </a:r>
          </a:p>
          <a:p>
            <a:r>
              <a:rPr lang="en-US" dirty="0"/>
              <a:t>Defining</a:t>
            </a:r>
          </a:p>
          <a:p>
            <a:r>
              <a:rPr lang="en-US" dirty="0"/>
              <a:t>documenting </a:t>
            </a:r>
          </a:p>
          <a:p>
            <a:r>
              <a:rPr lang="en-US" dirty="0"/>
              <a:t>and maintaining requirement </a:t>
            </a:r>
          </a:p>
        </p:txBody>
      </p:sp>
    </p:spTree>
    <p:extLst>
      <p:ext uri="{BB962C8B-B14F-4D97-AF65-F5344CB8AC3E}">
        <p14:creationId xmlns:p14="http://schemas.microsoft.com/office/powerpoint/2010/main" val="2366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221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Software Engineering</vt:lpstr>
      <vt:lpstr>Introduction?</vt:lpstr>
      <vt:lpstr>Purpose of Course? </vt:lpstr>
      <vt:lpstr>PowerPoint Presentation</vt:lpstr>
      <vt:lpstr>Software development life cycle(SDLC)</vt:lpstr>
      <vt:lpstr>Waterfall SDLC</vt:lpstr>
      <vt:lpstr>Waterfall SDLC</vt:lpstr>
      <vt:lpstr>1. Requirement</vt:lpstr>
      <vt:lpstr>Requirement Engineering</vt:lpstr>
      <vt:lpstr>Elicitation</vt:lpstr>
      <vt:lpstr>Requirement Engineering</vt:lpstr>
      <vt:lpstr>PowerPoint Presentation</vt:lpstr>
      <vt:lpstr>PowerPoint Presentation</vt:lpstr>
      <vt:lpstr>1. Requirement Analysis</vt:lpstr>
      <vt:lpstr>1. Requirement</vt:lpstr>
      <vt:lpstr>1. Requirement</vt:lpstr>
      <vt:lpstr>Agile</vt:lpstr>
      <vt:lpstr>2. Design </vt:lpstr>
      <vt:lpstr>3. Design</vt:lpstr>
      <vt:lpstr>4. Implementation</vt:lpstr>
      <vt:lpstr>5.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software engneering</dc:title>
  <dc:creator>Dr. Wasim Abbass</dc:creator>
  <cp:lastModifiedBy>RLAB</cp:lastModifiedBy>
  <cp:revision>156</cp:revision>
  <dcterms:created xsi:type="dcterms:W3CDTF">2021-09-15T14:50:52Z</dcterms:created>
  <dcterms:modified xsi:type="dcterms:W3CDTF">2022-07-15T08:18:52Z</dcterms:modified>
</cp:coreProperties>
</file>