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68" r:id="rId13"/>
    <p:sldId id="269" r:id="rId14"/>
    <p:sldId id="25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DBA7-1113-46B6-A2F0-62FFBA4BC4D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4383-D8A8-45F0-9DB9-3F99DA03278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txBody>
          <a:bodyPr>
            <a:normAutofit/>
          </a:bodyPr>
          <a:lstStyle/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b="1" dirty="0" smtClean="0"/>
              <a:t>Requirement Analysis Phase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</a:p>
          <a:p>
            <a:endParaRPr lang="en-US" dirty="0"/>
          </a:p>
          <a:p>
            <a:r>
              <a:rPr lang="en-US" dirty="0" smtClean="0"/>
              <a:t>S               M                 A                  R                 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E.g</a:t>
            </a:r>
            <a:r>
              <a:rPr lang="en-US" dirty="0" smtClean="0"/>
              <a:t> :Microwave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Realistic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76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frame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Measurable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3733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Achievable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and every thing that is involve to achieve our goal</a:t>
            </a:r>
          </a:p>
          <a:p>
            <a:r>
              <a:rPr lang="en-US" dirty="0" smtClean="0"/>
              <a:t>All methods, tools and techniques, features, cost, quality management, risk management all these are involve in scope.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b/w Module and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have one or more than one features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mobile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5 types of analysis  activities/           </a:t>
            </a:r>
          </a:p>
          <a:p>
            <a:pPr>
              <a:buNone/>
            </a:pPr>
            <a:r>
              <a:rPr lang="en-US" dirty="0" smtClean="0"/>
              <a:t>                       feasibility study </a:t>
            </a:r>
          </a:p>
          <a:p>
            <a:endParaRPr lang="en-US" dirty="0" smtClean="0"/>
          </a:p>
          <a:p>
            <a:r>
              <a:rPr lang="en-US" dirty="0" smtClean="0"/>
              <a:t>Technical feasibility</a:t>
            </a:r>
          </a:p>
          <a:p>
            <a:r>
              <a:rPr lang="en-US" i="1" dirty="0" smtClean="0"/>
              <a:t>Operational feasibility</a:t>
            </a:r>
          </a:p>
          <a:p>
            <a:r>
              <a:rPr lang="en-US" dirty="0" smtClean="0"/>
              <a:t>Economical feasibility</a:t>
            </a:r>
          </a:p>
          <a:p>
            <a:r>
              <a:rPr lang="en-US" dirty="0" smtClean="0"/>
              <a:t>Legal feasibility</a:t>
            </a:r>
          </a:p>
          <a:p>
            <a:r>
              <a:rPr lang="en-US" dirty="0" smtClean="0"/>
              <a:t>Schedules feasibility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feasibility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Hardware (resources)</a:t>
            </a:r>
          </a:p>
          <a:p>
            <a:r>
              <a:rPr lang="en-US" dirty="0" smtClean="0"/>
              <a:t>Technical skills and capabilities of  technical team</a:t>
            </a:r>
          </a:p>
          <a:p>
            <a:r>
              <a:rPr lang="en-US" dirty="0" smtClean="0"/>
              <a:t>Can we use currently available system</a:t>
            </a:r>
          </a:p>
          <a:p>
            <a:r>
              <a:rPr lang="en-US" dirty="0" smtClean="0"/>
              <a:t>Existing technology can be used or not</a:t>
            </a:r>
          </a:p>
          <a:p>
            <a:r>
              <a:rPr lang="en-US" dirty="0" smtClean="0"/>
              <a:t>Maintenance and up gradation is easy or not for chosen technology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Operational feasibility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easy product will be to operate and maintenance after deployment</a:t>
            </a:r>
          </a:p>
          <a:p>
            <a:r>
              <a:rPr lang="en-US" dirty="0" smtClean="0"/>
              <a:t>Determining suggested solution by software development team is acceptable or not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Economical feasibility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and benefits of project analyzed</a:t>
            </a:r>
          </a:p>
          <a:p>
            <a:r>
              <a:rPr lang="en-US" b="1" dirty="0" smtClean="0"/>
              <a:t>Cost of project development in term of</a:t>
            </a:r>
          </a:p>
          <a:p>
            <a:r>
              <a:rPr lang="en-US" dirty="0"/>
              <a:t> </a:t>
            </a:r>
            <a:r>
              <a:rPr lang="en-US" dirty="0" smtClean="0"/>
              <a:t>     Hardware and software resources cost</a:t>
            </a:r>
          </a:p>
          <a:p>
            <a:r>
              <a:rPr lang="en-US" dirty="0" smtClean="0"/>
              <a:t>      Design and development cost</a:t>
            </a:r>
          </a:p>
          <a:p>
            <a:r>
              <a:rPr lang="en-US" dirty="0" smtClean="0"/>
              <a:t>      Operational cost</a:t>
            </a:r>
          </a:p>
          <a:p>
            <a:r>
              <a:rPr lang="en-US" dirty="0" smtClean="0"/>
              <a:t>      Analyzes beneficial in term of finance for </a:t>
            </a:r>
          </a:p>
          <a:p>
            <a:r>
              <a:rPr lang="en-US" dirty="0"/>
              <a:t> </a:t>
            </a:r>
            <a:r>
              <a:rPr lang="en-US" dirty="0" smtClean="0"/>
              <a:t>     organization or not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feasibility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feasibility is study to know If the proposed project confirm legal and ethical requirements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Project does not violate legal barrier like </a:t>
            </a:r>
          </a:p>
          <a:p>
            <a:r>
              <a:rPr lang="en-US" dirty="0" smtClean="0"/>
              <a:t>social media laws,</a:t>
            </a:r>
          </a:p>
          <a:p>
            <a:r>
              <a:rPr lang="en-US" dirty="0" smtClean="0"/>
              <a:t> license, </a:t>
            </a:r>
          </a:p>
          <a:p>
            <a:r>
              <a:rPr lang="en-US" dirty="0" smtClean="0"/>
              <a:t>copyrights, data protection act ,etc </a:t>
            </a:r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err="1" smtClean="0"/>
              <a:t>Movies,cartoons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capability of </a:t>
            </a:r>
            <a:r>
              <a:rPr lang="en-US" dirty="0" err="1" smtClean="0"/>
              <a:t>deveopers</a:t>
            </a:r>
            <a:endParaRPr lang="en-US" dirty="0" smtClean="0"/>
          </a:p>
          <a:p>
            <a:r>
              <a:rPr lang="en-US" dirty="0" smtClean="0"/>
              <a:t>Analyzed timeline/deadlines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might be documented in various form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User stories</a:t>
            </a:r>
          </a:p>
          <a:p>
            <a:r>
              <a:rPr lang="en-US" dirty="0" smtClean="0"/>
              <a:t>Process(flow charts) specifications</a:t>
            </a:r>
          </a:p>
          <a:p>
            <a:r>
              <a:rPr lang="en-US" dirty="0" smtClean="0"/>
              <a:t>Review retrospective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today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</a:t>
            </a:r>
            <a:r>
              <a:rPr lang="en-US" dirty="0" smtClean="0"/>
              <a:t>Requirement analysis</a:t>
            </a:r>
            <a:endParaRPr lang="en-US" dirty="0" smtClean="0"/>
          </a:p>
          <a:p>
            <a:r>
              <a:rPr lang="en-US" dirty="0" smtClean="0"/>
              <a:t>Vision /goal/Problem definition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Requirement analysis activities</a:t>
            </a:r>
          </a:p>
          <a:p>
            <a:r>
              <a:rPr lang="en-US" dirty="0" smtClean="0"/>
              <a:t>Feasibility Study</a:t>
            </a:r>
          </a:p>
          <a:p>
            <a:r>
              <a:rPr lang="en-US" dirty="0" smtClean="0"/>
              <a:t>Requirement modeling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</a:t>
            </a:r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 is critical for success or failure of </a:t>
            </a:r>
            <a:r>
              <a:rPr lang="en-US" dirty="0" err="1" smtClean="0"/>
              <a:t>s.w</a:t>
            </a:r>
            <a:r>
              <a:rPr lang="en-US" dirty="0" smtClean="0"/>
              <a:t> .The requirement should be actionable, measureable, testable, traceable and related to identified business and sufficient for system design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/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6600" y="2133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3276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3276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Sucess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>
            <a:off x="2286000" y="2209800"/>
            <a:ext cx="990600" cy="1021080"/>
          </a:xfrm>
          <a:prstGeom prst="bentArrow">
            <a:avLst>
              <a:gd name="adj1" fmla="val 25000"/>
              <a:gd name="adj2" fmla="val 263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-1752600" y="13716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nt-Up Arrow 10"/>
          <p:cNvSpPr/>
          <p:nvPr/>
        </p:nvSpPr>
        <p:spPr>
          <a:xfrm>
            <a:off x="5105400" y="4191000"/>
            <a:ext cx="1155192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2286000" y="4267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2286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Explicit written statement of problem the gap between current state and the desired state</a:t>
            </a:r>
          </a:p>
          <a:p>
            <a:endParaRPr lang="en-US" dirty="0" smtClean="0"/>
          </a:p>
          <a:p>
            <a:r>
              <a:rPr lang="en-US" dirty="0" smtClean="0"/>
              <a:t>A product vision describes the purpose of a product , the intention with the product is being created and what its aims to achieve for customer and user. Product vision describe a future state of product and what problems it tries to resolve or what ambitions it tries to fulfill</a:t>
            </a:r>
          </a:p>
          <a:p>
            <a:endParaRPr lang="en-US" dirty="0" smtClean="0"/>
          </a:p>
          <a:p>
            <a:r>
              <a:rPr lang="en-US" dirty="0" smtClean="0"/>
              <a:t>A Vision statement describe company purpose, what the company striving for, and what it want to achieve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product vision statement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these people are in one room</a:t>
            </a:r>
          </a:p>
          <a:p>
            <a:r>
              <a:rPr lang="en-US" dirty="0" smtClean="0"/>
              <a:t>Stakeholder</a:t>
            </a:r>
          </a:p>
          <a:p>
            <a:r>
              <a:rPr lang="en-US" dirty="0" smtClean="0"/>
              <a:t>Product sponsors </a:t>
            </a:r>
          </a:p>
          <a:p>
            <a:r>
              <a:rPr lang="en-US" dirty="0" smtClean="0"/>
              <a:t> product owner</a:t>
            </a:r>
          </a:p>
          <a:p>
            <a:r>
              <a:rPr lang="en-US" dirty="0" smtClean="0"/>
              <a:t>So you can work through the following structure together</a:t>
            </a:r>
          </a:p>
          <a:p>
            <a:r>
              <a:rPr lang="en-US" dirty="0" smtClean="0"/>
              <a:t>Its really simple as filling in the blanks to get you best product vision statement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product vision statement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</a:t>
            </a:r>
          </a:p>
          <a:p>
            <a:endParaRPr lang="en-US" dirty="0" smtClean="0"/>
          </a:p>
          <a:p>
            <a:r>
              <a:rPr lang="en-US" dirty="0" smtClean="0"/>
              <a:t>Target customer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</a:p>
          <a:p>
            <a:endParaRPr lang="en-US" dirty="0" smtClean="0"/>
          </a:p>
          <a:p>
            <a:r>
              <a:rPr lang="en-US" sz="2600" dirty="0" smtClean="0"/>
              <a:t>Statement of the need or opportunity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</a:t>
            </a:r>
          </a:p>
          <a:p>
            <a:endParaRPr lang="en-US" dirty="0" smtClean="0"/>
          </a:p>
          <a:p>
            <a:r>
              <a:rPr lang="en-US" dirty="0" smtClean="0"/>
              <a:t>(Product name ) </a:t>
            </a:r>
            <a:r>
              <a:rPr lang="en-US" dirty="0" smtClean="0">
                <a:solidFill>
                  <a:srgbClr val="C00000"/>
                </a:solidFill>
              </a:rPr>
              <a:t>is a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(Product category)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22860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35814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648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0600" y="5257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800" y="5562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That</a:t>
            </a:r>
          </a:p>
          <a:p>
            <a:r>
              <a:rPr lang="en-US" dirty="0" smtClean="0"/>
              <a:t>(Key benefits, compelling reason to buy)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Unlike</a:t>
            </a:r>
          </a:p>
          <a:p>
            <a:r>
              <a:rPr lang="en-US" dirty="0" smtClean="0"/>
              <a:t>Primary competitive alternative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Our product</a:t>
            </a:r>
            <a:endParaRPr lang="en-US" dirty="0" smtClean="0"/>
          </a:p>
          <a:p>
            <a:r>
              <a:rPr lang="en-US" dirty="0" smtClean="0"/>
              <a:t>Statement of primary </a:t>
            </a:r>
            <a:r>
              <a:rPr lang="en-US" dirty="0" err="1" smtClean="0"/>
              <a:t>differencation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220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962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5257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basically is your </a:t>
            </a:r>
            <a:r>
              <a:rPr lang="en-US" b="1" dirty="0" smtClean="0"/>
              <a:t>problem solution </a:t>
            </a:r>
            <a:r>
              <a:rPr lang="en-US" dirty="0" smtClean="0"/>
              <a:t>means the </a:t>
            </a:r>
            <a:r>
              <a:rPr lang="en-US" b="1" dirty="0" smtClean="0"/>
              <a:t>outcome</a:t>
            </a:r>
            <a:r>
              <a:rPr lang="en-US" dirty="0" smtClean="0"/>
              <a:t> you want to </a:t>
            </a:r>
            <a:r>
              <a:rPr lang="en-US" b="1" dirty="0" smtClean="0"/>
              <a:t>achieve.</a:t>
            </a:r>
          </a:p>
          <a:p>
            <a:r>
              <a:rPr lang="en-US" dirty="0" smtClean="0"/>
              <a:t>We use word goal in </a:t>
            </a:r>
            <a:r>
              <a:rPr lang="en-US" b="1" dirty="0" smtClean="0"/>
              <a:t>broader term</a:t>
            </a:r>
          </a:p>
          <a:p>
            <a:r>
              <a:rPr lang="en-US" dirty="0" smtClean="0"/>
              <a:t>But when we define boundary for our goal then its become objective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if we say I want to buy a home it is our goal when we say the amount of the house should be 1 </a:t>
            </a:r>
            <a:r>
              <a:rPr lang="en-US" dirty="0" err="1" smtClean="0"/>
              <a:t>crore</a:t>
            </a:r>
            <a:r>
              <a:rPr lang="en-US" dirty="0" smtClean="0"/>
              <a:t> mean we limit the boundary then it become objective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574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Overview of today Lecture</vt:lpstr>
      <vt:lpstr>Requirement analysis defination</vt:lpstr>
      <vt:lpstr>Vision / Goal</vt:lpstr>
      <vt:lpstr>Vision</vt:lpstr>
      <vt:lpstr>Software product vision statement template</vt:lpstr>
      <vt:lpstr>Software product vision statement template</vt:lpstr>
      <vt:lpstr>continue</vt:lpstr>
      <vt:lpstr>Objective</vt:lpstr>
      <vt:lpstr>Objective</vt:lpstr>
      <vt:lpstr>Scope</vt:lpstr>
      <vt:lpstr>Difference b/w Module and feature</vt:lpstr>
      <vt:lpstr>Requirement Analysis Activities</vt:lpstr>
      <vt:lpstr>Technical feasibility </vt:lpstr>
      <vt:lpstr>Operational feasibility </vt:lpstr>
      <vt:lpstr>Economical feasibility </vt:lpstr>
      <vt:lpstr>Legal feasibility</vt:lpstr>
      <vt:lpstr>Schedules feasibility</vt:lpstr>
      <vt:lpstr>Requirement modeling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Dr. Shazia</dc:creator>
  <cp:lastModifiedBy>Prof. Dr. Shazia</cp:lastModifiedBy>
  <cp:revision>46</cp:revision>
  <dcterms:created xsi:type="dcterms:W3CDTF">2021-09-27T04:47:56Z</dcterms:created>
  <dcterms:modified xsi:type="dcterms:W3CDTF">2021-09-27T14:32:20Z</dcterms:modified>
</cp:coreProperties>
</file>