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77" r:id="rId3"/>
    <p:sldId id="302" r:id="rId4"/>
    <p:sldId id="303" r:id="rId5"/>
    <p:sldId id="289" r:id="rId6"/>
    <p:sldId id="291" r:id="rId7"/>
    <p:sldId id="292" r:id="rId8"/>
    <p:sldId id="300" r:id="rId9"/>
    <p:sldId id="301" r:id="rId10"/>
    <p:sldId id="295" r:id="rId11"/>
    <p:sldId id="298" r:id="rId12"/>
    <p:sldId id="296" r:id="rId13"/>
    <p:sldId id="29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3930C922-C7C6-CA6C-843D-8F1832A5EF7A}" v="102" dt="2020-08-18T06:46:16.953"/>
    <p1510:client id="{4003512D-5A59-39FC-5408-1E0849364DC8}" v="10" dt="2020-09-02T04:42:55.839"/>
    <p1510:client id="{4ADDA2CE-D813-4118-396E-A22FDB100BF4}" v="193" dt="2020-09-02T07:58:41.964"/>
    <p1510:client id="{50406354-5A63-48E9-84F8-7F2517377958}" v="740" dt="2020-08-13T23:13:15.773"/>
    <p1510:client id="{58D5BB57-0224-F0A9-A86F-BBD12F4685C7}" v="63" dt="2020-10-23T09:57:28.221"/>
    <p1510:client id="{59BFD6CA-D78C-7E2D-61E9-C47F8ED68A9B}" v="54" dt="2020-10-27T19:36:07.887"/>
    <p1510:client id="{7557DA05-05AD-382C-1767-89A3F43637BA}" v="221" dt="2020-08-22T19:31:42.457"/>
    <p1510:client id="{7AB5E313-56BE-3548-A11E-F6A013181453}" v="12" dt="2020-08-19T20:01:25.771"/>
    <p1510:client id="{8DAF7227-B0A6-D81A-0759-88E8C6ADCCDA}" v="608" dt="2020-08-14T13:14:50.608"/>
    <p1510:client id="{9304D2E0-308F-4E78-CF4A-0A58DCF311BA}" v="63" dt="2020-10-26T12:02:03.842"/>
    <p1510:client id="{AF71131B-EB77-3BF2-619A-88F799583254}" v="1" dt="2020-08-21T05:12:32.767"/>
    <p1510:client id="{B94C06EE-1AFF-5089-AC89-0E221D348BA7}" v="1" dt="2020-10-28T04:55:19.938"/>
    <p1510:client id="{DFBB1CAD-66B6-64EC-E25B-0D3B7A1844AF}" v="330" dt="2020-08-18T18:48:49.522"/>
    <p1510:client id="{F21B79DD-DB8C-0214-A042-24E9D559B24B}" v="12" dt="2020-08-20T10:09:34.256"/>
    <p1510:client id="{F3B49769-C2B6-DEE4-E415-7069654E402A}" v="445" dt="2020-08-23T13:06:1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84686" autoAdjust="0"/>
  </p:normalViewPr>
  <p:slideViewPr>
    <p:cSldViewPr snapToGrid="0">
      <p:cViewPr varScale="1">
        <p:scale>
          <a:sx n="53" d="100"/>
          <a:sy n="53" d="100"/>
        </p:scale>
        <p:origin x="1176" y="72"/>
      </p:cViewPr>
      <p:guideLst>
        <p:guide orient="horz" pos="216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58D5BB57-0224-F0A9-A86F-BBD12F4685C7}"/>
    <pc:docChg chg="modSld">
      <pc:chgData name="Ms Taliah Tajammal" userId="S::taliah@uet.edu.pk::b53b8155-91e6-49b4-b55c-0abb2dc47154" providerId="AD" clId="Web-{58D5BB57-0224-F0A9-A86F-BBD12F4685C7}" dt="2020-10-23T09:57:26.424" v="61" actId="20577"/>
      <pc:docMkLst>
        <pc:docMk/>
      </pc:docMkLst>
      <pc:sldChg chg="modSp">
        <pc:chgData name="Ms Taliah Tajammal" userId="S::taliah@uet.edu.pk::b53b8155-91e6-49b4-b55c-0abb2dc47154" providerId="AD" clId="Web-{58D5BB57-0224-F0A9-A86F-BBD12F4685C7}" dt="2020-10-23T09:31:55.887" v="58" actId="20577"/>
        <pc:sldMkLst>
          <pc:docMk/>
          <pc:sldMk cId="96168744" sldId="278"/>
        </pc:sldMkLst>
        <pc:spChg chg="mod">
          <ac:chgData name="Ms Taliah Tajammal" userId="S::taliah@uet.edu.pk::b53b8155-91e6-49b4-b55c-0abb2dc47154" providerId="AD" clId="Web-{58D5BB57-0224-F0A9-A86F-BBD12F4685C7}" dt="2020-10-23T09:31:55.887" v="58" actId="20577"/>
          <ac:spMkLst>
            <pc:docMk/>
            <pc:sldMk cId="96168744" sldId="278"/>
            <ac:spMk id="8" creationId="{A2516761-21BD-4672-8665-F07E74320BE8}"/>
          </ac:spMkLst>
        </pc:spChg>
      </pc:sldChg>
      <pc:sldChg chg="modSp">
        <pc:chgData name="Ms Taliah Tajammal" userId="S::taliah@uet.edu.pk::b53b8155-91e6-49b4-b55c-0abb2dc47154" providerId="AD" clId="Web-{58D5BB57-0224-F0A9-A86F-BBD12F4685C7}" dt="2020-10-23T09:57:26.424" v="61" actId="20577"/>
        <pc:sldMkLst>
          <pc:docMk/>
          <pc:sldMk cId="4261213474" sldId="291"/>
        </pc:sldMkLst>
        <pc:spChg chg="mod">
          <ac:chgData name="Ms Taliah Tajammal" userId="S::taliah@uet.edu.pk::b53b8155-91e6-49b4-b55c-0abb2dc47154" providerId="AD" clId="Web-{58D5BB57-0224-F0A9-A86F-BBD12F4685C7}" dt="2020-10-23T09:57:26.424" v="61" actId="20577"/>
          <ac:spMkLst>
            <pc:docMk/>
            <pc:sldMk cId="4261213474" sldId="291"/>
            <ac:spMk id="3" creationId="{00000000-0000-0000-0000-000000000000}"/>
          </ac:spMkLst>
        </pc:spChg>
      </pc:sldChg>
    </pc:docChg>
  </pc:docChgLst>
  <pc:docChgLst>
    <pc:chgData name="Ms Taliah Tajammal" userId="S::taliah@uet.edu.pk::b53b8155-91e6-49b4-b55c-0abb2dc47154" providerId="AD" clId="Web-{59BFD6CA-D78C-7E2D-61E9-C47F8ED68A9B}"/>
    <pc:docChg chg="modSld">
      <pc:chgData name="Ms Taliah Tajammal" userId="S::taliah@uet.edu.pk::b53b8155-91e6-49b4-b55c-0abb2dc47154" providerId="AD" clId="Web-{59BFD6CA-D78C-7E2D-61E9-C47F8ED68A9B}" dt="2020-10-27T19:36:05.356" v="57"/>
      <pc:docMkLst>
        <pc:docMk/>
      </pc:docMkLst>
      <pc:sldChg chg="modSp modNotes">
        <pc:chgData name="Ms Taliah Tajammal" userId="S::taliah@uet.edu.pk::b53b8155-91e6-49b4-b55c-0abb2dc47154" providerId="AD" clId="Web-{59BFD6CA-D78C-7E2D-61E9-C47F8ED68A9B}" dt="2020-10-27T19:36:05.356" v="57"/>
        <pc:sldMkLst>
          <pc:docMk/>
          <pc:sldMk cId="3085612251" sldId="300"/>
        </pc:sldMkLst>
        <pc:spChg chg="mod">
          <ac:chgData name="Ms Taliah Tajammal" userId="S::taliah@uet.edu.pk::b53b8155-91e6-49b4-b55c-0abb2dc47154" providerId="AD" clId="Web-{59BFD6CA-D78C-7E2D-61E9-C47F8ED68A9B}" dt="2020-10-27T19:35:40.589" v="49" actId="14100"/>
          <ac:spMkLst>
            <pc:docMk/>
            <pc:sldMk cId="3085612251" sldId="300"/>
            <ac:spMk id="8" creationId="{EFB9A09D-8051-4B5E-8CBE-9885FAF0D001}"/>
          </ac:spMkLst>
        </pc:spChg>
      </pc:sldChg>
    </pc:docChg>
  </pc:docChgLst>
  <pc:docChgLst>
    <pc:chgData name="Ms Taliah Tajammal" userId="S::taliah@uet.edu.pk::b53b8155-91e6-49b4-b55c-0abb2dc47154" providerId="AD" clId="Web-{9304D2E0-308F-4E78-CF4A-0A58DCF311BA}"/>
    <pc:docChg chg="modSld">
      <pc:chgData name="Ms Taliah Tajammal" userId="S::taliah@uet.edu.pk::b53b8155-91e6-49b4-b55c-0abb2dc47154" providerId="AD" clId="Web-{9304D2E0-308F-4E78-CF4A-0A58DCF311BA}" dt="2020-10-26T12:01:48.404" v="61"/>
      <pc:docMkLst>
        <pc:docMk/>
      </pc:docMkLst>
      <pc:sldChg chg="modNotes">
        <pc:chgData name="Ms Taliah Tajammal" userId="S::taliah@uet.edu.pk::b53b8155-91e6-49b4-b55c-0abb2dc47154" providerId="AD" clId="Web-{9304D2E0-308F-4E78-CF4A-0A58DCF311BA}" dt="2020-10-26T11:58:09.227" v="38"/>
        <pc:sldMkLst>
          <pc:docMk/>
          <pc:sldMk cId="3602912373" sldId="277"/>
        </pc:sldMkLst>
      </pc:sldChg>
      <pc:sldChg chg="modNotes">
        <pc:chgData name="Ms Taliah Tajammal" userId="S::taliah@uet.edu.pk::b53b8155-91e6-49b4-b55c-0abb2dc47154" providerId="AD" clId="Web-{9304D2E0-308F-4E78-CF4A-0A58DCF311BA}" dt="2020-10-26T11:55:45.942" v="1"/>
        <pc:sldMkLst>
          <pc:docMk/>
          <pc:sldMk cId="96168744" sldId="278"/>
        </pc:sldMkLst>
      </pc:sldChg>
      <pc:sldChg chg="modNotes">
        <pc:chgData name="Ms Taliah Tajammal" userId="S::taliah@uet.edu.pk::b53b8155-91e6-49b4-b55c-0abb2dc47154" providerId="AD" clId="Web-{9304D2E0-308F-4E78-CF4A-0A58DCF311BA}" dt="2020-10-26T11:59:06.369" v="44"/>
        <pc:sldMkLst>
          <pc:docMk/>
          <pc:sldMk cId="596013103" sldId="289"/>
        </pc:sldMkLst>
      </pc:sldChg>
      <pc:sldChg chg="modNotes">
        <pc:chgData name="Ms Taliah Tajammal" userId="S::taliah@uet.edu.pk::b53b8155-91e6-49b4-b55c-0abb2dc47154" providerId="AD" clId="Web-{9304D2E0-308F-4E78-CF4A-0A58DCF311BA}" dt="2020-10-26T11:59:22.260" v="45"/>
        <pc:sldMkLst>
          <pc:docMk/>
          <pc:sldMk cId="4261213474" sldId="291"/>
        </pc:sldMkLst>
      </pc:sldChg>
      <pc:sldChg chg="modNotes">
        <pc:chgData name="Ms Taliah Tajammal" userId="S::taliah@uet.edu.pk::b53b8155-91e6-49b4-b55c-0abb2dc47154" providerId="AD" clId="Web-{9304D2E0-308F-4E78-CF4A-0A58DCF311BA}" dt="2020-10-26T11:59:50.542" v="47"/>
        <pc:sldMkLst>
          <pc:docMk/>
          <pc:sldMk cId="486297920" sldId="292"/>
        </pc:sldMkLst>
      </pc:sldChg>
      <pc:sldChg chg="modNotes">
        <pc:chgData name="Ms Taliah Tajammal" userId="S::taliah@uet.edu.pk::b53b8155-91e6-49b4-b55c-0abb2dc47154" providerId="AD" clId="Web-{9304D2E0-308F-4E78-CF4A-0A58DCF311BA}" dt="2020-10-26T12:00:27.262" v="53"/>
        <pc:sldMkLst>
          <pc:docMk/>
          <pc:sldMk cId="3809660695" sldId="295"/>
        </pc:sldMkLst>
      </pc:sldChg>
      <pc:sldChg chg="modNotes">
        <pc:chgData name="Ms Taliah Tajammal" userId="S::taliah@uet.edu.pk::b53b8155-91e6-49b4-b55c-0abb2dc47154" providerId="AD" clId="Web-{9304D2E0-308F-4E78-CF4A-0A58DCF311BA}" dt="2020-10-26T12:01:03.044" v="58"/>
        <pc:sldMkLst>
          <pc:docMk/>
          <pc:sldMk cId="3726189167" sldId="296"/>
        </pc:sldMkLst>
      </pc:sldChg>
      <pc:sldChg chg="modNotes">
        <pc:chgData name="Ms Taliah Tajammal" userId="S::taliah@uet.edu.pk::b53b8155-91e6-49b4-b55c-0abb2dc47154" providerId="AD" clId="Web-{9304D2E0-308F-4E78-CF4A-0A58DCF311BA}" dt="2020-10-26T12:01:18.216" v="60"/>
        <pc:sldMkLst>
          <pc:docMk/>
          <pc:sldMk cId="4037543648" sldId="297"/>
        </pc:sldMkLst>
      </pc:sldChg>
      <pc:sldChg chg="modNotes">
        <pc:chgData name="Ms Taliah Tajammal" userId="S::taliah@uet.edu.pk::b53b8155-91e6-49b4-b55c-0abb2dc47154" providerId="AD" clId="Web-{9304D2E0-308F-4E78-CF4A-0A58DCF311BA}" dt="2020-10-26T12:00:39.918" v="55"/>
        <pc:sldMkLst>
          <pc:docMk/>
          <pc:sldMk cId="1366624462" sldId="298"/>
        </pc:sldMkLst>
      </pc:sldChg>
      <pc:sldChg chg="modNotes">
        <pc:chgData name="Ms Taliah Tajammal" userId="S::taliah@uet.edu.pk::b53b8155-91e6-49b4-b55c-0abb2dc47154" providerId="AD" clId="Web-{9304D2E0-308F-4E78-CF4A-0A58DCF311BA}" dt="2020-10-26T12:00:03.011" v="49"/>
        <pc:sldMkLst>
          <pc:docMk/>
          <pc:sldMk cId="3085612251" sldId="300"/>
        </pc:sldMkLst>
      </pc:sldChg>
      <pc:sldChg chg="modNotes">
        <pc:chgData name="Ms Taliah Tajammal" userId="S::taliah@uet.edu.pk::b53b8155-91e6-49b4-b55c-0abb2dc47154" providerId="AD" clId="Web-{9304D2E0-308F-4E78-CF4A-0A58DCF311BA}" dt="2020-10-26T12:00:15.824" v="51"/>
        <pc:sldMkLst>
          <pc:docMk/>
          <pc:sldMk cId="235710660" sldId="301"/>
        </pc:sldMkLst>
      </pc:sldChg>
      <pc:sldChg chg="modNotes">
        <pc:chgData name="Ms Taliah Tajammal" userId="S::taliah@uet.edu.pk::b53b8155-91e6-49b4-b55c-0abb2dc47154" providerId="AD" clId="Web-{9304D2E0-308F-4E78-CF4A-0A58DCF311BA}" dt="2020-10-26T11:58:34.775" v="40"/>
        <pc:sldMkLst>
          <pc:docMk/>
          <pc:sldMk cId="2546198014" sldId="302"/>
        </pc:sldMkLst>
      </pc:sldChg>
      <pc:sldChg chg="modNotes">
        <pc:chgData name="Ms Taliah Tajammal" userId="S::taliah@uet.edu.pk::b53b8155-91e6-49b4-b55c-0abb2dc47154" providerId="AD" clId="Web-{9304D2E0-308F-4E78-CF4A-0A58DCF311BA}" dt="2020-10-26T11:58:48.259" v="42"/>
        <pc:sldMkLst>
          <pc:docMk/>
          <pc:sldMk cId="1566155473" sldId="303"/>
        </pc:sldMkLst>
      </pc:sldChg>
      <pc:sldChg chg="modNotes">
        <pc:chgData name="Ms Taliah Tajammal" userId="S::taliah@uet.edu.pk::b53b8155-91e6-49b4-b55c-0abb2dc47154" providerId="AD" clId="Web-{9304D2E0-308F-4E78-CF4A-0A58DCF311BA}" dt="2020-10-26T12:01:48.404" v="61"/>
        <pc:sldMkLst>
          <pc:docMk/>
          <pc:sldMk cId="1238664120" sldId="304"/>
        </pc:sldMkLst>
      </pc:sldChg>
    </pc:docChg>
  </pc:docChgLst>
  <pc:docChgLst>
    <pc:chgData name="Ms Taliah Tajammal" userId="S::taliah@uet.edu.pk::b53b8155-91e6-49b4-b55c-0abb2dc47154" providerId="AD" clId="Web-{B94C06EE-1AFF-5089-AC89-0E221D348BA7}"/>
    <pc:docChg chg="delSld">
      <pc:chgData name="Ms Taliah Tajammal" userId="S::taliah@uet.edu.pk::b53b8155-91e6-49b4-b55c-0abb2dc47154" providerId="AD" clId="Web-{B94C06EE-1AFF-5089-AC89-0E221D348BA7}" dt="2020-10-28T04:55:19.938" v="0"/>
      <pc:docMkLst>
        <pc:docMk/>
      </pc:docMkLst>
      <pc:sldChg chg="del">
        <pc:chgData name="Ms Taliah Tajammal" userId="S::taliah@uet.edu.pk::b53b8155-91e6-49b4-b55c-0abb2dc47154" providerId="AD" clId="Web-{B94C06EE-1AFF-5089-AC89-0E221D348BA7}" dt="2020-10-28T04:55:19.938" v="0"/>
        <pc:sldMkLst>
          <pc:docMk/>
          <pc:sldMk cId="123866412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Advantage (Pros) of Agile Method:</a:t>
            </a:r>
            <a:endParaRPr lang="en-US" dirty="0"/>
          </a:p>
          <a:p>
            <a:pPr marL="171450" indent="-171450">
              <a:buFont typeface="Arial"/>
              <a:buChar char="•"/>
              <a:defRPr/>
            </a:pPr>
            <a:r>
              <a:rPr lang="en-US" dirty="0"/>
              <a:t>Frequent Delivery.</a:t>
            </a:r>
            <a:endParaRPr lang="en-US" dirty="0">
              <a:cs typeface="Calibri"/>
            </a:endParaRPr>
          </a:p>
          <a:p>
            <a:pPr marL="171450" indent="-171450">
              <a:buFont typeface="Arial"/>
              <a:buChar char="•"/>
              <a:defRPr/>
            </a:pPr>
            <a:r>
              <a:rPr lang="en-US" dirty="0"/>
              <a:t>Face-to-Face Communication with clients.</a:t>
            </a:r>
          </a:p>
          <a:p>
            <a:pPr marL="171450" indent="-171450">
              <a:buFont typeface="Arial"/>
              <a:buChar char="•"/>
              <a:defRPr/>
            </a:pPr>
            <a:r>
              <a:rPr lang="en-US" dirty="0"/>
              <a:t>Efficient design and fulfils the business requirement.</a:t>
            </a:r>
            <a:endParaRPr lang="en-US" dirty="0">
              <a:cs typeface="Calibri"/>
            </a:endParaRPr>
          </a:p>
          <a:p>
            <a:pPr marL="171450" indent="-171450">
              <a:buFont typeface="Arial"/>
              <a:buChar char="•"/>
              <a:defRPr/>
            </a:pPr>
            <a:r>
              <a:rPr lang="en-US" dirty="0"/>
              <a:t>Anytime changes are acceptable.</a:t>
            </a:r>
            <a:endParaRPr lang="en-US" dirty="0">
              <a:cs typeface="Calibri"/>
            </a:endParaRPr>
          </a:p>
          <a:p>
            <a:pPr marL="171450" indent="-171450">
              <a:buFont typeface="Arial"/>
              <a:buChar char="•"/>
              <a:defRPr/>
            </a:pPr>
            <a:r>
              <a:rPr lang="en-US" dirty="0"/>
              <a:t>It reduces total</a:t>
            </a:r>
            <a:r>
              <a:rPr lang="en-US" b="1" dirty="0"/>
              <a:t> </a:t>
            </a:r>
            <a:r>
              <a:rPr lang="en-US" dirty="0"/>
              <a:t>development time.</a:t>
            </a:r>
            <a:endParaRPr lang="en-US" dirty="0">
              <a:cs typeface="Calibri"/>
            </a:endParaRPr>
          </a:p>
          <a:p>
            <a:pPr marL="0" marR="0" lvl="0" indent="0" algn="l" defTabSz="914400">
              <a:lnSpc>
                <a:spcPct val="100000"/>
              </a:lnSpc>
              <a:spcBef>
                <a:spcPts val="0"/>
              </a:spcBef>
              <a:spcAft>
                <a:spcPts val="0"/>
              </a:spcAft>
              <a:buClrTx/>
              <a:buSzTx/>
              <a:buFontTx/>
              <a:buNone/>
              <a:tabLst/>
              <a:defRPr/>
            </a:pPr>
            <a:endParaRPr lang="en-US" b="1" dirty="0">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10</a:t>
            </a:fld>
            <a:endParaRPr lang="en-US"/>
          </a:p>
        </p:txBody>
      </p:sp>
    </p:spTree>
    <p:extLst>
      <p:ext uri="{BB962C8B-B14F-4D97-AF65-F5344CB8AC3E}">
        <p14:creationId xmlns:p14="http://schemas.microsoft.com/office/powerpoint/2010/main" val="100155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a:buFont typeface="Arial" panose="020B0604020202020204" pitchFamily="34" charset="0"/>
              <a:buChar char="•"/>
            </a:pPr>
            <a:r>
              <a:rPr lang="en-US" b="1" i="1" u="sng" dirty="0"/>
              <a:t>Disadvantages (Cons) of Agile Model:</a:t>
            </a:r>
            <a:endParaRPr lang="en-US" dirty="0"/>
          </a:p>
          <a:p>
            <a:pPr>
              <a:buFont typeface="Arial" panose="020B0604020202020204" pitchFamily="34" charset="0"/>
              <a:buChar char="•"/>
            </a:pPr>
            <a:r>
              <a:rPr lang="en-US" dirty="0"/>
              <a:t>Due to the shortage of formal documents, it creates confusion and crucial decisions taken throughout various phases can be misinterpreted at any time by different team members.</a:t>
            </a:r>
          </a:p>
          <a:p>
            <a:pPr>
              <a:buFont typeface="Arial" panose="020B0604020202020204" pitchFamily="34" charset="0"/>
              <a:buChar char="•"/>
            </a:pPr>
            <a:r>
              <a:rPr lang="en-US" dirty="0"/>
              <a:t>Due to the lack of proper documentation, once the project completes and the developers allotted to another project, maintenance of the finished project can become a difficulty.</a:t>
            </a:r>
          </a:p>
          <a:p>
            <a:pPr>
              <a:buFont typeface="Arial" panose="020B0604020202020204" pitchFamily="34" charset="0"/>
              <a:buChar char="•"/>
            </a:pPr>
            <a:r>
              <a:rPr lang="en-US" dirty="0"/>
              <a:t>Less predictability.</a:t>
            </a:r>
            <a:endParaRPr lang="en-US" dirty="0">
              <a:cs typeface="Calibri"/>
            </a:endParaRPr>
          </a:p>
          <a:p>
            <a:pPr>
              <a:buFont typeface="Arial" panose="020B0604020202020204" pitchFamily="34" charset="0"/>
              <a:buChar char="•"/>
            </a:pPr>
            <a:r>
              <a:rPr lang="en-US" dirty="0"/>
              <a:t>More time and commitment.</a:t>
            </a:r>
          </a:p>
          <a:p>
            <a:pPr>
              <a:buFont typeface="Arial" panose="020B0604020202020204" pitchFamily="34" charset="0"/>
              <a:buChar char="•"/>
            </a:pPr>
            <a:r>
              <a:rPr lang="en-US" dirty="0"/>
              <a:t>Greater demands on developers and clients.</a:t>
            </a:r>
          </a:p>
          <a:p>
            <a:pPr>
              <a:buFont typeface="Arial" panose="020B0604020202020204" pitchFamily="34" charset="0"/>
              <a:buChar char="•"/>
            </a:pPr>
            <a:r>
              <a:rPr lang="en-US" dirty="0"/>
              <a:t>Lack of necessary documentation.</a:t>
            </a:r>
          </a:p>
          <a:p>
            <a:pPr>
              <a:buFont typeface="Arial" panose="020B0604020202020204" pitchFamily="34" charset="0"/>
              <a:buChar char="•"/>
            </a:pPr>
            <a:r>
              <a:rPr lang="en-US" dirty="0"/>
              <a:t>Project easily falls off track.</a:t>
            </a:r>
          </a:p>
          <a:p>
            <a:pPr marL="171450" indent="-171450">
              <a:buFont typeface="Arial" panose="020B0604020202020204" pitchFamily="34" charset="0"/>
              <a:buChar char="•"/>
            </a:pPr>
            <a:endParaRPr lang="en-US" sz="1200" b="0" i="0" kern="1200" dirty="0">
              <a:solidFill>
                <a:schemeClr val="tx1"/>
              </a:solidFill>
              <a:effectLst/>
              <a:latin typeface="+mn-lt"/>
              <a:cs typeface="Calibri"/>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62016B7-1D4C-4804-BC14-C8A3C9E709B0}" type="slidenum">
              <a:rPr lang="en-US" smtClean="0"/>
              <a:t>11</a:t>
            </a:fld>
            <a:endParaRPr lang="en-US"/>
          </a:p>
        </p:txBody>
      </p:sp>
    </p:spTree>
    <p:extLst>
      <p:ext uri="{BB962C8B-B14F-4D97-AF65-F5344CB8AC3E}">
        <p14:creationId xmlns:p14="http://schemas.microsoft.com/office/powerpoint/2010/main" val="378954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b="1" dirty="0"/>
              <a:t>Example of Agile software development:</a:t>
            </a:r>
            <a:endParaRPr lang="en-US" dirty="0">
              <a:cs typeface="Calibri" panose="020F0502020204030204"/>
            </a:endParaRPr>
          </a:p>
          <a:p>
            <a:pPr>
              <a:buFont typeface="Arial" panose="020B0604020202020204" pitchFamily="34" charset="0"/>
              <a:buChar char="•"/>
            </a:pPr>
            <a:r>
              <a:rPr lang="en-US" b="1" dirty="0"/>
              <a:t>Adobe</a:t>
            </a:r>
            <a:r>
              <a:rPr lang="en-US" dirty="0"/>
              <a:t> is working on project to come up with a competing product for Microsoft Word, that provides all the features provided by Microsoft Word and any other features requested by the marketing team. The final product needs to be ready in 10 months of time. Let us see how this project is executed in traditional and Agile methodologies.</a:t>
            </a:r>
            <a:endParaRPr lang="en-US" dirty="0">
              <a:cs typeface="Calibri"/>
            </a:endParaRPr>
          </a:p>
          <a:p>
            <a:pPr>
              <a:buFont typeface="Arial" panose="020B0604020202020204" pitchFamily="34" charset="0"/>
              <a:buChar char="•"/>
            </a:pPr>
            <a:r>
              <a:rPr lang="en-US" b="1" dirty="0"/>
              <a:t>Solution:</a:t>
            </a:r>
            <a:endParaRPr lang="en-US" dirty="0"/>
          </a:p>
          <a:p>
            <a:pPr>
              <a:buFont typeface="Arial" panose="020B0604020202020204" pitchFamily="34" charset="0"/>
              <a:buChar char="•"/>
            </a:pPr>
            <a:r>
              <a:rPr lang="en-US" dirty="0"/>
              <a:t>In the </a:t>
            </a:r>
            <a:r>
              <a:rPr lang="en-US" b="1" dirty="0"/>
              <a:t>Agile methodology</a:t>
            </a:r>
            <a:r>
              <a:rPr lang="en-US" dirty="0"/>
              <a:t>, each project is broken up into several ‘Iterations’.</a:t>
            </a:r>
            <a:endParaRPr lang="en-US" dirty="0">
              <a:cs typeface="Calibri"/>
            </a:endParaRPr>
          </a:p>
          <a:p>
            <a:pPr>
              <a:buFont typeface="Arial" panose="020B0604020202020204" pitchFamily="34" charset="0"/>
              <a:buChar char="•"/>
            </a:pPr>
            <a:r>
              <a:rPr lang="en-US" dirty="0"/>
              <a:t>All iterations should be of the </a:t>
            </a:r>
            <a:r>
              <a:rPr lang="en-US" b="1" dirty="0"/>
              <a:t>same time duration (between 2 to 8 weeks</a:t>
            </a:r>
            <a:r>
              <a:rPr lang="en-US" dirty="0"/>
              <a:t>).</a:t>
            </a:r>
            <a:endParaRPr lang="en-US" dirty="0">
              <a:cs typeface="Calibri"/>
            </a:endParaRPr>
          </a:p>
          <a:p>
            <a:pPr>
              <a:buFont typeface="Arial" panose="020B0604020202020204" pitchFamily="34" charset="0"/>
              <a:buChar char="•"/>
            </a:pPr>
            <a:r>
              <a:rPr lang="en-US" dirty="0"/>
              <a:t>At the end of each iteration, a working product should be delivered.</a:t>
            </a:r>
            <a:endParaRPr lang="en-US" dirty="0">
              <a:cs typeface="Calibri"/>
            </a:endParaRPr>
          </a:p>
          <a:p>
            <a:pPr>
              <a:buFont typeface="Arial" panose="020B0604020202020204" pitchFamily="34" charset="0"/>
              <a:buChar char="•"/>
            </a:pPr>
            <a:r>
              <a:rPr lang="en-US" dirty="0"/>
              <a:t>In simple terms, in the Agile approach the project will be broken up into </a:t>
            </a:r>
            <a:r>
              <a:rPr lang="en-US" b="1" dirty="0"/>
              <a:t>10 releases </a:t>
            </a:r>
            <a:r>
              <a:rPr lang="en-US" dirty="0"/>
              <a:t>(assuming each iteration is set to last 4 weeks).</a:t>
            </a:r>
            <a:endParaRPr lang="en-US" dirty="0">
              <a:cs typeface="Calibri"/>
            </a:endParaRPr>
          </a:p>
          <a:p>
            <a:pPr>
              <a:buFont typeface="Arial" panose="020B0604020202020204" pitchFamily="34" charset="0"/>
              <a:buChar char="•"/>
            </a:pPr>
            <a:r>
              <a:rPr lang="en-US" dirty="0"/>
              <a:t>Rather than spending </a:t>
            </a:r>
            <a:r>
              <a:rPr lang="en-US" b="1" dirty="0"/>
              <a:t>1.5 months on requirements gathering</a:t>
            </a:r>
            <a:r>
              <a:rPr lang="en-US" dirty="0"/>
              <a:t>, in Agile software development, the team will decide the basic core features that are required in the product and decide which of these features can be developed in the first iteration.</a:t>
            </a:r>
            <a:endParaRPr lang="en-US" dirty="0">
              <a:cs typeface="Calibri"/>
            </a:endParaRPr>
          </a:p>
          <a:p>
            <a:pPr>
              <a:buFont typeface="Arial" panose="020B0604020202020204" pitchFamily="34" charset="0"/>
              <a:buChar char="•"/>
            </a:pPr>
            <a:r>
              <a:rPr lang="en-US" dirty="0"/>
              <a:t>Any remaining features that cannot be delivered in the first iteration will be taken up in the next iteration or subsequent iterations, based on priority.</a:t>
            </a:r>
          </a:p>
          <a:p>
            <a:pPr>
              <a:buFont typeface="Arial" panose="020B0604020202020204" pitchFamily="34" charset="0"/>
              <a:buChar char="•"/>
            </a:pPr>
            <a:r>
              <a:rPr lang="en-US" dirty="0"/>
              <a:t>At the end of the first iterations, the team will deliver a working software with the features that were finalized for that iteration.</a:t>
            </a:r>
          </a:p>
          <a:p>
            <a:pPr marL="171450" indent="-171450">
              <a:buFont typeface="Arial" panose="020B0604020202020204" pitchFamily="34" charset="0"/>
              <a:buChar char="•"/>
            </a:pPr>
            <a:endParaRPr lang="en-US" dirty="0">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12</a:t>
            </a:fld>
            <a:endParaRPr lang="en-US"/>
          </a:p>
        </p:txBody>
      </p:sp>
    </p:spTree>
    <p:extLst>
      <p:ext uri="{BB962C8B-B14F-4D97-AF65-F5344CB8AC3E}">
        <p14:creationId xmlns:p14="http://schemas.microsoft.com/office/powerpoint/2010/main" val="388641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None/>
            </a:pPr>
            <a:endParaRPr lang="en-US" sz="1200" b="1" i="0" u="none" strike="noStrike" dirty="0">
              <a:solidFill>
                <a:srgbClr val="5B5249"/>
              </a:solidFill>
              <a:effectLst/>
              <a:latin typeface="Arial"/>
              <a:cs typeface="Arial"/>
            </a:endParaRPr>
          </a:p>
          <a:p>
            <a:pPr fontAlgn="base">
              <a:buFont typeface="Arial" panose="020B0604020202020204" pitchFamily="34" charset="0"/>
              <a:buChar char="•"/>
            </a:pPr>
            <a:r>
              <a:rPr lang="en-US" b="1" dirty="0"/>
              <a:t>Case Study</a:t>
            </a:r>
            <a:endParaRPr lang="en-US" dirty="0"/>
          </a:p>
          <a:p>
            <a:pPr>
              <a:buFont typeface="Arial" panose="020B0604020202020204" pitchFamily="34" charset="0"/>
              <a:buChar char="•"/>
            </a:pPr>
            <a:r>
              <a:rPr lang="en-US" dirty="0"/>
              <a:t>“XYZ”, an emerging group of schools in the market, is planning to develop a “Virtual Classroom System”. In this system, students will register themselves for different courses online. The management wants to see the automation of Lectures, Attendance and Registration to be done as soon as possible due to its immediate need and market competition. The further focus will be on developing online Quizzes and Assignments as well as all issues related to academia of the selected courses. The higher authorities are taking this project as a breakthrough product, which will accelerate their business in the current market remarkably. Risks can arise and must be managed accordingly.  If the software is developed successfully, higher management has plans to launch it commercially. </a:t>
            </a:r>
            <a:endParaRPr lang="en-US" dirty="0">
              <a:cs typeface="Calibri"/>
            </a:endParaRPr>
          </a:p>
          <a:p>
            <a:pPr>
              <a:buFont typeface="Arial" panose="020B0604020202020204" pitchFamily="34" charset="0"/>
              <a:buChar char="•"/>
            </a:pPr>
            <a:r>
              <a:rPr lang="en-US" b="1" dirty="0"/>
              <a:t>What Software Process Model would you choose and why? State your assumptions clearly, if any, and give logical reasons in support to your answer. </a:t>
            </a:r>
            <a:endParaRPr lang="en-US" dirty="0"/>
          </a:p>
          <a:p>
            <a:pPr>
              <a:spcBef>
                <a:spcPts val="400"/>
              </a:spcBef>
              <a:spcAft>
                <a:spcPts val="0"/>
              </a:spcAft>
              <a:buFont typeface="Arial" panose="020B0604020202020204" pitchFamily="34" charset="0"/>
              <a:buChar char="•"/>
            </a:pPr>
            <a:endParaRPr lang="en-US" sz="1200" b="1" i="0" u="none" strike="noStrike" dirty="0">
              <a:solidFill>
                <a:srgbClr val="5B5249"/>
              </a:solidFill>
              <a:effectLst/>
              <a:latin typeface="Times New Roman"/>
              <a:cs typeface="Times New Roman"/>
            </a:endParaRPr>
          </a:p>
          <a:p>
            <a:pPr rtl="0">
              <a:spcAft>
                <a:spcPts val="0"/>
              </a:spcAft>
            </a:pPr>
            <a:endParaRPr lang="en-US" sz="1200" i="0" u="none" strike="noStrike" dirty="0">
              <a:solidFill>
                <a:srgbClr val="000000"/>
              </a:solidFill>
              <a:effectLst/>
              <a:latin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1834745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r>
              <a:rPr lang="en-US" dirty="0"/>
              <a:t>State examples of Agile Model?</a:t>
            </a:r>
          </a:p>
        </p:txBody>
      </p:sp>
      <p:sp>
        <p:nvSpPr>
          <p:cNvPr id="4" name="Slide Number Placeholder 3"/>
          <p:cNvSpPr>
            <a:spLocks noGrp="1"/>
          </p:cNvSpPr>
          <p:nvPr>
            <p:ph type="sldNum" sz="quarter" idx="5"/>
          </p:nvPr>
        </p:nvSpPr>
        <p:spPr/>
        <p:txBody>
          <a:bodyPr/>
          <a:lstStyle/>
          <a:p>
            <a:fld id="{D62016B7-1D4C-4804-BC14-C8A3C9E709B0}" type="slidenum">
              <a:rPr lang="en-US"/>
              <a:t>15</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compared to waterfall, agile methodology works in a different way. </a:t>
            </a:r>
          </a:p>
          <a:p>
            <a:r>
              <a:rPr lang="en-US" dirty="0"/>
              <a:t>Here, a </a:t>
            </a:r>
            <a:r>
              <a:rPr lang="en-US" b="1" dirty="0"/>
              <a:t>version of the project</a:t>
            </a:r>
            <a:r>
              <a:rPr lang="en-US" dirty="0"/>
              <a:t> is released after every iteration. This is called </a:t>
            </a:r>
            <a:r>
              <a:rPr lang="en-US" b="1" dirty="0"/>
              <a:t>SPRINTS.</a:t>
            </a:r>
            <a:endParaRPr lang="en-US" dirty="0"/>
          </a:p>
          <a:p>
            <a:r>
              <a:rPr lang="en-US" dirty="0"/>
              <a:t>It offers flexibility of </a:t>
            </a:r>
            <a:r>
              <a:rPr lang="en-US" b="1" dirty="0"/>
              <a:t>covering up missing requirements</a:t>
            </a:r>
            <a:r>
              <a:rPr lang="en-US" dirty="0"/>
              <a:t> in the next phase (whereas possible).</a:t>
            </a:r>
            <a:endParaRPr lang="en-US" dirty="0">
              <a:cs typeface="Calibri"/>
            </a:endParaRPr>
          </a:p>
          <a:p>
            <a:r>
              <a:rPr lang="en-US" dirty="0"/>
              <a:t>Agile methods break tasks into </a:t>
            </a:r>
            <a:r>
              <a:rPr lang="en-US" b="1" dirty="0"/>
              <a:t>smaller iterations</a:t>
            </a:r>
            <a:r>
              <a:rPr lang="en-US" dirty="0"/>
              <a:t>, or parts. It does not directly </a:t>
            </a:r>
            <a:r>
              <a:rPr lang="en-US" b="1" dirty="0"/>
              <a:t>involve long term planning</a:t>
            </a:r>
            <a:r>
              <a:rPr lang="en-US" dirty="0"/>
              <a:t>. The project scope and requirements are laid down at the beginning of the development process. Plans regarding the </a:t>
            </a:r>
            <a:r>
              <a:rPr lang="en-US" b="1" dirty="0"/>
              <a:t>number of iterations</a:t>
            </a:r>
            <a:r>
              <a:rPr lang="en-US" dirty="0"/>
              <a:t>, the</a:t>
            </a:r>
            <a:r>
              <a:rPr lang="en-US" b="1" dirty="0"/>
              <a:t> duration and the scope</a:t>
            </a:r>
            <a:r>
              <a:rPr lang="en-US" dirty="0"/>
              <a:t> of each iteration are clearly defined in advance.</a:t>
            </a:r>
            <a:endParaRPr lang="en-US" dirty="0">
              <a:cs typeface="Calibri"/>
            </a:endParaRPr>
          </a:p>
          <a:p>
            <a:r>
              <a:rPr lang="en-US" dirty="0"/>
              <a:t>Each iteration is considered </a:t>
            </a:r>
            <a:r>
              <a:rPr lang="en-US" b="1" dirty="0"/>
              <a:t>as a short time "frame" in the Agile process model</a:t>
            </a:r>
            <a:r>
              <a:rPr lang="en-US" dirty="0"/>
              <a:t>, which typically lasts from </a:t>
            </a:r>
            <a:r>
              <a:rPr lang="en-US" b="1" dirty="0"/>
              <a:t>one to four weeks</a:t>
            </a:r>
            <a:r>
              <a:rPr lang="en-US" dirty="0"/>
              <a:t>. </a:t>
            </a:r>
            <a:endParaRPr lang="en-US" dirty="0">
              <a:cs typeface="Calibri"/>
            </a:endParaRPr>
          </a:p>
          <a:p>
            <a:r>
              <a:rPr lang="en-US" dirty="0"/>
              <a:t>The division of the </a:t>
            </a:r>
            <a:r>
              <a:rPr lang="en-US" b="1" dirty="0"/>
              <a:t>entire project into smaller parts </a:t>
            </a:r>
            <a:r>
              <a:rPr lang="en-US" dirty="0"/>
              <a:t>helps to </a:t>
            </a:r>
            <a:r>
              <a:rPr lang="en-US" b="1" dirty="0"/>
              <a:t>minimize the project risk and to reduce the overall project </a:t>
            </a:r>
            <a:r>
              <a:rPr lang="en-US" dirty="0"/>
              <a:t>delivery time requirements. Each iteration involves a </a:t>
            </a:r>
            <a:r>
              <a:rPr lang="en-US" b="1" dirty="0"/>
              <a:t>team. Team works </a:t>
            </a:r>
            <a:r>
              <a:rPr lang="en-US" dirty="0"/>
              <a:t>through a full software development life cycle including </a:t>
            </a:r>
            <a:r>
              <a:rPr lang="en-US" b="1" dirty="0"/>
              <a:t>planning, requirements analysis, design, coding, and testing </a:t>
            </a:r>
            <a:r>
              <a:rPr lang="en-US" dirty="0"/>
              <a:t>before a working product is demonstrated to the client.</a:t>
            </a:r>
            <a:endParaRPr lang="en-US" dirty="0">
              <a:cs typeface="Calibri"/>
            </a:endParaRPr>
          </a:p>
          <a:p>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2758193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Phases of Agile Model</a:t>
            </a:r>
            <a:endParaRPr lang="en-US" dirty="0"/>
          </a:p>
          <a:p>
            <a:r>
              <a:rPr lang="en-US" dirty="0"/>
              <a:t>Following are the phases in the Agile model are as follows:</a:t>
            </a:r>
          </a:p>
          <a:p>
            <a:pPr marL="171450" indent="-171450">
              <a:buFont typeface="Arial"/>
              <a:buChar char="•"/>
            </a:pPr>
            <a:r>
              <a:rPr lang="en-US" dirty="0"/>
              <a:t>Planning and Requirements gathering</a:t>
            </a:r>
          </a:p>
          <a:p>
            <a:pPr marL="171450" indent="-171450">
              <a:buFont typeface="Arial"/>
              <a:buChar char="•"/>
            </a:pPr>
            <a:r>
              <a:rPr lang="en-US" dirty="0"/>
              <a:t>Design the requirements</a:t>
            </a:r>
            <a:endParaRPr lang="en-US" dirty="0">
              <a:cs typeface="Calibri"/>
            </a:endParaRPr>
          </a:p>
          <a:p>
            <a:pPr marL="171450" indent="-171450">
              <a:buFont typeface="Arial"/>
              <a:buChar char="•"/>
            </a:pPr>
            <a:r>
              <a:rPr lang="en-US" dirty="0"/>
              <a:t>Development and coding</a:t>
            </a:r>
          </a:p>
          <a:p>
            <a:pPr marL="171450" indent="-171450">
              <a:buFont typeface="Arial"/>
              <a:buChar char="•"/>
            </a:pPr>
            <a:r>
              <a:rPr lang="en-US" dirty="0"/>
              <a:t>Integration and Testing</a:t>
            </a:r>
          </a:p>
          <a:p>
            <a:pPr marL="171450" indent="-171450">
              <a:buFont typeface="Arial"/>
              <a:buChar char="•"/>
            </a:pPr>
            <a:r>
              <a:rPr lang="en-US" dirty="0"/>
              <a:t>Implementation and Deployment</a:t>
            </a:r>
          </a:p>
          <a:p>
            <a:pPr marL="171450" indent="-171450">
              <a:buFont typeface="Arial"/>
              <a:buChar char="•"/>
            </a:pPr>
            <a:r>
              <a:rPr lang="en-US" dirty="0"/>
              <a:t>Feedback</a:t>
            </a:r>
          </a:p>
          <a:p>
            <a:r>
              <a:rPr lang="en-US" dirty="0"/>
              <a:t>In Agile model we are working in sprits and after every sprit which is of 3 to 4 weeks, we deploy our project and always welcome user requirement at every step.</a:t>
            </a:r>
          </a:p>
          <a:p>
            <a:endParaRPr lang="en-US" sz="1200" b="1" i="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smtClean="0"/>
              <a:t>3</a:t>
            </a:fld>
            <a:endParaRPr lang="en-US"/>
          </a:p>
        </p:txBody>
      </p:sp>
    </p:spTree>
    <p:extLst>
      <p:ext uri="{BB962C8B-B14F-4D97-AF65-F5344CB8AC3E}">
        <p14:creationId xmlns:p14="http://schemas.microsoft.com/office/powerpoint/2010/main" val="122871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cs typeface="Calibri"/>
            </a:endParaRPr>
          </a:p>
          <a:p>
            <a:r>
              <a:rPr lang="en-US" b="1" dirty="0"/>
              <a:t>Requirement Gathering:</a:t>
            </a:r>
            <a:endParaRPr lang="en-US" dirty="0"/>
          </a:p>
          <a:p>
            <a:r>
              <a:rPr lang="en-US" dirty="0"/>
              <a:t> In this phase, you must </a:t>
            </a:r>
            <a:r>
              <a:rPr lang="en-US" b="1" dirty="0"/>
              <a:t>define the requirements</a:t>
            </a:r>
            <a:r>
              <a:rPr lang="en-US" dirty="0"/>
              <a:t>. You should explain business </a:t>
            </a:r>
            <a:r>
              <a:rPr lang="en-US" b="1" dirty="0"/>
              <a:t>opportunities</a:t>
            </a:r>
            <a:r>
              <a:rPr lang="en-US" dirty="0"/>
              <a:t> and </a:t>
            </a:r>
            <a:r>
              <a:rPr lang="en-US" b="1" dirty="0"/>
              <a:t>plan the time and effort</a:t>
            </a:r>
            <a:r>
              <a:rPr lang="en-US" dirty="0"/>
              <a:t> needed to build the project. Based on this information, you can evaluate technical and economic feasibility.</a:t>
            </a:r>
            <a:endParaRPr lang="en-US" dirty="0">
              <a:cs typeface="Calibri"/>
            </a:endParaRPr>
          </a:p>
          <a:p>
            <a:r>
              <a:rPr lang="en-US" dirty="0"/>
              <a:t>Before a Product owner can even start designing a project, they need to </a:t>
            </a:r>
            <a:r>
              <a:rPr lang="en-US" b="1" dirty="0"/>
              <a:t>create the initial documentation </a:t>
            </a:r>
            <a:r>
              <a:rPr lang="en-US" dirty="0"/>
              <a:t>that will list the initial requirements. They are:</a:t>
            </a:r>
            <a:endParaRPr lang="en-US" dirty="0">
              <a:cs typeface="Calibri"/>
            </a:endParaRPr>
          </a:p>
          <a:p>
            <a:pPr marL="171450" indent="-171450">
              <a:buFont typeface="Arial"/>
              <a:buChar char="•"/>
            </a:pPr>
            <a:r>
              <a:rPr lang="en-US" dirty="0"/>
              <a:t>The end result the project is going to achieve. </a:t>
            </a:r>
            <a:r>
              <a:rPr lang="en-US" b="1" dirty="0"/>
              <a:t>For example</a:t>
            </a:r>
            <a:r>
              <a:rPr lang="en-US" dirty="0"/>
              <a:t>, a text editor.</a:t>
            </a:r>
            <a:endParaRPr lang="en-US" dirty="0">
              <a:cs typeface="Calibri"/>
            </a:endParaRPr>
          </a:p>
          <a:p>
            <a:pPr marL="171450" indent="-171450">
              <a:buFont typeface="Arial"/>
              <a:buChar char="•"/>
            </a:pPr>
            <a:r>
              <a:rPr lang="en-US" dirty="0"/>
              <a:t>The features that it will support. </a:t>
            </a:r>
            <a:r>
              <a:rPr lang="en-US" b="1" dirty="0"/>
              <a:t>For example, </a:t>
            </a:r>
            <a:r>
              <a:rPr lang="en-US" dirty="0"/>
              <a:t>different font sizes.</a:t>
            </a:r>
            <a:endParaRPr lang="en-US" dirty="0">
              <a:cs typeface="Calibri"/>
            </a:endParaRPr>
          </a:p>
          <a:p>
            <a:pPr marL="171450" indent="-171450">
              <a:buFont typeface="Arial"/>
              <a:buChar char="•"/>
            </a:pPr>
            <a:r>
              <a:rPr lang="en-US" dirty="0"/>
              <a:t>The features that it will not initially support. </a:t>
            </a:r>
            <a:r>
              <a:rPr lang="en-US" b="1" dirty="0"/>
              <a:t>For example</a:t>
            </a:r>
            <a:r>
              <a:rPr lang="en-US" dirty="0"/>
              <a:t>, adding animations to the text or ability to embed video.</a:t>
            </a:r>
          </a:p>
          <a:p>
            <a:r>
              <a:rPr lang="en-US" dirty="0"/>
              <a:t>A general recommendation is to</a:t>
            </a:r>
            <a:r>
              <a:rPr lang="en-US" b="1" dirty="0"/>
              <a:t> add basic requirements</a:t>
            </a:r>
            <a:r>
              <a:rPr lang="en-US" dirty="0"/>
              <a:t>, </a:t>
            </a:r>
            <a:r>
              <a:rPr lang="en-US" b="1" dirty="0"/>
              <a:t>adding only the necessary features </a:t>
            </a:r>
            <a:r>
              <a:rPr lang="en-US" dirty="0"/>
              <a:t>and ignoring ones that won’t be used often. Developers can work on them later, once the app is deployed and the core features work well.</a:t>
            </a:r>
          </a:p>
          <a:p>
            <a:endParaRPr lang="en-US" b="1" dirty="0">
              <a:solidFill>
                <a:schemeClr val="tx1"/>
              </a:solidFill>
              <a:cs typeface="Calibri"/>
            </a:endParaRPr>
          </a:p>
          <a:p>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smtClean="0"/>
              <a:t>4</a:t>
            </a:fld>
            <a:endParaRPr lang="en-US"/>
          </a:p>
        </p:txBody>
      </p:sp>
    </p:spTree>
    <p:extLst>
      <p:ext uri="{BB962C8B-B14F-4D97-AF65-F5344CB8AC3E}">
        <p14:creationId xmlns:p14="http://schemas.microsoft.com/office/powerpoint/2010/main" val="236751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b="1" dirty="0"/>
              <a:t>Design:</a:t>
            </a:r>
            <a:endParaRPr lang="en-US" dirty="0"/>
          </a:p>
          <a:p>
            <a:r>
              <a:rPr lang="en-US" dirty="0"/>
              <a:t>When you have </a:t>
            </a:r>
            <a:r>
              <a:rPr lang="en-US" b="1" dirty="0"/>
              <a:t>identified the project</a:t>
            </a:r>
            <a:r>
              <a:rPr lang="en-US" dirty="0"/>
              <a:t>, then you work with stakeholders to define requirements. You can use the </a:t>
            </a:r>
            <a:r>
              <a:rPr lang="en-US" b="1" dirty="0"/>
              <a:t>user flow diagram </a:t>
            </a:r>
            <a:r>
              <a:rPr lang="en-US" dirty="0"/>
              <a:t>or the </a:t>
            </a:r>
            <a:r>
              <a:rPr lang="en-US" b="1" dirty="0"/>
              <a:t>high-level UML diagram </a:t>
            </a:r>
            <a:r>
              <a:rPr lang="en-US" dirty="0"/>
              <a:t>to show the work of new features and show how it will apply to your existing system.</a:t>
            </a:r>
            <a:endParaRPr lang="en-US" dirty="0">
              <a:cs typeface="Calibri"/>
            </a:endParaRPr>
          </a:p>
          <a:p>
            <a:r>
              <a:rPr lang="en-US" dirty="0"/>
              <a:t>There are </a:t>
            </a:r>
            <a:r>
              <a:rPr lang="en-US" b="1" dirty="0"/>
              <a:t>two ways</a:t>
            </a:r>
            <a:r>
              <a:rPr lang="en-US" dirty="0"/>
              <a:t> to </a:t>
            </a:r>
            <a:r>
              <a:rPr lang="en-US" b="1" dirty="0"/>
              <a:t>approach design in the software development </a:t>
            </a:r>
            <a:r>
              <a:rPr lang="en-US" dirty="0"/>
              <a:t>— one is the </a:t>
            </a:r>
            <a:r>
              <a:rPr lang="en-US" b="1" dirty="0"/>
              <a:t>conceptual design </a:t>
            </a:r>
            <a:r>
              <a:rPr lang="en-US" dirty="0"/>
              <a:t>and the other is the </a:t>
            </a:r>
            <a:r>
              <a:rPr lang="en-US" b="1" dirty="0"/>
              <a:t>technical design </a:t>
            </a:r>
            <a:r>
              <a:rPr lang="en-US" dirty="0"/>
              <a:t>of the app. </a:t>
            </a:r>
            <a:endParaRPr lang="en-US" dirty="0">
              <a:cs typeface="Calibri"/>
            </a:endParaRPr>
          </a:p>
          <a:p>
            <a:r>
              <a:rPr lang="en-US" b="1" dirty="0"/>
              <a:t>Software Design:</a:t>
            </a:r>
            <a:endParaRPr lang="en-US" dirty="0"/>
          </a:p>
          <a:p>
            <a:r>
              <a:rPr lang="en-US" dirty="0"/>
              <a:t>During the first iteration, the product owner </a:t>
            </a:r>
            <a:r>
              <a:rPr lang="en-US" b="1" dirty="0"/>
              <a:t>assembles their development team </a:t>
            </a:r>
            <a:r>
              <a:rPr lang="en-US" dirty="0"/>
              <a:t>and introduces the requirements created during the previous stage. The team then discusses how to tackle these requirements, and proposes the tools needed to achieve the best result. </a:t>
            </a:r>
            <a:r>
              <a:rPr lang="en-US" b="1" dirty="0"/>
              <a:t>For example</a:t>
            </a:r>
            <a:r>
              <a:rPr lang="en-US" dirty="0"/>
              <a:t>, the team defines the </a:t>
            </a:r>
            <a:r>
              <a:rPr lang="en-US" b="1" dirty="0"/>
              <a:t>programming</a:t>
            </a:r>
            <a:r>
              <a:rPr lang="en-US" dirty="0"/>
              <a:t> </a:t>
            </a:r>
            <a:r>
              <a:rPr lang="en-US" b="1" dirty="0"/>
              <a:t>language, frameworks, and libraries </a:t>
            </a:r>
            <a:r>
              <a:rPr lang="en-US" dirty="0"/>
              <a:t>that the project is going to be used.</a:t>
            </a:r>
            <a:endParaRPr lang="en-US" dirty="0">
              <a:cs typeface="Calibri"/>
            </a:endParaRPr>
          </a:p>
          <a:p>
            <a:r>
              <a:rPr lang="en-US" dirty="0"/>
              <a:t>On further iterations, the developers discuss the </a:t>
            </a:r>
            <a:r>
              <a:rPr lang="en-US" b="1" dirty="0"/>
              <a:t>feature implementation </a:t>
            </a:r>
            <a:r>
              <a:rPr lang="en-US" dirty="0"/>
              <a:t>and </a:t>
            </a:r>
            <a:r>
              <a:rPr lang="en-US" b="1" dirty="0"/>
              <a:t>the internal structure </a:t>
            </a:r>
            <a:r>
              <a:rPr lang="en-US" dirty="0"/>
              <a:t>of the come.</a:t>
            </a:r>
          </a:p>
          <a:p>
            <a:r>
              <a:rPr lang="en-US" b="1" dirty="0"/>
              <a:t>UI/UX Design:</a:t>
            </a:r>
            <a:endParaRPr lang="en-US" dirty="0"/>
          </a:p>
          <a:p>
            <a:r>
              <a:rPr lang="en-US" dirty="0"/>
              <a:t>During this SDLC stage, the designers </a:t>
            </a:r>
            <a:r>
              <a:rPr lang="en-US" b="1" dirty="0"/>
              <a:t>create a rough mock-up of the UI</a:t>
            </a:r>
            <a:r>
              <a:rPr lang="en-US" dirty="0"/>
              <a:t>. If the product is consumer-grade, the user interface and user experience are most important. So, it’s generally a good idea to review the possible competitors to see what they are doing right — and especially what they are doing wrong.</a:t>
            </a:r>
          </a:p>
          <a:p>
            <a:r>
              <a:rPr lang="en-US" dirty="0"/>
              <a:t>Further iterations are spent refining the initial design and/or reworking it to suit the new features.</a:t>
            </a:r>
          </a:p>
          <a:p>
            <a:r>
              <a:rPr lang="en-US" b="1" u="sng" dirty="0"/>
              <a:t> </a:t>
            </a:r>
            <a:endParaRPr lang="en-US" dirty="0"/>
          </a:p>
          <a:p>
            <a:r>
              <a:rPr lang="en-US" b="1" u="sng" dirty="0"/>
              <a:t>Development and Coding:</a:t>
            </a:r>
            <a:endParaRPr lang="en-US" dirty="0"/>
          </a:p>
          <a:p>
            <a:r>
              <a:rPr lang="en-US" dirty="0"/>
              <a:t>When the team defines the </a:t>
            </a:r>
            <a:r>
              <a:rPr lang="en-US" b="1" dirty="0"/>
              <a:t>requirements, the work begins</a:t>
            </a:r>
            <a:r>
              <a:rPr lang="en-US" dirty="0"/>
              <a:t>. Designers and developers start working on their project, </a:t>
            </a:r>
            <a:r>
              <a:rPr lang="en-US" b="1" dirty="0"/>
              <a:t>which aims to deploy a working product</a:t>
            </a:r>
            <a:r>
              <a:rPr lang="en-US" dirty="0"/>
              <a:t>. The product will undergo </a:t>
            </a:r>
            <a:r>
              <a:rPr lang="en-US" b="1" dirty="0"/>
              <a:t>various stages of improvement</a:t>
            </a:r>
            <a:r>
              <a:rPr lang="en-US" dirty="0"/>
              <a:t>, so it includes </a:t>
            </a:r>
            <a:r>
              <a:rPr lang="en-US" b="1" dirty="0"/>
              <a:t>simple, minimal functionality at initial stage</a:t>
            </a:r>
            <a:r>
              <a:rPr lang="en-US" dirty="0"/>
              <a:t>.</a:t>
            </a:r>
          </a:p>
          <a:p>
            <a:r>
              <a:rPr lang="en-US" dirty="0"/>
              <a:t>The development phase is about </a:t>
            </a:r>
            <a:r>
              <a:rPr lang="en-US" b="1" dirty="0"/>
              <a:t>writing code</a:t>
            </a:r>
            <a:r>
              <a:rPr lang="en-US" dirty="0"/>
              <a:t> and </a:t>
            </a:r>
            <a:r>
              <a:rPr lang="en-US" b="1" dirty="0"/>
              <a:t>converting design documentation </a:t>
            </a:r>
            <a:r>
              <a:rPr lang="en-US" dirty="0"/>
              <a:t>into the </a:t>
            </a:r>
            <a:r>
              <a:rPr lang="en-US" b="1" dirty="0"/>
              <a:t>actual software </a:t>
            </a:r>
            <a:r>
              <a:rPr lang="en-US" dirty="0"/>
              <a:t>within the software development process. This stage of SDLC is generally the </a:t>
            </a:r>
            <a:r>
              <a:rPr lang="en-US" b="1" dirty="0"/>
              <a:t>longest as it’s the backbone of the whole process</a:t>
            </a:r>
            <a:r>
              <a:rPr lang="en-US" dirty="0"/>
              <a:t>. </a:t>
            </a:r>
          </a:p>
          <a:p>
            <a:endParaRPr lang="en-US" sz="1200" b="1" i="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314419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cs typeface="Calibri"/>
            </a:endParaRPr>
          </a:p>
          <a:p>
            <a:r>
              <a:rPr lang="en-US" sz="1200" kern="1200" dirty="0">
                <a:solidFill>
                  <a:schemeClr val="tx1"/>
                </a:solidFill>
                <a:effectLst/>
                <a:latin typeface="+mn-lt"/>
                <a:ea typeface="+mn-ea"/>
                <a:cs typeface="+mn-cs"/>
              </a:rPr>
              <a:t> </a:t>
            </a:r>
          </a:p>
          <a:p>
            <a:r>
              <a:rPr lang="en-US" b="1" dirty="0"/>
              <a:t>Integration and Testing:</a:t>
            </a:r>
            <a:endParaRPr lang="en-US" dirty="0"/>
          </a:p>
          <a:p>
            <a:r>
              <a:rPr lang="en-US" dirty="0"/>
              <a:t>In this phase, the </a:t>
            </a:r>
            <a:r>
              <a:rPr lang="en-US" b="1" dirty="0"/>
              <a:t>Quality Assurance team </a:t>
            </a:r>
            <a:r>
              <a:rPr lang="en-US" dirty="0"/>
              <a:t>examines </a:t>
            </a:r>
            <a:r>
              <a:rPr lang="en-US" b="1" dirty="0"/>
              <a:t>the product's performance and look for the bug</a:t>
            </a:r>
            <a:r>
              <a:rPr lang="en-US" dirty="0"/>
              <a:t>.</a:t>
            </a:r>
          </a:p>
          <a:p>
            <a:r>
              <a:rPr lang="en-US" dirty="0"/>
              <a:t>This stage is spent on making sure that the software is </a:t>
            </a:r>
            <a:r>
              <a:rPr lang="en-US" b="1" dirty="0"/>
              <a:t>bug-free</a:t>
            </a:r>
            <a:r>
              <a:rPr lang="en-US" dirty="0"/>
              <a:t> and </a:t>
            </a:r>
            <a:r>
              <a:rPr lang="en-US" b="1" dirty="0"/>
              <a:t>compatible with everything </a:t>
            </a:r>
            <a:r>
              <a:rPr lang="en-US" dirty="0"/>
              <a:t>else that the developers have written before. The Quality Assurance team conducts a </a:t>
            </a:r>
            <a:r>
              <a:rPr lang="en-US" b="1" dirty="0"/>
              <a:t>series of tests </a:t>
            </a:r>
            <a:r>
              <a:rPr lang="en-US" dirty="0"/>
              <a:t>in order to </a:t>
            </a:r>
            <a:r>
              <a:rPr lang="en-US" b="1" dirty="0"/>
              <a:t>ensure the code is clean </a:t>
            </a:r>
            <a:r>
              <a:rPr lang="en-US" dirty="0"/>
              <a:t>and business </a:t>
            </a:r>
            <a:r>
              <a:rPr lang="en-US" b="1" dirty="0"/>
              <a:t>goals of the solution are met</a:t>
            </a:r>
            <a:r>
              <a:rPr lang="en-US" dirty="0"/>
              <a:t>.</a:t>
            </a:r>
          </a:p>
          <a:p>
            <a:r>
              <a:rPr lang="en-US" dirty="0"/>
              <a:t>During the further iterations of this SDLC stage, the testing becomes more involved and accounts not only for </a:t>
            </a:r>
            <a:r>
              <a:rPr lang="en-US" b="1" dirty="0"/>
              <a:t>functionality testing</a:t>
            </a:r>
            <a:r>
              <a:rPr lang="en-US" dirty="0"/>
              <a:t>, but also for </a:t>
            </a:r>
            <a:r>
              <a:rPr lang="en-US" b="1" dirty="0"/>
              <a:t>integration</a:t>
            </a:r>
            <a:r>
              <a:rPr lang="en-US" dirty="0"/>
              <a:t>, </a:t>
            </a:r>
            <a:r>
              <a:rPr lang="en-US" b="1" dirty="0"/>
              <a:t>interoperability</a:t>
            </a:r>
            <a:r>
              <a:rPr lang="en-US" dirty="0"/>
              <a:t>, and </a:t>
            </a:r>
            <a:r>
              <a:rPr lang="en-US" b="1" dirty="0"/>
              <a:t>user acceptance testing</a:t>
            </a:r>
            <a:r>
              <a:rPr lang="en-US" dirty="0"/>
              <a:t>, etc.</a:t>
            </a:r>
          </a:p>
          <a:p>
            <a:r>
              <a:rPr lang="en-US" b="1" dirty="0"/>
              <a:t>FUNCTIONAL TESTING</a:t>
            </a:r>
            <a:r>
              <a:rPr lang="en-US" dirty="0"/>
              <a:t> is a type of software testing that validates the software system against the functional requirements/specifications. The purpose of Functional tests is to test each function of the software application, by providing appropriate input, verifying the output against the Functional requirements.</a:t>
            </a:r>
          </a:p>
          <a:p>
            <a:r>
              <a:rPr lang="en-US" b="1" dirty="0"/>
              <a:t>INTEGRATION TESTING</a:t>
            </a:r>
            <a:r>
              <a:rPr lang="en-US" dirty="0"/>
              <a:t> is a level of software testing where individual units / components are combined and tested as a group. The purpose of this level of testing is to expose faults in the interaction between integrated units.</a:t>
            </a:r>
          </a:p>
          <a:p>
            <a:r>
              <a:rPr lang="en-US" b="1" dirty="0"/>
              <a:t>User Acceptance Testing (UAT)</a:t>
            </a:r>
            <a:r>
              <a:rPr lang="en-US" dirty="0"/>
              <a:t> is a type of testing performed by the end user or the client to verify/accept the software system before moving the software application to the production environment. UAT is done in the final phase of testing after functional, integration and system testing is done.</a:t>
            </a:r>
          </a:p>
          <a:p>
            <a:r>
              <a:rPr lang="en-US" b="1" dirty="0"/>
              <a:t>SYSTEM TESTING</a:t>
            </a:r>
            <a:r>
              <a:rPr lang="en-US" dirty="0"/>
              <a:t> is a level of testing that validates the complete and fully integrated software product. The purpose of a system test is to evaluate the end-to-end system specifications.</a:t>
            </a:r>
          </a:p>
          <a:p>
            <a:endParaRPr lang="en-US" dirty="0">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6</a:t>
            </a:fld>
            <a:endParaRPr lang="en-US"/>
          </a:p>
        </p:txBody>
      </p:sp>
    </p:spTree>
    <p:extLst>
      <p:ext uri="{BB962C8B-B14F-4D97-AF65-F5344CB8AC3E}">
        <p14:creationId xmlns:p14="http://schemas.microsoft.com/office/powerpoint/2010/main" val="83572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cs typeface="+mn-lt"/>
              </a:rPr>
            </a:br>
            <a:r>
              <a:rPr lang="en-US" b="1" dirty="0"/>
              <a:t>Feedback:</a:t>
            </a:r>
            <a:r>
              <a:rPr lang="en-US" dirty="0"/>
              <a:t> </a:t>
            </a:r>
          </a:p>
          <a:p>
            <a:r>
              <a:rPr lang="en-US" dirty="0"/>
              <a:t>After releasing the product, the </a:t>
            </a:r>
            <a:r>
              <a:rPr lang="en-US" b="1" dirty="0"/>
              <a:t>last step is feedback</a:t>
            </a:r>
            <a:r>
              <a:rPr lang="en-US" dirty="0"/>
              <a:t>. In this, the team receives feedback about the product and works through the feedback. </a:t>
            </a:r>
          </a:p>
          <a:p>
            <a:r>
              <a:rPr lang="en-US" dirty="0"/>
              <a:t>Once all previous development phases are </a:t>
            </a:r>
            <a:r>
              <a:rPr lang="en-US" b="1" dirty="0"/>
              <a:t>complete, the product owner gathers the development team once again and reviews the progress</a:t>
            </a:r>
            <a:r>
              <a:rPr lang="en-US" dirty="0"/>
              <a:t> made towards completing the requirements. The team introduces their </a:t>
            </a:r>
            <a:r>
              <a:rPr lang="en-US" b="1" dirty="0"/>
              <a:t>ideas toward resolving the problems</a:t>
            </a:r>
            <a:r>
              <a:rPr lang="en-US" dirty="0"/>
              <a:t> that arose during the previous phases and the product owner takes their propositions into consideration. </a:t>
            </a:r>
            <a:endParaRPr lang="en-US" dirty="0">
              <a:cs typeface="Calibri"/>
            </a:endParaRPr>
          </a:p>
          <a:p>
            <a:r>
              <a:rPr lang="en-US" dirty="0"/>
              <a:t>Afterwards, the Agile software development lifecycle phases start anew — either with a new iteration or by moving toward the next stage.</a:t>
            </a:r>
          </a:p>
          <a:p>
            <a:endParaRPr lang="en-US" dirty="0">
              <a:cs typeface="+mn-lt"/>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7</a:t>
            </a:fld>
            <a:endParaRPr lang="en-US"/>
          </a:p>
        </p:txBody>
      </p:sp>
    </p:spTree>
    <p:extLst>
      <p:ext uri="{BB962C8B-B14F-4D97-AF65-F5344CB8AC3E}">
        <p14:creationId xmlns:p14="http://schemas.microsoft.com/office/powerpoint/2010/main" val="3583567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cs typeface="Calibri"/>
            </a:endParaRPr>
          </a:p>
          <a:p>
            <a:r>
              <a:rPr lang="en-US" b="1" dirty="0"/>
              <a:t>What is Agile Testing?</a:t>
            </a:r>
            <a:endParaRPr lang="en-US" dirty="0"/>
          </a:p>
          <a:p>
            <a:r>
              <a:rPr lang="en-US" b="1" dirty="0"/>
              <a:t>AGILE TESTING</a:t>
            </a:r>
            <a:r>
              <a:rPr lang="en-US" dirty="0"/>
              <a:t> is a testing practice that follows the rules and principles of agile software development. Unlike the Waterfall method, Agile Testing can begin at the start of the project with continuous integration between development and testing. Agile Testing methodology is not sequential (in the sense it's executed only after coding phase) but continuous.</a:t>
            </a:r>
            <a:endParaRPr lang="en-US" dirty="0">
              <a:cs typeface="Calibri"/>
            </a:endParaRPr>
          </a:p>
          <a:p>
            <a:r>
              <a:rPr lang="en-US" b="1" dirty="0"/>
              <a:t>Agile Methods Examples:</a:t>
            </a:r>
            <a:endParaRPr lang="en-US" dirty="0"/>
          </a:p>
          <a:p>
            <a:pPr marL="171450" indent="-171450">
              <a:buFont typeface="Arial"/>
              <a:buChar char="•"/>
            </a:pPr>
            <a:r>
              <a:rPr lang="en-US" dirty="0"/>
              <a:t>Scrum</a:t>
            </a:r>
            <a:endParaRPr lang="en-US" dirty="0">
              <a:cs typeface="Calibri"/>
            </a:endParaRPr>
          </a:p>
          <a:p>
            <a:pPr marL="171450" indent="-171450">
              <a:buFont typeface="Arial"/>
              <a:buChar char="•"/>
            </a:pPr>
            <a:r>
              <a:rPr lang="en-US" dirty="0"/>
              <a:t>Crystal</a:t>
            </a:r>
            <a:endParaRPr lang="en-US" dirty="0">
              <a:cs typeface="Calibri"/>
            </a:endParaRPr>
          </a:p>
          <a:p>
            <a:pPr marL="171450" indent="-171450">
              <a:buFont typeface="Arial"/>
              <a:buChar char="•"/>
            </a:pPr>
            <a:r>
              <a:rPr lang="en-US" dirty="0"/>
              <a:t>Dynamic Software Development Method (DSDM)</a:t>
            </a:r>
          </a:p>
          <a:p>
            <a:pPr marL="171450" indent="-171450">
              <a:buFont typeface="Arial"/>
              <a:buChar char="•"/>
            </a:pPr>
            <a:r>
              <a:rPr lang="en-US" dirty="0"/>
              <a:t>Feature Driven Development (FDD)</a:t>
            </a:r>
          </a:p>
          <a:p>
            <a:pPr marL="171450" indent="-171450">
              <a:buFont typeface="Arial"/>
              <a:buChar char="•"/>
            </a:pPr>
            <a:r>
              <a:rPr lang="en-US" dirty="0"/>
              <a:t>Lean Software Development</a:t>
            </a:r>
          </a:p>
          <a:p>
            <a:pPr marL="171450" indent="-171450">
              <a:buFont typeface="Arial"/>
              <a:buChar char="•"/>
            </a:pPr>
            <a:r>
              <a:rPr lang="en-US" dirty="0"/>
              <a:t>Extreme Programming (XP) </a:t>
            </a:r>
          </a:p>
          <a:p>
            <a:endParaRPr lang="en-US" sz="1200" b="1" i="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smtClean="0"/>
              <a:t>8</a:t>
            </a:fld>
            <a:endParaRPr lang="en-US"/>
          </a:p>
        </p:txBody>
      </p:sp>
    </p:spTree>
    <p:extLst>
      <p:ext uri="{BB962C8B-B14F-4D97-AF65-F5344CB8AC3E}">
        <p14:creationId xmlns:p14="http://schemas.microsoft.com/office/powerpoint/2010/main" val="406203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a:solidFill>
                <a:schemeClr val="tx1"/>
              </a:solidFill>
              <a:effectLst/>
              <a:latin typeface="+mn-lt"/>
              <a:cs typeface="Calibri"/>
            </a:endParaRPr>
          </a:p>
          <a:p>
            <a:r>
              <a:rPr lang="en-US" dirty="0"/>
              <a:t>Scrum is an </a:t>
            </a:r>
            <a:r>
              <a:rPr lang="en-US" b="1" dirty="0"/>
              <a:t>agile methodology</a:t>
            </a:r>
            <a:r>
              <a:rPr lang="en-US" dirty="0"/>
              <a:t> or framework used primarily for </a:t>
            </a:r>
            <a:r>
              <a:rPr lang="en-US" b="1" dirty="0"/>
              <a:t>software development projects</a:t>
            </a:r>
            <a:r>
              <a:rPr lang="en-US" dirty="0"/>
              <a:t> with the goal of delivering new software capability </a:t>
            </a:r>
            <a:r>
              <a:rPr lang="en-US" b="1" dirty="0"/>
              <a:t>every 2-4 weeks</a:t>
            </a:r>
            <a:r>
              <a:rPr lang="en-US" dirty="0"/>
              <a:t>. It is one of the approaches that influenced the Agile Manifesto, which articulates a set of values and principles to guide decisions on how to develop </a:t>
            </a:r>
            <a:r>
              <a:rPr lang="en-US" b="1" dirty="0"/>
              <a:t>higher-quality software faster</a:t>
            </a:r>
            <a:r>
              <a:rPr lang="en-US" dirty="0"/>
              <a:t>.</a:t>
            </a:r>
          </a:p>
          <a:p>
            <a:r>
              <a:rPr lang="en-US" b="1" dirty="0"/>
              <a:t>SCRUM</a:t>
            </a:r>
            <a:r>
              <a:rPr lang="en-US" dirty="0"/>
              <a:t> is an </a:t>
            </a:r>
            <a:r>
              <a:rPr lang="en-US" b="1" dirty="0"/>
              <a:t>agile development process </a:t>
            </a:r>
            <a:r>
              <a:rPr lang="en-US" dirty="0"/>
              <a:t>focused primarily on ways to manage tasks in team-based development conditions.</a:t>
            </a:r>
            <a:endParaRPr lang="en-US" dirty="0">
              <a:cs typeface="Calibri"/>
            </a:endParaRPr>
          </a:p>
          <a:p>
            <a:r>
              <a:rPr lang="en-US" dirty="0"/>
              <a:t>There are </a:t>
            </a:r>
            <a:r>
              <a:rPr lang="en-US" b="1" dirty="0"/>
              <a:t>three roles </a:t>
            </a:r>
            <a:r>
              <a:rPr lang="en-US" dirty="0"/>
              <a:t>in it, and their responsibilities are:</a:t>
            </a:r>
            <a:endParaRPr lang="en-US" dirty="0">
              <a:cs typeface="Calibri"/>
            </a:endParaRPr>
          </a:p>
          <a:p>
            <a:r>
              <a:rPr lang="en-US" b="1" dirty="0"/>
              <a:t>Scrum Master:</a:t>
            </a:r>
            <a:r>
              <a:rPr lang="en-US" dirty="0"/>
              <a:t> The scrum can set up the master team, arrange the meeting and remove obstacles for the process.</a:t>
            </a:r>
            <a:endParaRPr lang="en-US" dirty="0">
              <a:cs typeface="Calibri"/>
            </a:endParaRPr>
          </a:p>
          <a:p>
            <a:r>
              <a:rPr lang="en-US" b="1" dirty="0"/>
              <a:t>Product owner:</a:t>
            </a:r>
            <a:r>
              <a:rPr lang="en-US" dirty="0"/>
              <a:t> The product owner makes the product backlog, prioritizes the delay and is responsible for the distribution of functionality on each repetition.</a:t>
            </a:r>
            <a:endParaRPr lang="en-US" dirty="0">
              <a:cs typeface="Calibri"/>
            </a:endParaRPr>
          </a:p>
          <a:p>
            <a:r>
              <a:rPr lang="en-US" b="1" dirty="0"/>
              <a:t>Scrum Team:</a:t>
            </a:r>
            <a:r>
              <a:rPr lang="en-US" dirty="0"/>
              <a:t> The team manages its work and organizes the work to complete the sprint or cycle.</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smtClean="0"/>
              <a:t>9</a:t>
            </a:fld>
            <a:endParaRPr lang="en-US"/>
          </a:p>
        </p:txBody>
      </p:sp>
    </p:spTree>
    <p:extLst>
      <p:ext uri="{BB962C8B-B14F-4D97-AF65-F5344CB8AC3E}">
        <p14:creationId xmlns:p14="http://schemas.microsoft.com/office/powerpoint/2010/main" val="391640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10/27/2020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10/27/2020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10/27/2020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02801" y="1328054"/>
            <a:ext cx="10361883" cy="47861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Oval 4"/>
          <p:cNvSpPr/>
          <p:nvPr/>
        </p:nvSpPr>
        <p:spPr>
          <a:xfrm>
            <a:off x="130628" y="116112"/>
            <a:ext cx="2627086" cy="2423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9570" y="203197"/>
            <a:ext cx="2489201" cy="224971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PROS OF AGILE </a:t>
            </a:r>
          </a:p>
          <a:p>
            <a:pPr algn="ctr"/>
            <a:r>
              <a:rPr lang="en-US" sz="2400" b="1" dirty="0"/>
              <a:t>METHOD</a:t>
            </a:r>
          </a:p>
        </p:txBody>
      </p:sp>
    </p:spTree>
    <p:extLst>
      <p:ext uri="{BB962C8B-B14F-4D97-AF65-F5344CB8AC3E}">
        <p14:creationId xmlns:p14="http://schemas.microsoft.com/office/powerpoint/2010/main" val="380966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Oval 4"/>
          <p:cNvSpPr/>
          <p:nvPr/>
        </p:nvSpPr>
        <p:spPr>
          <a:xfrm>
            <a:off x="130628" y="116112"/>
            <a:ext cx="2627086" cy="2423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170226-AA68-42B6-B77D-92ED1B6BB2E9}"/>
              </a:ext>
            </a:extLst>
          </p:cNvPr>
          <p:cNvPicPr>
            <a:picLocks noChangeAspect="1"/>
          </p:cNvPicPr>
          <p:nvPr/>
        </p:nvPicPr>
        <p:blipFill>
          <a:blip r:embed="rId3"/>
          <a:stretch>
            <a:fillRect/>
          </a:stretch>
        </p:blipFill>
        <p:spPr>
          <a:xfrm>
            <a:off x="1985408" y="676656"/>
            <a:ext cx="8804512" cy="5504688"/>
          </a:xfrm>
          <a:prstGeom prst="rect">
            <a:avLst/>
          </a:prstGeom>
        </p:spPr>
      </p:pic>
      <p:sp>
        <p:nvSpPr>
          <p:cNvPr id="6" name="Oval 5"/>
          <p:cNvSpPr/>
          <p:nvPr/>
        </p:nvSpPr>
        <p:spPr>
          <a:xfrm>
            <a:off x="199570" y="203197"/>
            <a:ext cx="2489201" cy="224971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 OF AGILE METHOD </a:t>
            </a:r>
          </a:p>
        </p:txBody>
      </p:sp>
    </p:spTree>
    <p:extLst>
      <p:ext uri="{BB962C8B-B14F-4D97-AF65-F5344CB8AC3E}">
        <p14:creationId xmlns:p14="http://schemas.microsoft.com/office/powerpoint/2010/main" val="136662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Oval 4"/>
          <p:cNvSpPr/>
          <p:nvPr/>
        </p:nvSpPr>
        <p:spPr>
          <a:xfrm>
            <a:off x="5281387" y="2108200"/>
            <a:ext cx="2313213" cy="2070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srcRect l="11548" t="18186" r="28214" b="14056"/>
          <a:stretch/>
        </p:blipFill>
        <p:spPr>
          <a:xfrm>
            <a:off x="2234365" y="338328"/>
            <a:ext cx="9107424" cy="6181344"/>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436917" y="387495"/>
            <a:ext cx="2090056" cy="1890485"/>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EXAMPLE</a:t>
            </a:r>
            <a:r>
              <a:rPr lang="en-US" sz="2400" b="1" dirty="0">
                <a:solidFill>
                  <a:schemeClr val="bg1"/>
                </a:solidFill>
              </a:rPr>
              <a:t> OF AGILE </a:t>
            </a:r>
          </a:p>
        </p:txBody>
      </p:sp>
    </p:spTree>
    <p:extLst>
      <p:ext uri="{BB962C8B-B14F-4D97-AF65-F5344CB8AC3E}">
        <p14:creationId xmlns:p14="http://schemas.microsoft.com/office/powerpoint/2010/main" val="372618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AA9EA1-833E-4482-83E8-2516ACE37D5B}"/>
              </a:ext>
            </a:extLst>
          </p:cNvPr>
          <p:cNvSpPr txBox="1"/>
          <p:nvPr/>
        </p:nvSpPr>
        <p:spPr>
          <a:xfrm>
            <a:off x="1174830" y="1010855"/>
            <a:ext cx="29168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CASE STUDY:</a:t>
            </a:r>
          </a:p>
        </p:txBody>
      </p:sp>
      <p:pic>
        <p:nvPicPr>
          <p:cNvPr id="7" name="Content Placeholder 6"/>
          <p:cNvPicPr>
            <a:picLocks noGrp="1" noChangeAspect="1"/>
          </p:cNvPicPr>
          <p:nvPr>
            <p:ph idx="1"/>
          </p:nvPr>
        </p:nvPicPr>
        <p:blipFill>
          <a:blip r:embed="rId3"/>
          <a:stretch>
            <a:fillRect/>
          </a:stretch>
        </p:blipFill>
        <p:spPr>
          <a:xfrm>
            <a:off x="2933700" y="1987550"/>
            <a:ext cx="5841999" cy="2882900"/>
          </a:xfrm>
          <a:prstGeom prst="rect">
            <a:avLst/>
          </a:prstGeom>
        </p:spPr>
      </p:pic>
    </p:spTree>
    <p:extLst>
      <p:ext uri="{BB962C8B-B14F-4D97-AF65-F5344CB8AC3E}">
        <p14:creationId xmlns:p14="http://schemas.microsoft.com/office/powerpoint/2010/main" val="4037543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dirty="0">
                <a:solidFill>
                  <a:schemeClr val="bg1"/>
                </a:solidFill>
              </a:rPr>
              <a:t>State examples of Agile Model?</a:t>
            </a:r>
            <a:endParaRPr lang="en-US" sz="2000" kern="1200" dirty="0">
              <a:solidFill>
                <a:schemeClr val="bg1"/>
              </a:solidFill>
              <a:latin typeface="+mn-lt"/>
            </a:endParaRP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ED0EB-279A-4BAC-9724-A653BE2705A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b="1" dirty="0">
                <a:solidFill>
                  <a:srgbClr val="FFFFFF"/>
                </a:solidFill>
                <a:latin typeface="Times New Roman"/>
                <a:cs typeface="Times New Roman"/>
              </a:rPr>
              <a:t>Agile </a:t>
            </a:r>
            <a:br>
              <a:rPr lang="en-US" b="1" dirty="0">
                <a:latin typeface="Times New Roman"/>
                <a:cs typeface="Times New Roman"/>
              </a:rPr>
            </a:br>
            <a:r>
              <a:rPr lang="en-US" b="1" dirty="0">
                <a:solidFill>
                  <a:srgbClr val="FFFFFF"/>
                </a:solidFill>
                <a:latin typeface="Times New Roman"/>
                <a:cs typeface="Times New Roman"/>
              </a:rPr>
              <a:t>Method</a:t>
            </a:r>
          </a:p>
        </p:txBody>
      </p:sp>
      <p:pic>
        <p:nvPicPr>
          <p:cNvPr id="7" name="Picture 8" descr="A close up of a map&#10;&#10;Description automatically generated">
            <a:extLst>
              <a:ext uri="{FF2B5EF4-FFF2-40B4-BE49-F238E27FC236}">
                <a16:creationId xmlns:a16="http://schemas.microsoft.com/office/drawing/2014/main" id="{92F9C98E-3D3B-47DA-B647-C65D5EEAB703}"/>
              </a:ext>
            </a:extLst>
          </p:cNvPr>
          <p:cNvPicPr>
            <a:picLocks noGrp="1" noChangeAspect="1"/>
          </p:cNvPicPr>
          <p:nvPr>
            <p:ph idx="1"/>
          </p:nvPr>
        </p:nvPicPr>
        <p:blipFill>
          <a:blip r:embed="rId3"/>
          <a:stretch>
            <a:fillRect/>
          </a:stretch>
        </p:blipFill>
        <p:spPr>
          <a:xfrm>
            <a:off x="5389084" y="1437570"/>
            <a:ext cx="5885190" cy="4165838"/>
          </a:xfrm>
        </p:spPr>
      </p:pic>
    </p:spTree>
    <p:extLst>
      <p:ext uri="{BB962C8B-B14F-4D97-AF65-F5344CB8AC3E}">
        <p14:creationId xmlns:p14="http://schemas.microsoft.com/office/powerpoint/2010/main" val="360291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788070-6CE6-4D82-9D96-7361A39F11DA}"/>
              </a:ext>
            </a:extLst>
          </p:cNvPr>
          <p:cNvSpPr>
            <a:spLocks noGrp="1"/>
          </p:cNvSpPr>
          <p:nvPr>
            <p:ph type="title"/>
          </p:nvPr>
        </p:nvSpPr>
        <p:spPr>
          <a:xfrm>
            <a:off x="2602991" y="5559552"/>
            <a:ext cx="6986016" cy="804672"/>
          </a:xfrm>
        </p:spPr>
        <p:txBody>
          <a:bodyPr/>
          <a:lstStyle/>
          <a:p>
            <a:r>
              <a:rPr lang="en-US" dirty="0"/>
              <a:t>Phases of agile model</a:t>
            </a:r>
          </a:p>
        </p:txBody>
      </p:sp>
      <p:pic>
        <p:nvPicPr>
          <p:cNvPr id="13" name="Content Placeholder 12">
            <a:extLst>
              <a:ext uri="{FF2B5EF4-FFF2-40B4-BE49-F238E27FC236}">
                <a16:creationId xmlns:a16="http://schemas.microsoft.com/office/drawing/2014/main" id="{4F0DB0E1-6894-48F1-B7DC-BDC377BCC588}"/>
              </a:ext>
            </a:extLst>
          </p:cNvPr>
          <p:cNvPicPr>
            <a:picLocks noGrp="1" noChangeAspect="1"/>
          </p:cNvPicPr>
          <p:nvPr>
            <p:ph idx="1"/>
          </p:nvPr>
        </p:nvPicPr>
        <p:blipFill>
          <a:blip r:embed="rId3"/>
          <a:stretch>
            <a:fillRect/>
          </a:stretch>
        </p:blipFill>
        <p:spPr>
          <a:xfrm>
            <a:off x="1371600" y="786384"/>
            <a:ext cx="9290304" cy="4624833"/>
          </a:xfrm>
        </p:spPr>
      </p:pic>
    </p:spTree>
    <p:extLst>
      <p:ext uri="{BB962C8B-B14F-4D97-AF65-F5344CB8AC3E}">
        <p14:creationId xmlns:p14="http://schemas.microsoft.com/office/powerpoint/2010/main" val="254619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8E05-D33A-42D7-B613-5D13FF905D6F}"/>
              </a:ext>
            </a:extLst>
          </p:cNvPr>
          <p:cNvSpPr>
            <a:spLocks noGrp="1"/>
          </p:cNvSpPr>
          <p:nvPr>
            <p:ph type="title"/>
          </p:nvPr>
        </p:nvSpPr>
        <p:spPr>
          <a:xfrm>
            <a:off x="2231136" y="420624"/>
            <a:ext cx="7729728" cy="1188720"/>
          </a:xfrm>
          <a:ln>
            <a:noFill/>
          </a:ln>
        </p:spPr>
        <p:txBody>
          <a:bodyPr/>
          <a:lstStyle/>
          <a:p>
            <a:r>
              <a:rPr lang="en-US" b="1" dirty="0"/>
              <a:t>Phases explanation- Requirement Gathering</a:t>
            </a:r>
          </a:p>
        </p:txBody>
      </p:sp>
      <p:pic>
        <p:nvPicPr>
          <p:cNvPr id="4" name="Content Placeholder 3">
            <a:extLst>
              <a:ext uri="{FF2B5EF4-FFF2-40B4-BE49-F238E27FC236}">
                <a16:creationId xmlns:a16="http://schemas.microsoft.com/office/drawing/2014/main" id="{159AD0A7-7019-418A-904D-1EECC3AF02BF}"/>
              </a:ext>
            </a:extLst>
          </p:cNvPr>
          <p:cNvPicPr>
            <a:picLocks noChangeAspect="1"/>
          </p:cNvPicPr>
          <p:nvPr/>
        </p:nvPicPr>
        <p:blipFill>
          <a:blip r:embed="rId3"/>
          <a:stretch>
            <a:fillRect/>
          </a:stretch>
        </p:blipFill>
        <p:spPr>
          <a:xfrm>
            <a:off x="566928" y="1988820"/>
            <a:ext cx="11119104" cy="4448556"/>
          </a:xfrm>
          <a:prstGeom prst="rect">
            <a:avLst/>
          </a:prstGeom>
        </p:spPr>
      </p:pic>
    </p:spTree>
    <p:extLst>
      <p:ext uri="{BB962C8B-B14F-4D97-AF65-F5344CB8AC3E}">
        <p14:creationId xmlns:p14="http://schemas.microsoft.com/office/powerpoint/2010/main" val="156615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ln/>
        </p:spPr>
        <p:style>
          <a:lnRef idx="1">
            <a:schemeClr val="accent6"/>
          </a:lnRef>
          <a:fillRef idx="1002">
            <a:schemeClr val="lt2"/>
          </a:fillRef>
          <a:effectRef idx="1">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35086" y="1752600"/>
            <a:ext cx="3011513" cy="29808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ln w="0"/>
                <a:solidFill>
                  <a:schemeClr val="bg1"/>
                </a:solidFill>
                <a:effectLst>
                  <a:outerShdw blurRad="38100" dist="19050" dir="2700000" algn="tl" rotWithShape="0">
                    <a:schemeClr val="dk1">
                      <a:alpha val="40000"/>
                    </a:schemeClr>
                  </a:outerShdw>
                </a:effectLst>
              </a:rPr>
              <a:t>DESIGN AND CODE PHASE</a:t>
            </a:r>
          </a:p>
        </p:txBody>
      </p:sp>
      <p:pic>
        <p:nvPicPr>
          <p:cNvPr id="7" name="Picture 4" descr="Website Development Process: Your Blueprint To Web Workflow Nirvana |  Living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49381" t="5290" r="2797" b="7864"/>
          <a:stretch/>
        </p:blipFill>
        <p:spPr bwMode="auto">
          <a:xfrm>
            <a:off x="4605258" y="484632"/>
            <a:ext cx="7336806" cy="5888736"/>
          </a:xfrm>
          <a:prstGeom prst="rect">
            <a:avLst/>
          </a:prstGeom>
          <a:solidFill>
            <a:schemeClr val="tx2"/>
          </a:solidFill>
          <a:ln>
            <a:solidFill>
              <a:schemeClr val="tx1"/>
            </a:solidFill>
          </a:ln>
        </p:spPr>
      </p:pic>
    </p:spTree>
    <p:extLst>
      <p:ext uri="{BB962C8B-B14F-4D97-AF65-F5344CB8AC3E}">
        <p14:creationId xmlns:p14="http://schemas.microsoft.com/office/powerpoint/2010/main" val="59601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50B"/>
        </a:solidFill>
        <a:effectLst/>
      </p:bgPr>
    </p:bg>
    <p:spTree>
      <p:nvGrpSpPr>
        <p:cNvPr id="1" name=""/>
        <p:cNvGrpSpPr/>
        <p:nvPr/>
      </p:nvGrpSpPr>
      <p:grpSpPr>
        <a:xfrm>
          <a:off x="0" y="0"/>
          <a:ext cx="0" cy="0"/>
          <a:chOff x="0" y="0"/>
          <a:chExt cx="0" cy="0"/>
        </a:xfrm>
      </p:grpSpPr>
      <p:pic>
        <p:nvPicPr>
          <p:cNvPr id="2" name="Picture 2" descr="What is Integration Testing? | How to perform integration testing? | Edureka"/>
          <p:cNvPicPr>
            <a:picLocks noChangeAspect="1" noChangeArrowheads="1"/>
          </p:cNvPicPr>
          <p:nvPr/>
        </p:nvPicPr>
        <p:blipFill rotWithShape="1">
          <a:blip r:embed="rId3">
            <a:extLst>
              <a:ext uri="{28A0092B-C50C-407E-A947-70E740481C1C}">
                <a14:useLocalDpi xmlns:a14="http://schemas.microsoft.com/office/drawing/2010/main" val="0"/>
              </a:ext>
            </a:extLst>
          </a:blip>
          <a:srcRect l="4367" t="14710" r="186" b="-5711"/>
          <a:stretch/>
        </p:blipFill>
        <p:spPr bwMode="auto">
          <a:xfrm>
            <a:off x="1789793" y="731521"/>
            <a:ext cx="9420751" cy="554126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95300" y="426355"/>
            <a:ext cx="2588986" cy="1821543"/>
          </a:xfrm>
          <a:prstGeom prst="ellipse">
            <a:avLst/>
          </a:prstGeom>
          <a:solidFill>
            <a:schemeClr val="accent6">
              <a:lumMod val="40000"/>
              <a:lumOff val="60000"/>
            </a:schemeClr>
          </a:solidFill>
          <a:ln>
            <a:solidFill>
              <a:schemeClr val="tx1"/>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lIns="91440" tIns="45720" rIns="91440" bIns="45720" rtlCol="0" anchor="ctr"/>
          <a:lstStyle/>
          <a:p>
            <a:pPr algn="ctr"/>
            <a:r>
              <a:rPr lang="en-US" sz="2000" b="1" dirty="0"/>
              <a:t>INTEGRATE AND TEST</a:t>
            </a:r>
          </a:p>
        </p:txBody>
      </p:sp>
    </p:spTree>
    <p:extLst>
      <p:ext uri="{BB962C8B-B14F-4D97-AF65-F5344CB8AC3E}">
        <p14:creationId xmlns:p14="http://schemas.microsoft.com/office/powerpoint/2010/main" val="426121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510" t="1732" r="1260"/>
          <a:stretch/>
        </p:blipFill>
        <p:spPr>
          <a:xfrm>
            <a:off x="4234543" y="1397001"/>
            <a:ext cx="5508172" cy="4858894"/>
          </a:xfrm>
          <a:prstGeom prst="rect">
            <a:avLst/>
          </a:prstGeom>
        </p:spPr>
      </p:pic>
      <p:sp>
        <p:nvSpPr>
          <p:cNvPr id="5" name="Flowchart: Sequential Access Storage 4"/>
          <p:cNvSpPr/>
          <p:nvPr/>
        </p:nvSpPr>
        <p:spPr>
          <a:xfrm>
            <a:off x="885371" y="0"/>
            <a:ext cx="3222172" cy="2093685"/>
          </a:xfrm>
          <a:prstGeom prst="flowChartMagneticTape">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24857" y="259442"/>
            <a:ext cx="2743200" cy="15784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REVIEWS</a:t>
            </a:r>
          </a:p>
        </p:txBody>
      </p:sp>
    </p:spTree>
    <p:extLst>
      <p:ext uri="{BB962C8B-B14F-4D97-AF65-F5344CB8AC3E}">
        <p14:creationId xmlns:p14="http://schemas.microsoft.com/office/powerpoint/2010/main" val="48629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6AF464-B74C-47BA-9B93-FC31B678D1E9}"/>
              </a:ext>
            </a:extLst>
          </p:cNvPr>
          <p:cNvPicPr>
            <a:picLocks noChangeAspect="1"/>
          </p:cNvPicPr>
          <p:nvPr/>
        </p:nvPicPr>
        <p:blipFill>
          <a:blip r:embed="rId3"/>
          <a:stretch>
            <a:fillRect/>
          </a:stretch>
        </p:blipFill>
        <p:spPr>
          <a:xfrm>
            <a:off x="658369" y="1243584"/>
            <a:ext cx="10698480" cy="4980052"/>
          </a:xfrm>
          <a:prstGeom prst="rect">
            <a:avLst/>
          </a:prstGeom>
          <a:solidFill>
            <a:srgbClr val="FFFFFF">
              <a:shade val="85000"/>
            </a:srgbClr>
          </a:solidFill>
          <a:ln w="190500" cap="rnd">
            <a:solidFill>
              <a:schemeClr val="tx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EFB9A09D-8051-4B5E-8CBE-9885FAF0D001}"/>
              </a:ext>
            </a:extLst>
          </p:cNvPr>
          <p:cNvSpPr txBox="1"/>
          <p:nvPr/>
        </p:nvSpPr>
        <p:spPr>
          <a:xfrm>
            <a:off x="798575" y="54864"/>
            <a:ext cx="9477667" cy="1015663"/>
          </a:xfrm>
          <a:prstGeom prst="rect">
            <a:avLst/>
          </a:prstGeom>
          <a:noFill/>
        </p:spPr>
        <p:txBody>
          <a:bodyPr wrap="square" lIns="91440" tIns="45720" rIns="91440" bIns="45720" rtlCol="0" anchor="t">
            <a:spAutoFit/>
          </a:bodyPr>
          <a:lstStyle/>
          <a:p>
            <a:r>
              <a:rPr lang="en-US" sz="6000" dirty="0"/>
              <a:t>Agile Methods  Example</a:t>
            </a:r>
          </a:p>
        </p:txBody>
      </p:sp>
    </p:spTree>
    <p:extLst>
      <p:ext uri="{BB962C8B-B14F-4D97-AF65-F5344CB8AC3E}">
        <p14:creationId xmlns:p14="http://schemas.microsoft.com/office/powerpoint/2010/main" val="308561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racking the Agile Project Management - XMind: The Most Popular Mind  Mapping Software on The Planet.">
            <a:extLst>
              <a:ext uri="{FF2B5EF4-FFF2-40B4-BE49-F238E27FC236}">
                <a16:creationId xmlns:a16="http://schemas.microsoft.com/office/drawing/2014/main" id="{AA2A20FD-DF81-4F52-A2EA-67208E534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45" y="566928"/>
            <a:ext cx="10881360" cy="574243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106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1219</TotalTime>
  <Words>2679</Words>
  <Application>Microsoft Office PowerPoint</Application>
  <PresentationFormat>Widescreen</PresentationFormat>
  <Paragraphs>178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Cs-381 Software Engineering</vt:lpstr>
      <vt:lpstr>Agile  Method</vt:lpstr>
      <vt:lpstr>Phases of agile model</vt:lpstr>
      <vt:lpstr>Phases explanation- Requirement Gathering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hira iqbal</cp:lastModifiedBy>
  <cp:revision>3530</cp:revision>
  <dcterms:created xsi:type="dcterms:W3CDTF">2020-08-13T19:38:58Z</dcterms:created>
  <dcterms:modified xsi:type="dcterms:W3CDTF">2020-10-28T04:55:20Z</dcterms:modified>
</cp:coreProperties>
</file>