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304" r:id="rId2"/>
    <p:sldId id="279" r:id="rId3"/>
    <p:sldId id="300" r:id="rId4"/>
    <p:sldId id="305" r:id="rId5"/>
    <p:sldId id="309" r:id="rId6"/>
    <p:sldId id="307" r:id="rId7"/>
    <p:sldId id="301" r:id="rId8"/>
    <p:sldId id="306" r:id="rId9"/>
    <p:sldId id="280" r:id="rId10"/>
    <p:sldId id="302" r:id="rId11"/>
    <p:sldId id="297" r:id="rId12"/>
    <p:sldId id="298"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ra iqbal" initials="hi" lastIdx="1" clrIdx="0">
    <p:extLst>
      <p:ext uri="{19B8F6BF-5375-455C-9EA6-DF929625EA0E}">
        <p15:presenceInfo xmlns:p15="http://schemas.microsoft.com/office/powerpoint/2012/main" userId="e16f38385f5876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871A0-24C2-6F48-630E-1CBE2F9E7ECC}" v="4" dt="2020-10-30T20:47:33.605"/>
    <p1510:client id="{165A1D4B-D8A6-4A4F-D188-14C02CDA8920}" v="384" dt="2020-08-14T17:04:42.054"/>
    <p1510:client id="{177A66BE-6D3F-0439-130D-957F9742C1A8}" v="229" dt="2020-08-22T22:33:48.230"/>
    <p1510:client id="{2565A285-3D05-8C77-8D79-5BF2A2267443}" v="1" dt="2020-11-04T05:07:47.609"/>
    <p1510:client id="{3930C922-C7C6-CA6C-843D-8F1832A5EF7A}" v="102" dt="2020-08-18T06:46:16.953"/>
    <p1510:client id="{4003512D-5A59-39FC-5408-1E0849364DC8}" v="10" dt="2020-09-02T04:42:55.839"/>
    <p1510:client id="{4ADDA2CE-D813-4118-396E-A22FDB100BF4}" v="193" dt="2020-09-02T07:58:41.964"/>
    <p1510:client id="{50406354-5A63-48E9-84F8-7F2517377958}" v="740" dt="2020-08-13T23:13:15.773"/>
    <p1510:client id="{7557DA05-05AD-382C-1767-89A3F43637BA}" v="221" dt="2020-08-22T19:31:42.457"/>
    <p1510:client id="{78DBEBF7-5B7C-429D-E44B-7300EF3514BD}" v="40" dt="2020-10-31T12:38:01.422"/>
    <p1510:client id="{7AB5E313-56BE-3548-A11E-F6A013181453}" v="12" dt="2020-08-19T20:01:25.771"/>
    <p1510:client id="{8DAF7227-B0A6-D81A-0759-88E8C6ADCCDA}" v="608" dt="2020-08-14T13:14:50.608"/>
    <p1510:client id="{AF71131B-EB77-3BF2-619A-88F799583254}" v="1" dt="2020-08-21T05:12:32.767"/>
    <p1510:client id="{B68ED05D-93CE-D9C5-0E7E-887975AE6F52}" v="4" dt="2020-10-30T19:43:17.972"/>
    <p1510:client id="{DFBB1CAD-66B6-64EC-E25B-0D3B7A1844AF}" v="330" dt="2020-08-18T18:48:49.522"/>
    <p1510:client id="{F21B79DD-DB8C-0214-A042-24E9D559B24B}" v="12" dt="2020-08-20T10:09:34.256"/>
    <p1510:client id="{F3B49769-C2B6-DEE4-E415-7069654E402A}" v="445" dt="2020-08-23T13:06:1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72684" autoAdjust="0"/>
  </p:normalViewPr>
  <p:slideViewPr>
    <p:cSldViewPr snapToGrid="0">
      <p:cViewPr varScale="1">
        <p:scale>
          <a:sx n="61" d="100"/>
          <a:sy n="61" d="100"/>
        </p:scale>
        <p:origin x="936" y="60"/>
      </p:cViewPr>
      <p:guideLst>
        <p:guide orient="horz" pos="2160"/>
        <p:guide pos="2160"/>
      </p:guideLst>
    </p:cSldViewPr>
  </p:slideViewPr>
  <p:notesTextViewPr>
    <p:cViewPr>
      <p:scale>
        <a:sx n="1" d="1"/>
        <a:sy n="1" d="1"/>
      </p:scale>
      <p:origin x="0" y="-4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B68ED05D-93CE-D9C5-0E7E-887975AE6F52}"/>
    <pc:docChg chg="modSld">
      <pc:chgData name="Ms Taliah Tajammal" userId="S::taliah@uet.edu.pk::b53b8155-91e6-49b4-b55c-0abb2dc47154" providerId="AD" clId="Web-{B68ED05D-93CE-D9C5-0E7E-887975AE6F52}" dt="2020-10-30T19:43:17.972" v="5" actId="20577"/>
      <pc:docMkLst>
        <pc:docMk/>
      </pc:docMkLst>
      <pc:sldChg chg="modSp">
        <pc:chgData name="Ms Taliah Tajammal" userId="S::taliah@uet.edu.pk::b53b8155-91e6-49b4-b55c-0abb2dc47154" providerId="AD" clId="Web-{B68ED05D-93CE-D9C5-0E7E-887975AE6F52}" dt="2020-10-30T19:43:17.972" v="5" actId="20577"/>
        <pc:sldMkLst>
          <pc:docMk/>
          <pc:sldMk cId="2040911261" sldId="280"/>
        </pc:sldMkLst>
        <pc:spChg chg="mod">
          <ac:chgData name="Ms Taliah Tajammal" userId="S::taliah@uet.edu.pk::b53b8155-91e6-49b4-b55c-0abb2dc47154" providerId="AD" clId="Web-{B68ED05D-93CE-D9C5-0E7E-887975AE6F52}" dt="2020-10-30T19:43:17.972" v="5" actId="20577"/>
          <ac:spMkLst>
            <pc:docMk/>
            <pc:sldMk cId="2040911261" sldId="280"/>
            <ac:spMk id="7" creationId="{00000000-0000-0000-0000-000000000000}"/>
          </ac:spMkLst>
        </pc:spChg>
      </pc:sldChg>
      <pc:sldChg chg="modNotes">
        <pc:chgData name="Ms Taliah Tajammal" userId="S::taliah@uet.edu.pk::b53b8155-91e6-49b4-b55c-0abb2dc47154" providerId="AD" clId="Web-{B68ED05D-93CE-D9C5-0E7E-887975AE6F52}" dt="2020-10-30T19:25:05.762" v="1"/>
        <pc:sldMkLst>
          <pc:docMk/>
          <pc:sldMk cId="562839023" sldId="300"/>
        </pc:sldMkLst>
      </pc:sldChg>
      <pc:sldChg chg="modSp">
        <pc:chgData name="Ms Taliah Tajammal" userId="S::taliah@uet.edu.pk::b53b8155-91e6-49b4-b55c-0abb2dc47154" providerId="AD" clId="Web-{B68ED05D-93CE-D9C5-0E7E-887975AE6F52}" dt="2020-10-30T19:25:42.201" v="2" actId="20577"/>
        <pc:sldMkLst>
          <pc:docMk/>
          <pc:sldMk cId="1610925380" sldId="305"/>
        </pc:sldMkLst>
        <pc:spChg chg="mod">
          <ac:chgData name="Ms Taliah Tajammal" userId="S::taliah@uet.edu.pk::b53b8155-91e6-49b4-b55c-0abb2dc47154" providerId="AD" clId="Web-{B68ED05D-93CE-D9C5-0E7E-887975AE6F52}" dt="2020-10-30T19:25:42.201" v="2" actId="20577"/>
          <ac:spMkLst>
            <pc:docMk/>
            <pc:sldMk cId="1610925380" sldId="305"/>
            <ac:spMk id="2" creationId="{7FD7DB8D-0AF9-4F21-B99D-DC26EA0E02E8}"/>
          </ac:spMkLst>
        </pc:spChg>
      </pc:sldChg>
    </pc:docChg>
  </pc:docChgLst>
  <pc:docChgLst>
    <pc:chgData name="Ms Taliah Tajammal" userId="S::taliah@uet.edu.pk::b53b8155-91e6-49b4-b55c-0abb2dc47154" providerId="AD" clId="Web-{02F871A0-24C2-6F48-630E-1CBE2F9E7ECC}"/>
    <pc:docChg chg="delSld modSld">
      <pc:chgData name="Ms Taliah Tajammal" userId="S::taliah@uet.edu.pk::b53b8155-91e6-49b4-b55c-0abb2dc47154" providerId="AD" clId="Web-{02F871A0-24C2-6F48-630E-1CBE2F9E7ECC}" dt="2020-10-30T20:47:33.605" v="3"/>
      <pc:docMkLst>
        <pc:docMk/>
      </pc:docMkLst>
      <pc:sldChg chg="modSp">
        <pc:chgData name="Ms Taliah Tajammal" userId="S::taliah@uet.edu.pk::b53b8155-91e6-49b4-b55c-0abb2dc47154" providerId="AD" clId="Web-{02F871A0-24C2-6F48-630E-1CBE2F9E7ECC}" dt="2020-10-30T20:33:57.398" v="2" actId="20577"/>
        <pc:sldMkLst>
          <pc:docMk/>
          <pc:sldMk cId="2040911261" sldId="280"/>
        </pc:sldMkLst>
        <pc:spChg chg="mod">
          <ac:chgData name="Ms Taliah Tajammal" userId="S::taliah@uet.edu.pk::b53b8155-91e6-49b4-b55c-0abb2dc47154" providerId="AD" clId="Web-{02F871A0-24C2-6F48-630E-1CBE2F9E7ECC}" dt="2020-10-30T20:33:57.398" v="2" actId="20577"/>
          <ac:spMkLst>
            <pc:docMk/>
            <pc:sldMk cId="2040911261" sldId="280"/>
            <ac:spMk id="7" creationId="{00000000-0000-0000-0000-000000000000}"/>
          </ac:spMkLst>
        </pc:spChg>
      </pc:sldChg>
      <pc:sldChg chg="del">
        <pc:chgData name="Ms Taliah Tajammal" userId="S::taliah@uet.edu.pk::b53b8155-91e6-49b4-b55c-0abb2dc47154" providerId="AD" clId="Web-{02F871A0-24C2-6F48-630E-1CBE2F9E7ECC}" dt="2020-10-30T20:47:33.605" v="3"/>
        <pc:sldMkLst>
          <pc:docMk/>
          <pc:sldMk cId="840027624" sldId="303"/>
        </pc:sldMkLst>
      </pc:sldChg>
      <pc:sldChg chg="modSp">
        <pc:chgData name="Ms Taliah Tajammal" userId="S::taliah@uet.edu.pk::b53b8155-91e6-49b4-b55c-0abb2dc47154" providerId="AD" clId="Web-{02F871A0-24C2-6F48-630E-1CBE2F9E7ECC}" dt="2020-10-30T20:33:28.444" v="0" actId="20577"/>
        <pc:sldMkLst>
          <pc:docMk/>
          <pc:sldMk cId="3470314185" sldId="307"/>
        </pc:sldMkLst>
        <pc:spChg chg="mod">
          <ac:chgData name="Ms Taliah Tajammal" userId="S::taliah@uet.edu.pk::b53b8155-91e6-49b4-b55c-0abb2dc47154" providerId="AD" clId="Web-{02F871A0-24C2-6F48-630E-1CBE2F9E7ECC}" dt="2020-10-30T20:33:28.444" v="0" actId="20577"/>
          <ac:spMkLst>
            <pc:docMk/>
            <pc:sldMk cId="3470314185" sldId="307"/>
            <ac:spMk id="2" creationId="{D681EE41-6F52-4E0F-8147-3098CF93B2BC}"/>
          </ac:spMkLst>
        </pc:spChg>
      </pc:sldChg>
      <pc:sldChg chg="modSp">
        <pc:chgData name="Ms Taliah Tajammal" userId="S::taliah@uet.edu.pk::b53b8155-91e6-49b4-b55c-0abb2dc47154" providerId="AD" clId="Web-{02F871A0-24C2-6F48-630E-1CBE2F9E7ECC}" dt="2020-10-30T20:33:42.272" v="1" actId="20577"/>
        <pc:sldMkLst>
          <pc:docMk/>
          <pc:sldMk cId="3209519753" sldId="309"/>
        </pc:sldMkLst>
        <pc:spChg chg="mod">
          <ac:chgData name="Ms Taliah Tajammal" userId="S::taliah@uet.edu.pk::b53b8155-91e6-49b4-b55c-0abb2dc47154" providerId="AD" clId="Web-{02F871A0-24C2-6F48-630E-1CBE2F9E7ECC}" dt="2020-10-30T20:33:42.272" v="1" actId="20577"/>
          <ac:spMkLst>
            <pc:docMk/>
            <pc:sldMk cId="3209519753" sldId="309"/>
            <ac:spMk id="2" creationId="{D681EE41-6F52-4E0F-8147-3098CF93B2BC}"/>
          </ac:spMkLst>
        </pc:spChg>
      </pc:sldChg>
    </pc:docChg>
  </pc:docChgLst>
  <pc:docChgLst>
    <pc:chgData name="Ms Taliah Tajammal" userId="S::taliah@uet.edu.pk::b53b8155-91e6-49b4-b55c-0abb2dc47154" providerId="AD" clId="Web-{2565A285-3D05-8C77-8D79-5BF2A2267443}"/>
    <pc:docChg chg="modSld">
      <pc:chgData name="Ms Taliah Tajammal" userId="S::taliah@uet.edu.pk::b53b8155-91e6-49b4-b55c-0abb2dc47154" providerId="AD" clId="Web-{2565A285-3D05-8C77-8D79-5BF2A2267443}" dt="2020-11-04T05:07:47.609" v="0"/>
      <pc:docMkLst>
        <pc:docMk/>
      </pc:docMkLst>
      <pc:sldChg chg="delSp">
        <pc:chgData name="Ms Taliah Tajammal" userId="S::taliah@uet.edu.pk::b53b8155-91e6-49b4-b55c-0abb2dc47154" providerId="AD" clId="Web-{2565A285-3D05-8C77-8D79-5BF2A2267443}" dt="2020-11-04T05:07:47.609" v="0"/>
        <pc:sldMkLst>
          <pc:docMk/>
          <pc:sldMk cId="486297920" sldId="292"/>
        </pc:sldMkLst>
        <pc:spChg chg="del">
          <ac:chgData name="Ms Taliah Tajammal" userId="S::taliah@uet.edu.pk::b53b8155-91e6-49b4-b55c-0abb2dc47154" providerId="AD" clId="Web-{2565A285-3D05-8C77-8D79-5BF2A2267443}" dt="2020-11-04T05:07:47.609" v="0"/>
          <ac:spMkLst>
            <pc:docMk/>
            <pc:sldMk cId="486297920" sldId="292"/>
            <ac:spMk id="4" creationId="{18E2EF38-48A4-41DC-BD34-6801DD998316}"/>
          </ac:spMkLst>
        </pc:spChg>
      </pc:sldChg>
    </pc:docChg>
  </pc:docChgLst>
  <pc:docChgLst>
    <pc:chgData name="Ms Taliah Tajammal" userId="S::taliah@uet.edu.pk::b53b8155-91e6-49b4-b55c-0abb2dc47154" providerId="AD" clId="Web-{78DBEBF7-5B7C-429D-E44B-7300EF3514BD}"/>
    <pc:docChg chg="modSld sldOrd">
      <pc:chgData name="Ms Taliah Tajammal" userId="S::taliah@uet.edu.pk::b53b8155-91e6-49b4-b55c-0abb2dc47154" providerId="AD" clId="Web-{78DBEBF7-5B7C-429D-E44B-7300EF3514BD}" dt="2020-10-31T12:42:34.351" v="90"/>
      <pc:docMkLst>
        <pc:docMk/>
      </pc:docMkLst>
      <pc:sldChg chg="addSp delSp modSp mod setBg modNotes">
        <pc:chgData name="Ms Taliah Tajammal" userId="S::taliah@uet.edu.pk::b53b8155-91e6-49b4-b55c-0abb2dc47154" providerId="AD" clId="Web-{78DBEBF7-5B7C-429D-E44B-7300EF3514BD}" dt="2020-10-31T12:42:34.351" v="90"/>
        <pc:sldMkLst>
          <pc:docMk/>
          <pc:sldMk cId="1338865534" sldId="279"/>
        </pc:sldMkLst>
        <pc:spChg chg="mod">
          <ac:chgData name="Ms Taliah Tajammal" userId="S::taliah@uet.edu.pk::b53b8155-91e6-49b4-b55c-0abb2dc47154" providerId="AD" clId="Web-{78DBEBF7-5B7C-429D-E44B-7300EF3514BD}" dt="2020-10-31T12:42:34.351" v="90"/>
          <ac:spMkLst>
            <pc:docMk/>
            <pc:sldMk cId="1338865534" sldId="279"/>
            <ac:spMk id="2" creationId="{7FD7DB8D-0AF9-4F21-B99D-DC26EA0E02E8}"/>
          </ac:spMkLst>
        </pc:spChg>
        <pc:spChg chg="add del">
          <ac:chgData name="Ms Taliah Tajammal" userId="S::taliah@uet.edu.pk::b53b8155-91e6-49b4-b55c-0abb2dc47154" providerId="AD" clId="Web-{78DBEBF7-5B7C-429D-E44B-7300EF3514BD}" dt="2020-10-31T12:42:34.351" v="90"/>
          <ac:spMkLst>
            <pc:docMk/>
            <pc:sldMk cId="1338865534" sldId="279"/>
            <ac:spMk id="9" creationId="{5FA21C72-692C-49FD-9EB4-DDDDDEBD4BD6}"/>
          </ac:spMkLst>
        </pc:spChg>
        <pc:spChg chg="add del">
          <ac:chgData name="Ms Taliah Tajammal" userId="S::taliah@uet.edu.pk::b53b8155-91e6-49b4-b55c-0abb2dc47154" providerId="AD" clId="Web-{78DBEBF7-5B7C-429D-E44B-7300EF3514BD}" dt="2020-10-31T12:42:34.351" v="90"/>
          <ac:spMkLst>
            <pc:docMk/>
            <pc:sldMk cId="1338865534" sldId="279"/>
            <ac:spMk id="11" creationId="{FBAF941A-6830-47A3-B63C-7C7B66AEA73B}"/>
          </ac:spMkLst>
        </pc:spChg>
        <pc:spChg chg="add del">
          <ac:chgData name="Ms Taliah Tajammal" userId="S::taliah@uet.edu.pk::b53b8155-91e6-49b4-b55c-0abb2dc47154" providerId="AD" clId="Web-{78DBEBF7-5B7C-429D-E44B-7300EF3514BD}" dt="2020-10-31T12:42:34.335" v="89"/>
          <ac:spMkLst>
            <pc:docMk/>
            <pc:sldMk cId="1338865534" sldId="279"/>
            <ac:spMk id="13" creationId="{C2AD7556-C90D-4946-8E4E-1E79D5B3D2F5}"/>
          </ac:spMkLst>
        </pc:spChg>
        <pc:spChg chg="add del">
          <ac:chgData name="Ms Taliah Tajammal" userId="S::taliah@uet.edu.pk::b53b8155-91e6-49b4-b55c-0abb2dc47154" providerId="AD" clId="Web-{78DBEBF7-5B7C-429D-E44B-7300EF3514BD}" dt="2020-10-31T12:42:34.335" v="89"/>
          <ac:spMkLst>
            <pc:docMk/>
            <pc:sldMk cId="1338865534" sldId="279"/>
            <ac:spMk id="14" creationId="{DBB0CC56-54B2-4AE0-87C5-296E78A028BA}"/>
          </ac:spMkLst>
        </pc:spChg>
        <pc:spChg chg="add">
          <ac:chgData name="Ms Taliah Tajammal" userId="S::taliah@uet.edu.pk::b53b8155-91e6-49b4-b55c-0abb2dc47154" providerId="AD" clId="Web-{78DBEBF7-5B7C-429D-E44B-7300EF3514BD}" dt="2020-10-31T12:42:34.351" v="90"/>
          <ac:spMkLst>
            <pc:docMk/>
            <pc:sldMk cId="1338865534" sldId="279"/>
            <ac:spMk id="15" creationId="{1E14715B-2E40-4760-AE23-026845A30A49}"/>
          </ac:spMkLst>
        </pc:spChg>
        <pc:spChg chg="add del">
          <ac:chgData name="Ms Taliah Tajammal" userId="S::taliah@uet.edu.pk::b53b8155-91e6-49b4-b55c-0abb2dc47154" providerId="AD" clId="Web-{78DBEBF7-5B7C-429D-E44B-7300EF3514BD}" dt="2020-10-31T12:42:27.569" v="87"/>
          <ac:spMkLst>
            <pc:docMk/>
            <pc:sldMk cId="1338865534" sldId="279"/>
            <ac:spMk id="16" creationId="{3F47E20B-1205-4238-A82B-90EF577F32D8}"/>
          </ac:spMkLst>
        </pc:spChg>
        <pc:spChg chg="add">
          <ac:chgData name="Ms Taliah Tajammal" userId="S::taliah@uet.edu.pk::b53b8155-91e6-49b4-b55c-0abb2dc47154" providerId="AD" clId="Web-{78DBEBF7-5B7C-429D-E44B-7300EF3514BD}" dt="2020-10-31T12:42:34.351" v="90"/>
          <ac:spMkLst>
            <pc:docMk/>
            <pc:sldMk cId="1338865534" sldId="279"/>
            <ac:spMk id="17" creationId="{45D08429-4C7A-4C37-848C-C1613E31D53A}"/>
          </ac:spMkLst>
        </pc:spChg>
        <pc:spChg chg="add del">
          <ac:chgData name="Ms Taliah Tajammal" userId="S::taliah@uet.edu.pk::b53b8155-91e6-49b4-b55c-0abb2dc47154" providerId="AD" clId="Web-{78DBEBF7-5B7C-429D-E44B-7300EF3514BD}" dt="2020-10-31T12:42:27.569" v="87"/>
          <ac:spMkLst>
            <pc:docMk/>
            <pc:sldMk cId="1338865534" sldId="279"/>
            <ac:spMk id="18" creationId="{D13567AC-EB9A-47A9-B6EC-B5BDB73B113C}"/>
          </ac:spMkLst>
        </pc:spChg>
        <pc:spChg chg="add">
          <ac:chgData name="Ms Taliah Tajammal" userId="S::taliah@uet.edu.pk::b53b8155-91e6-49b4-b55c-0abb2dc47154" providerId="AD" clId="Web-{78DBEBF7-5B7C-429D-E44B-7300EF3514BD}" dt="2020-10-31T12:42:34.351" v="90"/>
          <ac:spMkLst>
            <pc:docMk/>
            <pc:sldMk cId="1338865534" sldId="279"/>
            <ac:spMk id="20" creationId="{DD8F4B2B-96EA-4C0F-84D3-5728F7CF0B0B}"/>
          </ac:spMkLst>
        </pc:spChg>
        <pc:picChg chg="mod">
          <ac:chgData name="Ms Taliah Tajammal" userId="S::taliah@uet.edu.pk::b53b8155-91e6-49b4-b55c-0abb2dc47154" providerId="AD" clId="Web-{78DBEBF7-5B7C-429D-E44B-7300EF3514BD}" dt="2020-10-31T12:42:34.351" v="90"/>
          <ac:picMkLst>
            <pc:docMk/>
            <pc:sldMk cId="1338865534" sldId="279"/>
            <ac:picMk id="8" creationId="{2D59D94E-DA00-48DB-8432-BCB227AAEDA7}"/>
          </ac:picMkLst>
        </pc:picChg>
      </pc:sldChg>
      <pc:sldChg chg="modSp modNotes">
        <pc:chgData name="Ms Taliah Tajammal" userId="S::taliah@uet.edu.pk::b53b8155-91e6-49b4-b55c-0abb2dc47154" providerId="AD" clId="Web-{78DBEBF7-5B7C-429D-E44B-7300EF3514BD}" dt="2020-10-31T12:39:20.721" v="80"/>
        <pc:sldMkLst>
          <pc:docMk/>
          <pc:sldMk cId="2040911261" sldId="280"/>
        </pc:sldMkLst>
        <pc:spChg chg="mod">
          <ac:chgData name="Ms Taliah Tajammal" userId="S::taliah@uet.edu.pk::b53b8155-91e6-49b4-b55c-0abb2dc47154" providerId="AD" clId="Web-{78DBEBF7-5B7C-429D-E44B-7300EF3514BD}" dt="2020-10-31T12:36:07.810" v="58" actId="20577"/>
          <ac:spMkLst>
            <pc:docMk/>
            <pc:sldMk cId="2040911261" sldId="280"/>
            <ac:spMk id="7" creationId="{00000000-0000-0000-0000-000000000000}"/>
          </ac:spMkLst>
        </pc:spChg>
      </pc:sldChg>
      <pc:sldChg chg="addSp modSp modNotes">
        <pc:chgData name="Ms Taliah Tajammal" userId="S::taliah@uet.edu.pk::b53b8155-91e6-49b4-b55c-0abb2dc47154" providerId="AD" clId="Web-{78DBEBF7-5B7C-429D-E44B-7300EF3514BD}" dt="2020-10-31T12:37:53.141" v="65"/>
        <pc:sldMkLst>
          <pc:docMk/>
          <pc:sldMk cId="486297920" sldId="292"/>
        </pc:sldMkLst>
        <pc:spChg chg="add mod">
          <ac:chgData name="Ms Taliah Tajammal" userId="S::taliah@uet.edu.pk::b53b8155-91e6-49b4-b55c-0abb2dc47154" providerId="AD" clId="Web-{78DBEBF7-5B7C-429D-E44B-7300EF3514BD}" dt="2020-10-31T12:37:50.032" v="63"/>
          <ac:spMkLst>
            <pc:docMk/>
            <pc:sldMk cId="486297920" sldId="292"/>
            <ac:spMk id="4" creationId="{18E2EF38-48A4-41DC-BD34-6801DD998316}"/>
          </ac:spMkLst>
        </pc:spChg>
      </pc:sldChg>
      <pc:sldChg chg="modNotes">
        <pc:chgData name="Ms Taliah Tajammal" userId="S::taliah@uet.edu.pk::b53b8155-91e6-49b4-b55c-0abb2dc47154" providerId="AD" clId="Web-{78DBEBF7-5B7C-429D-E44B-7300EF3514BD}" dt="2020-10-31T12:37:22.343" v="60"/>
        <pc:sldMkLst>
          <pc:docMk/>
          <pc:sldMk cId="4037543648" sldId="297"/>
        </pc:sldMkLst>
      </pc:sldChg>
      <pc:sldChg chg="modNotes">
        <pc:chgData name="Ms Taliah Tajammal" userId="S::taliah@uet.edu.pk::b53b8155-91e6-49b4-b55c-0abb2dc47154" providerId="AD" clId="Web-{78DBEBF7-5B7C-429D-E44B-7300EF3514BD}" dt="2020-10-31T12:37:37.516" v="61"/>
        <pc:sldMkLst>
          <pc:docMk/>
          <pc:sldMk cId="1366624462" sldId="298"/>
        </pc:sldMkLst>
      </pc:sldChg>
      <pc:sldChg chg="modNotes">
        <pc:chgData name="Ms Taliah Tajammal" userId="S::taliah@uet.edu.pk::b53b8155-91e6-49b4-b55c-0abb2dc47154" providerId="AD" clId="Web-{78DBEBF7-5B7C-429D-E44B-7300EF3514BD}" dt="2020-10-31T12:30:17.755" v="3"/>
        <pc:sldMkLst>
          <pc:docMk/>
          <pc:sldMk cId="562839023" sldId="300"/>
        </pc:sldMkLst>
      </pc:sldChg>
      <pc:sldChg chg="modSp ord modNotes">
        <pc:chgData name="Ms Taliah Tajammal" userId="S::taliah@uet.edu.pk::b53b8155-91e6-49b4-b55c-0abb2dc47154" providerId="AD" clId="Web-{78DBEBF7-5B7C-429D-E44B-7300EF3514BD}" dt="2020-10-31T12:39:54.753" v="82"/>
        <pc:sldMkLst>
          <pc:docMk/>
          <pc:sldMk cId="1320558952" sldId="301"/>
        </pc:sldMkLst>
        <pc:spChg chg="mod">
          <ac:chgData name="Ms Taliah Tajammal" userId="S::taliah@uet.edu.pk::b53b8155-91e6-49b4-b55c-0abb2dc47154" providerId="AD" clId="Web-{78DBEBF7-5B7C-429D-E44B-7300EF3514BD}" dt="2020-10-31T12:35:08.981" v="39" actId="20577"/>
          <ac:spMkLst>
            <pc:docMk/>
            <pc:sldMk cId="1320558952" sldId="301"/>
            <ac:spMk id="3" creationId="{00000000-0000-0000-0000-000000000000}"/>
          </ac:spMkLst>
        </pc:spChg>
      </pc:sldChg>
      <pc:sldChg chg="ord modNotes">
        <pc:chgData name="Ms Taliah Tajammal" userId="S::taliah@uet.edu.pk::b53b8155-91e6-49b4-b55c-0abb2dc47154" providerId="AD" clId="Web-{78DBEBF7-5B7C-429D-E44B-7300EF3514BD}" dt="2020-10-31T12:38:24.407" v="67"/>
        <pc:sldMkLst>
          <pc:docMk/>
          <pc:sldMk cId="1111712851" sldId="302"/>
        </pc:sldMkLst>
      </pc:sldChg>
      <pc:sldChg chg="modNotes">
        <pc:chgData name="Ms Taliah Tajammal" userId="S::taliah@uet.edu.pk::b53b8155-91e6-49b4-b55c-0abb2dc47154" providerId="AD" clId="Web-{78DBEBF7-5B7C-429D-E44B-7300EF3514BD}" dt="2020-10-31T12:31:16.100" v="10"/>
        <pc:sldMkLst>
          <pc:docMk/>
          <pc:sldMk cId="1610925380" sldId="305"/>
        </pc:sldMkLst>
      </pc:sldChg>
      <pc:sldChg chg="modSp ord modNotes">
        <pc:chgData name="Ms Taliah Tajammal" userId="S::taliah@uet.edu.pk::b53b8155-91e6-49b4-b55c-0abb2dc47154" providerId="AD" clId="Web-{78DBEBF7-5B7C-429D-E44B-7300EF3514BD}" dt="2020-10-31T12:39:41.019" v="81"/>
        <pc:sldMkLst>
          <pc:docMk/>
          <pc:sldMk cId="4176033390" sldId="306"/>
        </pc:sldMkLst>
        <pc:spChg chg="mod">
          <ac:chgData name="Ms Taliah Tajammal" userId="S::taliah@uet.edu.pk::b53b8155-91e6-49b4-b55c-0abb2dc47154" providerId="AD" clId="Web-{78DBEBF7-5B7C-429D-E44B-7300EF3514BD}" dt="2020-10-31T12:35:34.435" v="42" actId="20577"/>
          <ac:spMkLst>
            <pc:docMk/>
            <pc:sldMk cId="4176033390" sldId="306"/>
            <ac:spMk id="3" creationId="{00000000-0000-0000-0000-000000000000}"/>
          </ac:spMkLst>
        </pc:spChg>
      </pc:sldChg>
      <pc:sldChg chg="ord modNotes">
        <pc:chgData name="Ms Taliah Tajammal" userId="S::taliah@uet.edu.pk::b53b8155-91e6-49b4-b55c-0abb2dc47154" providerId="AD" clId="Web-{78DBEBF7-5B7C-429D-E44B-7300EF3514BD}" dt="2020-10-31T12:40:14.379" v="83"/>
        <pc:sldMkLst>
          <pc:docMk/>
          <pc:sldMk cId="3470314185" sldId="307"/>
        </pc:sldMkLst>
      </pc:sldChg>
      <pc:sldChg chg="ord modNotes">
        <pc:chgData name="Ms Taliah Tajammal" userId="S::taliah@uet.edu.pk::b53b8155-91e6-49b4-b55c-0abb2dc47154" providerId="AD" clId="Web-{78DBEBF7-5B7C-429D-E44B-7300EF3514BD}" dt="2020-10-31T12:40:38.036" v="85"/>
        <pc:sldMkLst>
          <pc:docMk/>
          <pc:sldMk cId="3209519753"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In the software development industry, your objective should be to maintain quality from the beginning and not test it in later stages. For instance, in the first place, the developer should try to develop smooth and bug-free coding. If any bug still appears during testing for resolution, the developer needs to ensure that</a:t>
            </a:r>
          </a:p>
          <a:p>
            <a:pPr marL="171450" indent="-171450">
              <a:buFont typeface="Arial"/>
              <a:buChar char="•"/>
              <a:defRPr/>
            </a:pPr>
            <a:r>
              <a:rPr lang="en-US" i="1"/>
              <a:t>The resolution of bug takes place.</a:t>
            </a:r>
            <a:endParaRPr lang="en-US"/>
          </a:p>
          <a:p>
            <a:pPr marL="171450" indent="-171450">
              <a:buFont typeface="Arial"/>
              <a:buChar char="•"/>
              <a:defRPr/>
            </a:pPr>
            <a:r>
              <a:rPr lang="en-US" i="1"/>
              <a:t>A thorough root cause analysis has been carried out.</a:t>
            </a:r>
            <a:endParaRPr lang="en-US"/>
          </a:p>
          <a:p>
            <a:pPr marL="171450" indent="-171450">
              <a:buFont typeface="Arial"/>
              <a:buChar char="•"/>
              <a:defRPr/>
            </a:pPr>
            <a:r>
              <a:rPr lang="en-US" i="1"/>
              <a:t>He takes down the details for the future reference.</a:t>
            </a:r>
            <a:endParaRPr lang="en-US"/>
          </a:p>
          <a:p>
            <a:pPr>
              <a:defRPr/>
            </a:pPr>
            <a:r>
              <a:rPr lang="en-US"/>
              <a:t>The reason being, if the same bug is there in some other scenario, then it can be fixed during the development stage itself.</a:t>
            </a:r>
          </a:p>
          <a:p>
            <a:pPr>
              <a:defRPr/>
            </a:pPr>
            <a:r>
              <a:rPr lang="en-US" b="1"/>
              <a:t>Example</a:t>
            </a:r>
            <a:endParaRPr lang="en-US"/>
          </a:p>
          <a:p>
            <a:pPr>
              <a:defRPr/>
            </a:pPr>
            <a:r>
              <a:rPr lang="en-US" i="1"/>
              <a:t>In the case of our restaurant example, one of the basic expectations of the customer from the quality perspective is “hygiene” so it is of utmost importance that all utensils are thoroughly cleaned in which the food gets served. Restaurant management would like to avoid any risk on account of “hygiene,” so they opted for a dishwasher machine, thereby, eliminating the potential risk of customer complaints on account of dirty dishes.</a:t>
            </a:r>
            <a:endParaRPr lang="en-US"/>
          </a:p>
          <a:p>
            <a:pPr marL="0" marR="0" lvl="0" indent="0" algn="l" defTabSz="914400">
              <a:lnSpc>
                <a:spcPct val="100000"/>
              </a:lnSpc>
              <a:spcBef>
                <a:spcPts val="0"/>
              </a:spcBef>
              <a:spcAft>
                <a:spcPts val="0"/>
              </a:spcAft>
              <a:buClrTx/>
              <a:buSzTx/>
              <a:buFontTx/>
              <a:buNone/>
              <a:tabLst/>
              <a:defRPr/>
            </a:pPr>
            <a:endParaRPr lang="en-US" b="1" dirty="0">
              <a:solidFill>
                <a:srgbClr val="333333"/>
              </a:solidFill>
              <a:latin typeface="Encode San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68296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In software development organizations, developers may feel pressurized to meet stringent timelines and end up writing sloppy code, which may result in more defects. This, in turn, increases the workload for developers only. Similarly, if testers are overburdened with work, they will not be able to share their findings with developers on time. In the meanwhile, developers keep on writing code thereby increasing backlog for testers. An organization can easily overcome these situations by having a better understanding of their tester’s/developer’s capacity.</a:t>
            </a:r>
            <a:endParaRPr lang="en-US" dirty="0"/>
          </a:p>
          <a:p>
            <a:pPr>
              <a:defRPr/>
            </a:pPr>
            <a:r>
              <a:rPr lang="en-US" b="1"/>
              <a:t>Example:</a:t>
            </a:r>
            <a:endParaRPr lang="en-US" dirty="0"/>
          </a:p>
          <a:p>
            <a:pPr>
              <a:defRPr/>
            </a:pPr>
            <a:r>
              <a:rPr lang="en-US" i="1"/>
              <a:t>For example, the restaurant observes more customers during the festive season. There is an ever-mounting pressure on the chef to cater to all these orders on time. As a result, he missed out on keeping the right balance of spices in 2-3 dishes, resulting in returned orders. This further causes rework for the chef as well as for the person who is responsible for serving. To ensure quality, avoid rework and timely delivery, restaurant management may put a threshold on the maximum number of customers which they are going to cater to at any given point of time. As soon as the number of customers reaches this threshold limit, the restaurant is not going to accept any more orders/customers, which helps in </a:t>
            </a:r>
            <a:r>
              <a:rPr lang="en-US" b="1" i="1"/>
              <a:t>optimizing productivity, quality of production, and your business as a whole</a:t>
            </a:r>
            <a:r>
              <a:rPr lang="en-US" i="1"/>
              <a:t>.</a:t>
            </a:r>
            <a:endParaRPr lang="en-US" dirty="0"/>
          </a:p>
          <a:p>
            <a:pPr>
              <a:defRPr/>
            </a:pPr>
            <a:endParaRPr lang="en-US" dirty="0"/>
          </a:p>
          <a:p>
            <a:pPr marL="0" marR="0" lvl="0" indent="0" algn="l" defTabSz="914400">
              <a:lnSpc>
                <a:spcPct val="100000"/>
              </a:lnSpc>
              <a:spcBef>
                <a:spcPts val="0"/>
              </a:spcBef>
              <a:spcAft>
                <a:spcPts val="0"/>
              </a:spcAft>
              <a:buClrTx/>
              <a:buSzTx/>
              <a:buFontTx/>
              <a:buNone/>
              <a:tabLst/>
              <a:defRPr/>
            </a:pPr>
            <a:endParaRPr lang="en-US" b="1" dirty="0">
              <a:solidFill>
                <a:srgbClr val="333333"/>
              </a:solidFill>
              <a:latin typeface="Encode San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1834745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Advantages of lean model: </a:t>
            </a:r>
            <a:endParaRPr lang="en-US" dirty="0"/>
          </a:p>
          <a:p>
            <a:pPr marL="171450" indent="-171450">
              <a:buFont typeface="Symbol"/>
              <a:buChar char="•"/>
            </a:pPr>
            <a:r>
              <a:rPr lang="en-US" b="1"/>
              <a:t>The development process becomes simplified and rational. </a:t>
            </a:r>
            <a:r>
              <a:rPr lang="en-US"/>
              <a:t>LSD removes needless process stages when designing software, saving time and valuable resources as a result.</a:t>
            </a:r>
            <a:endParaRPr lang="en-US" dirty="0"/>
          </a:p>
          <a:p>
            <a:endParaRPr lang="en-US" dirty="0"/>
          </a:p>
          <a:p>
            <a:pPr marL="171450" indent="-171450">
              <a:buFont typeface="Symbol"/>
              <a:buChar char="•"/>
            </a:pPr>
            <a:r>
              <a:rPr lang="en-US" b="1"/>
              <a:t>Eliminating wasteful losses.</a:t>
            </a:r>
            <a:r>
              <a:rPr lang="en-US"/>
              <a:t> As the focus is on the minimum viable product, LSD prioritizes essential functions and features above all else. Once an MVP is in the marketplace, teams can then learn which new features should take priority, based on real customer insight — this removes the risk of spending time or investment on needless builds.</a:t>
            </a:r>
            <a:endParaRPr lang="en-US" dirty="0"/>
          </a:p>
          <a:p>
            <a:endParaRPr lang="en-US" dirty="0"/>
          </a:p>
          <a:p>
            <a:pPr marL="171450" indent="-171450">
              <a:buFont typeface="Symbol"/>
              <a:buChar char="•"/>
            </a:pPr>
            <a:r>
              <a:rPr lang="en-US" b="1"/>
              <a:t>Boost the involvement rate of your team.</a:t>
            </a:r>
            <a:r>
              <a:rPr lang="en-US"/>
              <a:t> When understanding the values in lean development methodology, people are one of the most important keys. By increasing participation, the overall workflow becomes optimized, and losses get reduced or removed altogether.</a:t>
            </a:r>
            <a:endParaRPr lang="en-US" dirty="0"/>
          </a:p>
          <a:p>
            <a:endParaRPr lang="en-US" dirty="0"/>
          </a:p>
          <a:p>
            <a:r>
              <a:rPr lang="en-US" b="1" u="sng"/>
              <a:t>Disadvantages of lean model:</a:t>
            </a:r>
            <a:endParaRPr lang="en-US" dirty="0"/>
          </a:p>
          <a:p>
            <a:pPr marL="171450" indent="-171450">
              <a:buFont typeface="Arial"/>
              <a:buChar char="•"/>
            </a:pPr>
            <a:r>
              <a:rPr lang="en-US"/>
              <a:t>Equipment Failure - </a:t>
            </a:r>
            <a:r>
              <a:rPr lang="en-US" b="1"/>
              <a:t>Lean</a:t>
            </a:r>
            <a:r>
              <a:rPr lang="en-US"/>
              <a:t> has very little room for error.</a:t>
            </a:r>
            <a:endParaRPr lang="en-US" dirty="0"/>
          </a:p>
          <a:p>
            <a:pPr marL="171450" indent="-171450">
              <a:buFont typeface="Arial"/>
              <a:buChar char="•"/>
            </a:pPr>
            <a:r>
              <a:rPr lang="en-US"/>
              <a:t>Documentation is critical. Failure to thoroughly record and document the LSD process can lead to mistakes in the development process.</a:t>
            </a:r>
            <a:endParaRPr lang="en-US" dirty="0"/>
          </a:p>
          <a:p>
            <a:endParaRPr lang="en-US" sz="1200" b="0" i="0" kern="1200" dirty="0">
              <a:solidFill>
                <a:srgbClr val="222222"/>
              </a:solidFill>
              <a:effectLst/>
              <a:latin typeface="arial"/>
              <a:cs typeface="arial"/>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12</a:t>
            </a:fld>
            <a:endParaRPr lang="en-US"/>
          </a:p>
        </p:txBody>
      </p:sp>
    </p:spTree>
    <p:extLst>
      <p:ext uri="{BB962C8B-B14F-4D97-AF65-F5344CB8AC3E}">
        <p14:creationId xmlns:p14="http://schemas.microsoft.com/office/powerpoint/2010/main" val="378954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the difference between agile and lean methodology if any?</a:t>
            </a:r>
            <a:endParaRPr lang="en-US" b="0" i="0" kern="1200">
              <a:effectLst/>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13</a:t>
            </a:fld>
            <a:endParaRPr lang="en-US"/>
          </a:p>
        </p:txBody>
      </p:sp>
    </p:spTree>
    <p:extLst>
      <p:ext uri="{BB962C8B-B14F-4D97-AF65-F5344CB8AC3E}">
        <p14:creationId xmlns:p14="http://schemas.microsoft.com/office/powerpoint/2010/main" val="358356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The </a:t>
            </a:r>
            <a:r>
              <a:rPr lang="en-US" b="1"/>
              <a:t>Lean Development Methodology</a:t>
            </a:r>
            <a:r>
              <a:rPr lang="en-US"/>
              <a:t> decrease Costs, Effort, and Waste. Lean software development is a set of principles that can be applied to software development to </a:t>
            </a:r>
            <a:r>
              <a:rPr lang="en-US" b="1"/>
              <a:t>decrease programming effort, budgeting, and defect rates </a:t>
            </a:r>
            <a:r>
              <a:rPr lang="en-US"/>
              <a:t>by one third. The principles were adapted from lean manufacturing by Mary and Tom Poppendieck. This approach is beneficial to an organization because agile iterations eliminate extensive pre-planned specifications. User stories rather than large upfront specs are easily understood by each team member and simpler to communicate.</a:t>
            </a:r>
          </a:p>
          <a:p>
            <a:pPr algn="just"/>
            <a:r>
              <a:rPr lang="en-US" b="1" i="1"/>
              <a:t>“Lean development means removing all things unnecessary”</a:t>
            </a:r>
            <a:endParaRPr lang="en-US"/>
          </a:p>
          <a:p>
            <a:pPr algn="just"/>
            <a:r>
              <a:rPr lang="en-US"/>
              <a:t>Lean development makes it possible to gain information straight from the source, therefore eliminating the common problem of producing software that does not address the customers’ needs. Short iterations provide an opportunity to communicate small sets of plans up front and allow the team to make decisions in order to adapt to unforeseen circumstances. Organizations that have the ability to complete fast, simple improvements in the shortest time frame gain powerful decision-making benefits.</a:t>
            </a:r>
          </a:p>
          <a:p>
            <a:pPr algn="just"/>
            <a:r>
              <a:rPr lang="en-US" b="1" i="1"/>
              <a:t>Lean Artifacts:</a:t>
            </a:r>
            <a:endParaRPr lang="en-US"/>
          </a:p>
          <a:p>
            <a:pPr algn="just"/>
            <a:r>
              <a:rPr lang="en-US"/>
              <a:t>All the activities in any industry are divided into </a:t>
            </a:r>
            <a:r>
              <a:rPr lang="en-US" b="1" i="1"/>
              <a:t>Value Add (VA)</a:t>
            </a:r>
            <a:r>
              <a:rPr lang="en-US"/>
              <a:t> or </a:t>
            </a:r>
            <a:r>
              <a:rPr lang="en-US" b="1" i="1"/>
              <a:t>Non-Value Add (NVA)</a:t>
            </a:r>
            <a:r>
              <a:rPr lang="en-US"/>
              <a:t>.</a:t>
            </a:r>
          </a:p>
          <a:p>
            <a:pPr algn="just"/>
            <a:r>
              <a:rPr lang="en-US" b="1" i="1"/>
              <a:t>Value-Add activities –</a:t>
            </a:r>
            <a:endParaRPr lang="en-US"/>
          </a:p>
          <a:p>
            <a:pPr algn="just"/>
            <a:r>
              <a:rPr lang="en-US"/>
              <a:t>Are all the activities that physically improve a product or a service for customers – which means they are those activities that add value!</a:t>
            </a:r>
          </a:p>
          <a:p>
            <a:pPr algn="just"/>
            <a:r>
              <a:rPr lang="en-US" b="1" i="1"/>
              <a:t>Non-Value Add (NVA) activities –</a:t>
            </a:r>
            <a:endParaRPr lang="en-US"/>
          </a:p>
          <a:p>
            <a:pPr algn="just"/>
            <a:r>
              <a:rPr lang="en-US"/>
              <a:t>Are the activities that do not add value but are performed. The customer must bear the cost of NVA, and since it is not value add, a customer doesn’t want to pay for it.</a:t>
            </a:r>
          </a:p>
          <a:p>
            <a:endParaRPr lang="en-US" sz="1200" b="1" i="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23053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Lean Software Development Principles</a:t>
            </a:r>
            <a:endParaRPr lang="en-US"/>
          </a:p>
          <a:p>
            <a:r>
              <a:rPr lang="en-US"/>
              <a:t>Lean development methodology principles can be applied in any IT environment for improved programming practices. The practice is based on seven principles:</a:t>
            </a:r>
          </a:p>
          <a:p>
            <a:pPr marL="285750" indent="-285750">
              <a:buFont typeface="Arial"/>
              <a:buChar char="•"/>
            </a:pPr>
            <a:r>
              <a:rPr lang="en-US"/>
              <a:t>Eliminate waste – Spending time on adding real customer value(s)</a:t>
            </a:r>
          </a:p>
          <a:p>
            <a:pPr marL="285750" indent="-285750">
              <a:buFont typeface="Arial"/>
              <a:buChar char="•"/>
            </a:pPr>
            <a:r>
              <a:rPr lang="en-US"/>
              <a:t>Amplify learning – Increasing feedback to face tough problems</a:t>
            </a:r>
          </a:p>
          <a:p>
            <a:pPr marL="285750" indent="-285750">
              <a:buFont typeface="Arial"/>
              <a:buChar char="•"/>
            </a:pPr>
            <a:r>
              <a:rPr lang="en-US"/>
              <a:t>Decide as late as possible – Keeping options open as long as practical, but no longer</a:t>
            </a:r>
          </a:p>
          <a:p>
            <a:pPr marL="285750" indent="-285750">
              <a:buFont typeface="Arial"/>
              <a:buChar char="•"/>
            </a:pPr>
            <a:r>
              <a:rPr lang="en-US"/>
              <a:t>Deliver as fast as possible – Delivering value to customers as soon as they demand for it</a:t>
            </a:r>
          </a:p>
          <a:p>
            <a:pPr marL="285750" indent="-285750">
              <a:buFont typeface="Arial"/>
              <a:buChar char="•"/>
            </a:pPr>
            <a:r>
              <a:rPr lang="en-US"/>
              <a:t>Empower the team – Letting people who add value(s) to use their full potential</a:t>
            </a:r>
          </a:p>
          <a:p>
            <a:pPr marL="285750" indent="-285750">
              <a:buFont typeface="Arial"/>
              <a:buChar char="•"/>
            </a:pPr>
            <a:r>
              <a:rPr lang="en-US"/>
              <a:t>Build integrity in – Building product integrity into a system</a:t>
            </a:r>
          </a:p>
          <a:p>
            <a:pPr marL="285750" indent="-285750">
              <a:buFont typeface="Arial"/>
              <a:buChar char="•"/>
            </a:pPr>
            <a:r>
              <a:rPr lang="en-US"/>
              <a:t>Optimize the whole – Awareness to temptation to optimize parts at the expense of a whole system. </a:t>
            </a:r>
            <a:endParaRPr lang="en-US" i="0" kern="1200">
              <a:effectLst/>
            </a:endParaRPr>
          </a:p>
          <a:p>
            <a:pPr marL="0" marR="0" lvl="0" indent="0" algn="l" defTabSz="914400">
              <a:lnSpc>
                <a:spcPct val="100000"/>
              </a:lnSpc>
              <a:spcBef>
                <a:spcPts val="0"/>
              </a:spcBef>
              <a:spcAft>
                <a:spcPts val="0"/>
              </a:spcAft>
              <a:buClrTx/>
              <a:buSzTx/>
              <a:buFontTx/>
              <a:buNone/>
              <a:tabLst/>
              <a:defRPr/>
            </a:pPr>
            <a:endParaRPr lang="en-US" b="1" i="0" dirty="0">
              <a:solidFill>
                <a:srgbClr val="32313B"/>
              </a:solidFill>
              <a:effectLst/>
              <a:latin typeface="GothamBook"/>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416792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b="1" i="1"/>
              <a:t>1. Eliminate Waste </a:t>
            </a:r>
            <a:endParaRPr lang="en-US" dirty="0"/>
          </a:p>
          <a:p>
            <a:pPr lvl="2"/>
            <a:r>
              <a:rPr lang="en-US"/>
              <a:t>One of the key principles that make Lean a successful development process is the elimination of waste. Lean development is, in principle, about reducing waste as much as possible, be it in a development team, group, or organization. Examples of waste include excess inventory, unnecessary efforts, duplicated data, and most importantly, cost related to all the aforementioned.</a:t>
            </a:r>
            <a:endParaRPr lang="en-US" dirty="0"/>
          </a:p>
          <a:p>
            <a:pPr lvl="2"/>
            <a:r>
              <a:rPr lang="en-US"/>
              <a:t>In Lean, waste can be divided into seven major sections.</a:t>
            </a:r>
            <a:endParaRPr lang="en-US" dirty="0"/>
          </a:p>
          <a:p>
            <a:pPr marL="171450" indent="-171450">
              <a:buFont typeface="Arial"/>
              <a:buChar char="•"/>
            </a:pPr>
            <a:r>
              <a:rPr lang="en-US" b="1" i="1"/>
              <a:t>Incomplete/Partial Work Done </a:t>
            </a:r>
            <a:endParaRPr lang="en-US" dirty="0"/>
          </a:p>
          <a:p>
            <a:r>
              <a:rPr lang="en-US"/>
              <a:t>Work doesn’t add value to the customer until its complete, which, in turn, keeps the resources occupied. Moreover, until and unless it is not complete, we can’t figure out whether it will work or not.</a:t>
            </a:r>
            <a:endParaRPr lang="en-US" dirty="0"/>
          </a:p>
          <a:p>
            <a:r>
              <a:rPr lang="en-US" b="1" i="1"/>
              <a:t>Examples:</a:t>
            </a:r>
            <a:endParaRPr lang="en-US" dirty="0"/>
          </a:p>
          <a:p>
            <a:pPr marL="1085850" lvl="2" indent="-171450">
              <a:buFont typeface="Arial"/>
              <a:buChar char="▪"/>
            </a:pPr>
            <a:r>
              <a:rPr lang="en-US" i="1"/>
              <a:t>Incomplete coding documentation</a:t>
            </a:r>
            <a:endParaRPr lang="en-US" dirty="0"/>
          </a:p>
          <a:p>
            <a:pPr marL="1085850" lvl="2" indent="-171450">
              <a:buFont typeface="Arial"/>
              <a:buChar char="▪"/>
            </a:pPr>
            <a:r>
              <a:rPr lang="en-US" i="1"/>
              <a:t>Partial or incomplete code</a:t>
            </a:r>
            <a:endParaRPr lang="en-US" dirty="0"/>
          </a:p>
          <a:p>
            <a:pPr marL="1085850" lvl="2" indent="-171450">
              <a:buFont typeface="Arial"/>
              <a:buChar char="▪"/>
            </a:pPr>
            <a:r>
              <a:rPr lang="en-US" i="1"/>
              <a:t>Unverified code</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Try not to leave things unfinished</a:t>
            </a:r>
            <a:endParaRPr lang="en-US" dirty="0"/>
          </a:p>
          <a:p>
            <a:pPr marL="1085850" lvl="2" indent="-171450">
              <a:buFont typeface="Arial"/>
              <a:buChar char="▪"/>
            </a:pPr>
            <a:r>
              <a:rPr lang="en-US" i="1"/>
              <a:t>Limit and decide to complete work in progress</a:t>
            </a:r>
            <a:endParaRPr lang="en-US" dirty="0"/>
          </a:p>
          <a:p>
            <a:pPr lvl="2"/>
            <a:r>
              <a:rPr lang="en-US" b="1" i="1"/>
              <a:t>2.   Extra or Not Needed Feature </a:t>
            </a:r>
            <a:endParaRPr lang="en-US" dirty="0"/>
          </a:p>
          <a:p>
            <a:pPr lvl="2"/>
            <a:r>
              <a:rPr lang="en-US"/>
              <a:t>A feature that has not been demanded by the customer, or is not suggested by the customer but comes as part of the package, is called Extra Feature. For example, if the scientific calculator is software, then there are many features like angles (sin, cos, tan), square root, etc. which might not be used by everyone but they come as a part of the package.</a:t>
            </a:r>
            <a:r>
              <a:rPr lang="en-US" b="1" i="1"/>
              <a:t> Here comes the 80:20 rule in the software industry. It means 80% of the users, use only 20% of the features.</a:t>
            </a:r>
            <a:endParaRPr lang="en-US" dirty="0"/>
          </a:p>
          <a:p>
            <a:pPr marL="628650" lvl="1" indent="-171450">
              <a:buFont typeface="Arial"/>
              <a:buChar char="○"/>
            </a:pPr>
            <a:r>
              <a:rPr lang="en-US" b="1" i="1"/>
              <a:t>Example:</a:t>
            </a:r>
            <a:r>
              <a:rPr lang="en-US" i="1"/>
              <a:t> At times, the client may be carried away with the latest technology and end up demanding a feature like a slider on a website, which will rarely be or not at all used by the end user.</a:t>
            </a:r>
            <a:endParaRPr lang="en-US" dirty="0"/>
          </a:p>
          <a:p>
            <a:pPr marL="628650" lvl="1" indent="-171450">
              <a:buFont typeface="Arial"/>
              <a:buChar char="○"/>
            </a:pPr>
            <a:r>
              <a:rPr lang="en-US" b="1" i="1"/>
              <a:t>How to reduce?  </a:t>
            </a:r>
            <a:r>
              <a:rPr lang="en-US" i="1"/>
              <a:t>Instead of worrying about how to develop stuff faster, it is far better to learn how to stop developing the things that are not important and focus on the things that will have the real impact.</a:t>
            </a:r>
            <a:endParaRPr lang="en-US" dirty="0"/>
          </a:p>
          <a:p>
            <a:pPr lvl="1"/>
            <a:r>
              <a:rPr lang="en-US" b="1" i="1"/>
              <a:t>3.   Extra Processing or Extra Documentation –</a:t>
            </a:r>
            <a:endParaRPr lang="en-US" dirty="0"/>
          </a:p>
          <a:p>
            <a:pPr lvl="1"/>
            <a:r>
              <a:rPr lang="en-US"/>
              <a:t>Extra processing is incompetent or unnecessary additional process steps that add no value to the development process</a:t>
            </a:r>
            <a:r>
              <a:rPr lang="en-US" b="1"/>
              <a:t>.</a:t>
            </a:r>
            <a:endParaRPr lang="en-US" dirty="0"/>
          </a:p>
          <a:p>
            <a:pPr marL="628650" lvl="1" indent="-171450">
              <a:buFont typeface="Arial"/>
              <a:buChar char="○"/>
            </a:pPr>
            <a:r>
              <a:rPr lang="en-US" b="1" i="1"/>
              <a:t>Examples:</a:t>
            </a:r>
            <a:endParaRPr lang="en-US" dirty="0"/>
          </a:p>
          <a:p>
            <a:pPr marL="1085850" lvl="2" indent="-171450">
              <a:buFont typeface="Arial"/>
              <a:buChar char="▪"/>
            </a:pPr>
            <a:r>
              <a:rPr lang="en-US" i="1"/>
              <a:t>Very detailed documentation</a:t>
            </a:r>
            <a:endParaRPr lang="en-US" dirty="0"/>
          </a:p>
          <a:p>
            <a:pPr marL="1085850" lvl="2" indent="-171450">
              <a:buFont typeface="Arial"/>
              <a:buChar char="▪"/>
            </a:pPr>
            <a:r>
              <a:rPr lang="en-US" i="1"/>
              <a:t>Extra management/planning activities</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Minimize extra activities</a:t>
            </a:r>
            <a:endParaRPr lang="en-US" dirty="0"/>
          </a:p>
          <a:p>
            <a:pPr marL="1085850" lvl="2" indent="-171450">
              <a:buFont typeface="Arial"/>
              <a:buChar char="▪"/>
            </a:pPr>
            <a:r>
              <a:rPr lang="en-US" i="1"/>
              <a:t>Plan as per requirement</a:t>
            </a:r>
            <a:endParaRPr lang="en-US" dirty="0"/>
          </a:p>
          <a:p>
            <a:pPr lvl="2"/>
            <a:r>
              <a:rPr lang="en-US" b="1" i="1"/>
              <a:t>4.    Task Switching </a:t>
            </a:r>
            <a:endParaRPr lang="en-US" dirty="0"/>
          </a:p>
          <a:p>
            <a:pPr lvl="2"/>
            <a:r>
              <a:rPr lang="en-US"/>
              <a:t>Every time a person shuffles between tasks, there is a significant time that is required to gather the information, thoughts, and get into the new task. According to research, it takes a minimum of 15 minutes of concentration to enter flow, and during this time, you are not productive. Imagine – if a developer is interrupted two times a day, over half an hour of work is lost.</a:t>
            </a:r>
            <a:endParaRPr lang="en-US" dirty="0"/>
          </a:p>
          <a:p>
            <a:pPr marL="628650" lvl="1" indent="-171450">
              <a:buFont typeface="Arial"/>
              <a:buChar char="○"/>
            </a:pPr>
            <a:r>
              <a:rPr lang="en-US" b="1" i="1"/>
              <a:t>Example:</a:t>
            </a:r>
            <a:endParaRPr lang="en-US" dirty="0"/>
          </a:p>
          <a:p>
            <a:pPr marL="1085850" lvl="2" indent="-171450">
              <a:buFont typeface="Arial"/>
              <a:buChar char="▪"/>
            </a:pPr>
            <a:r>
              <a:rPr lang="en-US" i="1"/>
              <a:t>One person working on two projects</a:t>
            </a:r>
            <a:endParaRPr lang="en-US" dirty="0"/>
          </a:p>
          <a:p>
            <a:pPr marL="1085850" lvl="2" indent="-171450">
              <a:buFont typeface="Arial"/>
              <a:buChar char="▪"/>
            </a:pPr>
            <a:r>
              <a:rPr lang="en-US" i="1"/>
              <a:t>Developer interrupted for breaks for conversations over other projects.</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Minimize shuffling and assign resources to one project at a time</a:t>
            </a:r>
            <a:endParaRPr lang="en-US" dirty="0"/>
          </a:p>
          <a:p>
            <a:pPr marL="1085850" lvl="2" indent="-171450">
              <a:buFont typeface="Arial"/>
              <a:buChar char="▪"/>
            </a:pPr>
            <a:r>
              <a:rPr lang="en-US" i="1"/>
              <a:t>Eliminate what is not important</a:t>
            </a:r>
            <a:endParaRPr lang="en-US" dirty="0"/>
          </a:p>
          <a:p>
            <a:pPr marL="1085850" lvl="2" indent="-171450">
              <a:buFont typeface="Arial"/>
              <a:buChar char="▪"/>
            </a:pPr>
            <a:r>
              <a:rPr lang="en-US" i="1"/>
              <a:t>Minimize interruptions</a:t>
            </a:r>
            <a:endParaRPr lang="en-US" dirty="0"/>
          </a:p>
          <a:p>
            <a:pPr marL="1085850" lvl="2" indent="-171450">
              <a:buFont typeface="Arial"/>
              <a:buChar char="▪"/>
            </a:pPr>
            <a:r>
              <a:rPr lang="en-US" i="1"/>
              <a:t>Prioritize the activities</a:t>
            </a:r>
            <a:endParaRPr lang="en-US" dirty="0"/>
          </a:p>
          <a:p>
            <a:pPr lvl="2"/>
            <a:r>
              <a:rPr lang="en-US"/>
              <a:t> </a:t>
            </a:r>
            <a:endParaRPr lang="en-US" dirty="0"/>
          </a:p>
          <a:p>
            <a:pPr lvl="2"/>
            <a:r>
              <a:rPr lang="en-US" b="1"/>
              <a:t>5.    </a:t>
            </a:r>
            <a:r>
              <a:rPr lang="en-US" b="1" i="1"/>
              <a:t>Waiting/Delays </a:t>
            </a:r>
            <a:endParaRPr lang="en-US" dirty="0"/>
          </a:p>
          <a:p>
            <a:pPr lvl="2"/>
            <a:r>
              <a:rPr lang="en-US"/>
              <a:t>There are some activities for which we need approvals, or there is some action required by some other team. Then this waiting for approval or waiting for information leads to waste referred to as “Waiting/Delay” waste.</a:t>
            </a:r>
            <a:endParaRPr lang="en-US" dirty="0"/>
          </a:p>
          <a:p>
            <a:pPr marL="628650" lvl="1" indent="-171450">
              <a:buFont typeface="Arial"/>
              <a:buChar char="○"/>
            </a:pPr>
            <a:r>
              <a:rPr lang="en-US" b="1" i="1"/>
              <a:t>Examples:</a:t>
            </a:r>
            <a:endParaRPr lang="en-US" dirty="0"/>
          </a:p>
          <a:p>
            <a:pPr marL="1085850" lvl="2" indent="-171450">
              <a:buFont typeface="Arial"/>
              <a:buChar char="▪"/>
            </a:pPr>
            <a:r>
              <a:rPr lang="en-US" i="1"/>
              <a:t>Waiting for inputs/information</a:t>
            </a:r>
            <a:endParaRPr lang="en-US" dirty="0"/>
          </a:p>
          <a:p>
            <a:pPr marL="1085850" lvl="2" indent="-171450">
              <a:buFont typeface="Arial"/>
              <a:buChar char="▪"/>
            </a:pPr>
            <a:r>
              <a:rPr lang="en-US" i="1"/>
              <a:t>Delays in approvals</a:t>
            </a:r>
            <a:endParaRPr lang="en-US" dirty="0"/>
          </a:p>
          <a:p>
            <a:pPr marL="1085850" lvl="2" indent="-171450">
              <a:buFont typeface="Arial"/>
              <a:buChar char="▪"/>
            </a:pPr>
            <a:r>
              <a:rPr lang="en-US" i="1"/>
              <a:t>Delayed testing</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Sitting in the same location as the client, this helps in quick approvals.</a:t>
            </a:r>
            <a:endParaRPr lang="en-US" dirty="0"/>
          </a:p>
          <a:p>
            <a:pPr marL="1085850" lvl="2" indent="-171450">
              <a:buFont typeface="Arial"/>
              <a:buChar char="▪"/>
            </a:pPr>
            <a:r>
              <a:rPr lang="en-US" i="1"/>
              <a:t>Face-to-face conversations</a:t>
            </a:r>
            <a:endParaRPr lang="en-US" dirty="0"/>
          </a:p>
          <a:p>
            <a:pPr marL="1085850" lvl="2" indent="-171450">
              <a:buFont typeface="Arial"/>
              <a:buChar char="▪"/>
            </a:pPr>
            <a:r>
              <a:rPr lang="en-US" i="1"/>
              <a:t>Regular feedback</a:t>
            </a:r>
            <a:endParaRPr lang="en-US" dirty="0"/>
          </a:p>
          <a:p>
            <a:pPr lvl="2"/>
            <a:r>
              <a:rPr lang="en-US" b="1" i="1"/>
              <a:t>6.    Hand-off </a:t>
            </a:r>
            <a:endParaRPr lang="en-US" dirty="0"/>
          </a:p>
          <a:p>
            <a:pPr lvl="2"/>
            <a:r>
              <a:rPr lang="en-US"/>
              <a:t>Knowledge lost each time a deliverable/artifact is handed-off (analyst, designer, developer, and tester). While handing over, we can’t tell everything in detail no matter how much we try; some information would always be missing</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Less switching preferred</a:t>
            </a:r>
            <a:endParaRPr lang="en-US" dirty="0"/>
          </a:p>
          <a:p>
            <a:pPr marL="1085850" lvl="2" indent="-171450">
              <a:buFont typeface="Arial"/>
              <a:buChar char="▪"/>
            </a:pPr>
            <a:r>
              <a:rPr lang="en-US" i="1"/>
              <a:t>One person should be assigned one activity</a:t>
            </a:r>
            <a:endParaRPr lang="en-US" dirty="0"/>
          </a:p>
          <a:p>
            <a:pPr marL="1085850" lvl="2" indent="-171450">
              <a:buFont typeface="Arial"/>
              <a:buChar char="▪"/>
            </a:pPr>
            <a:r>
              <a:rPr lang="en-US" i="1"/>
              <a:t>The activity should be handed over to someone experienced in the same field</a:t>
            </a:r>
            <a:endParaRPr lang="en-US" dirty="0"/>
          </a:p>
          <a:p>
            <a:pPr lvl="2"/>
            <a:r>
              <a:rPr lang="en-US" b="1"/>
              <a:t>7.     </a:t>
            </a:r>
            <a:r>
              <a:rPr lang="en-US" b="1" i="1"/>
              <a:t>Defect </a:t>
            </a:r>
            <a:endParaRPr lang="en-US" dirty="0"/>
          </a:p>
          <a:p>
            <a:pPr lvl="2"/>
            <a:r>
              <a:rPr lang="en-US"/>
              <a:t>Defect resolution takes a lot of time, first wait till it is recognized and then wait for the resolution. The expenses which are incurred on fixing a defect at an early stage are significantly lower than those identified after the product has been delivered.</a:t>
            </a:r>
            <a:endParaRPr lang="en-US" dirty="0"/>
          </a:p>
          <a:p>
            <a:pPr marL="628650" lvl="1" indent="-171450">
              <a:buFont typeface="Arial"/>
              <a:buChar char="○"/>
            </a:pPr>
            <a:r>
              <a:rPr lang="en-US" b="1" i="1"/>
              <a:t>How to reduce</a:t>
            </a:r>
            <a:endParaRPr lang="en-US" dirty="0"/>
          </a:p>
          <a:p>
            <a:pPr marL="1085850" lvl="2" indent="-171450">
              <a:buFont typeface="Arial"/>
              <a:buChar char="▪"/>
            </a:pPr>
            <a:r>
              <a:rPr lang="en-US" i="1"/>
              <a:t>Testing as early as possible</a:t>
            </a:r>
            <a:endParaRPr lang="en-US" dirty="0"/>
          </a:p>
          <a:p>
            <a:pPr lvl="2"/>
            <a:endParaRPr lang="en-US" dirty="0"/>
          </a:p>
          <a:p>
            <a:pPr lvl="2" algn="l"/>
            <a:endParaRPr lang="en-US" dirty="0">
              <a:solidFill>
                <a:srgbClr val="333333"/>
              </a:solidFill>
              <a:effectLst/>
              <a:latin typeface="Encode Sans"/>
            </a:endParaRPr>
          </a:p>
          <a:p>
            <a:pPr lvl="2" algn="l"/>
            <a:endParaRPr lang="en-US" b="0" i="0" dirty="0">
              <a:solidFill>
                <a:srgbClr val="333333"/>
              </a:solidFill>
              <a:effectLst/>
              <a:latin typeface="Encode Sans"/>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3380374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When it comes to a successful project, knowledge plays a significant role in the success of the project. Learning is an ongoing process that never completes. We need to keep learning from everything we code, test, deliver, and discard. We need to keep this knowledge available for everyone by sharing and storing it at some common place like a shared drive or LMS which, in turn, allows everyone in the system</a:t>
            </a:r>
          </a:p>
          <a:p>
            <a:pPr marL="171450" indent="-171450">
              <a:buFont typeface="Arial"/>
              <a:buChar char="•"/>
              <a:defRPr/>
            </a:pPr>
            <a:r>
              <a:rPr lang="en-US" b="1" i="1"/>
              <a:t>To learn things that did well in the past.</a:t>
            </a:r>
            <a:endParaRPr lang="en-US"/>
          </a:p>
          <a:p>
            <a:pPr marL="171450" indent="-171450">
              <a:buFont typeface="Arial"/>
              <a:buChar char="•"/>
              <a:defRPr/>
            </a:pPr>
            <a:r>
              <a:rPr lang="en-US" b="1" i="1"/>
              <a:t>To avoid things that did not work well in the past.</a:t>
            </a:r>
            <a:endParaRPr lang="en-US"/>
          </a:p>
          <a:p>
            <a:pPr>
              <a:defRPr/>
            </a:pPr>
            <a:r>
              <a:rPr lang="en-US"/>
              <a:t>Lean software development is considered as an ongoing learning process. Developers do not usually write clear code on the first try. After having detected and fixed errors, they write an improved variation of the previous code. In other words, developers gain knowledge during development by solving problems and producing code variations. Thus, the best approach to improve the software development is writing code and building instead of documentation and detailed planning</a:t>
            </a:r>
          </a:p>
          <a:p>
            <a:pPr>
              <a:defRPr/>
            </a:pPr>
            <a:endParaRPr lang="en-US" b="1" dirty="0">
              <a:solidFill>
                <a:srgbClr val="333333"/>
              </a:solidFill>
              <a:latin typeface="Encode San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256797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In the software development industry, most of the decisions have a direct impact on the project. We can always try to delay the decisions until they are based on facts because corrections are difficult in the software industry, as we may need approvals and it may cost us money as well. The lean master can defer decisions to avoid this.</a:t>
            </a:r>
          </a:p>
          <a:p>
            <a:pPr>
              <a:defRPr/>
            </a:pPr>
            <a:r>
              <a:rPr lang="en-US" i="1"/>
              <a:t>For restaurant example – in case any customer complains that the food is too spicy. You know whom to question. But you can’t take decisions then and there; you need to check the facts and try to solve the problem, which is more important than making some harsh decisions.</a:t>
            </a:r>
            <a:endParaRPr lang="en-US"/>
          </a:p>
          <a:p>
            <a:pPr marL="0" marR="0" lvl="0" indent="0" algn="l" defTabSz="914400">
              <a:lnSpc>
                <a:spcPct val="100000"/>
              </a:lnSpc>
              <a:spcBef>
                <a:spcPts val="0"/>
              </a:spcBef>
              <a:spcAft>
                <a:spcPts val="0"/>
              </a:spcAft>
              <a:buClrTx/>
              <a:buSzTx/>
              <a:buFontTx/>
              <a:buNone/>
              <a:tabLst/>
              <a:defRPr/>
            </a:pPr>
            <a:endParaRPr lang="en-US" b="1" dirty="0">
              <a:solidFill>
                <a:srgbClr val="333333"/>
              </a:solidFill>
              <a:latin typeface="Encode San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435199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Agile development techniques focus on delivering software as fast as possible. Lean development being an agile approach also emphasizes fast software delivery.  It means that a project team has to deliver a targeted component to users at the right time.  For your team, create even and stable workflows that come from understanding the process value to facilitate faster results.  </a:t>
            </a:r>
            <a:endParaRPr lang="en-US" dirty="0"/>
          </a:p>
          <a:p>
            <a:r>
              <a:rPr lang="en-US"/>
              <a:t>In Lean, we identify steps which are slowing us down, eliminate them as it will help us in fast delivery of software solution to the client. In Lean, we develop and deliver software solutions, incrementally to the client. Lean Project Leader keeps a track and ensures timely delivery.</a:t>
            </a:r>
            <a:endParaRPr lang="en-US" dirty="0"/>
          </a:p>
          <a:p>
            <a:r>
              <a:rPr lang="en-US" i="1"/>
              <a:t>For restaurant example – we have taken a case where we have made two different processes:</a:t>
            </a:r>
            <a:endParaRPr lang="en-US" dirty="0"/>
          </a:p>
          <a:p>
            <a:r>
              <a:rPr lang="en-US" b="1" i="1"/>
              <a:t>Process 1:</a:t>
            </a:r>
            <a:endParaRPr lang="en-US" dirty="0"/>
          </a:p>
          <a:p>
            <a:r>
              <a:rPr lang="en-US" b="1" i="1"/>
              <a:t>Total time taken</a:t>
            </a:r>
            <a:r>
              <a:rPr lang="en-US" i="1"/>
              <a:t>: 1 hour needed to serve each person. </a:t>
            </a:r>
            <a:endParaRPr lang="en-US" dirty="0"/>
          </a:p>
          <a:p>
            <a:pPr marL="171450" indent="-171450">
              <a:buFont typeface="Symbol"/>
              <a:buChar char="•"/>
            </a:pPr>
            <a:r>
              <a:rPr lang="en-US" i="1"/>
              <a:t>If only one worker performs tasks.</a:t>
            </a:r>
            <a:endParaRPr lang="en-US" dirty="0"/>
          </a:p>
          <a:p>
            <a:endParaRPr lang="en-US" dirty="0"/>
          </a:p>
          <a:p>
            <a:pPr algn="l"/>
            <a:endParaRPr lang="en-US" i="1" dirty="0">
              <a:solidFill>
                <a:srgbClr val="0000FF"/>
              </a:solidFill>
              <a:effectLst/>
              <a:latin typeface="Encode Sans"/>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7</a:t>
            </a:fld>
            <a:endParaRPr lang="en-US"/>
          </a:p>
        </p:txBody>
      </p:sp>
    </p:spTree>
    <p:extLst>
      <p:ext uri="{BB962C8B-B14F-4D97-AF65-F5344CB8AC3E}">
        <p14:creationId xmlns:p14="http://schemas.microsoft.com/office/powerpoint/2010/main" val="174669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Process 2:</a:t>
            </a:r>
            <a:endParaRPr lang="en-US"/>
          </a:p>
          <a:p>
            <a:r>
              <a:rPr lang="en-US" b="1" i="1"/>
              <a:t>Total time taken</a:t>
            </a:r>
            <a:r>
              <a:rPr lang="en-US" i="1"/>
              <a:t>: 30 mins</a:t>
            </a:r>
            <a:endParaRPr lang="en-US"/>
          </a:p>
          <a:p>
            <a:r>
              <a:rPr lang="en-US" i="1"/>
              <a:t>It is quite evident that Process 2 has a clear edge over Process 1 because</a:t>
            </a:r>
            <a:endParaRPr lang="en-US"/>
          </a:p>
          <a:p>
            <a:pPr marL="171450" indent="-171450">
              <a:buFont typeface="Arial"/>
              <a:buChar char="•"/>
            </a:pPr>
            <a:r>
              <a:rPr lang="en-US" i="1"/>
              <a:t>As all the workers are getting utilized, so there is </a:t>
            </a:r>
            <a:r>
              <a:rPr lang="en-US" b="1" i="1"/>
              <a:t>no waste</a:t>
            </a:r>
            <a:r>
              <a:rPr lang="en-US" i="1"/>
              <a:t> in the process.</a:t>
            </a:r>
            <a:endParaRPr lang="en-US"/>
          </a:p>
          <a:p>
            <a:pPr marL="171450" indent="-171450">
              <a:buFont typeface="Arial"/>
              <a:buChar char="•"/>
            </a:pPr>
            <a:r>
              <a:rPr lang="en-US" i="1"/>
              <a:t>It took only 30 minutes to serve food to the customer in Process 2 as compared to one hour in Process 1, therefore, leading to fast delivery as well</a:t>
            </a:r>
            <a:r>
              <a:rPr lang="en-US"/>
              <a:t>.</a:t>
            </a:r>
          </a:p>
          <a:p>
            <a:pPr algn="l"/>
            <a:endParaRPr lang="en-US" b="1" i="1" dirty="0">
              <a:solidFill>
                <a:srgbClr val="0000FF"/>
              </a:solidFill>
              <a:effectLst/>
              <a:latin typeface="Encode Sans"/>
            </a:endParaRPr>
          </a:p>
        </p:txBody>
      </p:sp>
      <p:sp>
        <p:nvSpPr>
          <p:cNvPr id="4" name="Slide Number Placeholder 3"/>
          <p:cNvSpPr>
            <a:spLocks noGrp="1"/>
          </p:cNvSpPr>
          <p:nvPr>
            <p:ph type="sldNum" sz="quarter" idx="10"/>
          </p:nvPr>
        </p:nvSpPr>
        <p:spPr/>
        <p:txBody>
          <a:bodyPr/>
          <a:lstStyle/>
          <a:p>
            <a:fld id="{D62016B7-1D4C-4804-BC14-C8A3C9E709B0}" type="slidenum">
              <a:rPr lang="en-US" smtClean="0"/>
              <a:t>8</a:t>
            </a:fld>
            <a:endParaRPr lang="en-US"/>
          </a:p>
        </p:txBody>
      </p:sp>
    </p:spTree>
    <p:extLst>
      <p:ext uri="{BB962C8B-B14F-4D97-AF65-F5344CB8AC3E}">
        <p14:creationId xmlns:p14="http://schemas.microsoft.com/office/powerpoint/2010/main" val="360879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 Lean principle of Respect for People is often neglected especially in the fast-paced, burnout-ridden world of software development. It applies to every aspect of the way Lean teams operate, from how they communicate, handle conflict, hire and onboard new team members, deal with process improvement, and more. Lean development teams can encourage respect for people by:</a:t>
            </a:r>
          </a:p>
          <a:p>
            <a:pPr marL="171450" indent="-171450">
              <a:buFont typeface="Arial"/>
              <a:buChar char="•"/>
              <a:defRPr/>
            </a:pPr>
            <a:r>
              <a:rPr lang="en-US"/>
              <a:t>Communicating proactively and effectively</a:t>
            </a:r>
          </a:p>
          <a:p>
            <a:pPr marL="171450" indent="-171450">
              <a:buFont typeface="Arial"/>
              <a:buChar char="•"/>
              <a:defRPr/>
            </a:pPr>
            <a:r>
              <a:rPr lang="en-US"/>
              <a:t>Encouraging healthy conflict</a:t>
            </a:r>
          </a:p>
          <a:p>
            <a:pPr marL="171450" indent="-171450">
              <a:buFont typeface="Arial"/>
              <a:buChar char="•"/>
              <a:defRPr/>
            </a:pPr>
            <a:r>
              <a:rPr lang="en-US"/>
              <a:t>Surfacing any work-related issues as a team</a:t>
            </a:r>
          </a:p>
          <a:p>
            <a:pPr marL="171450" indent="-171450">
              <a:buFont typeface="Arial"/>
              <a:buChar char="•"/>
              <a:defRPr/>
            </a:pPr>
            <a:r>
              <a:rPr lang="en-US"/>
              <a:t>Empowering each other to do their best work</a:t>
            </a:r>
          </a:p>
          <a:p>
            <a:pPr marL="0" marR="0" lvl="0" indent="0" algn="l" defTabSz="914400">
              <a:lnSpc>
                <a:spcPct val="100000"/>
              </a:lnSpc>
              <a:spcBef>
                <a:spcPts val="0"/>
              </a:spcBef>
              <a:spcAft>
                <a:spcPts val="0"/>
              </a:spcAft>
              <a:buClrTx/>
              <a:buSzTx/>
              <a:buFontTx/>
              <a:buNone/>
              <a:tabLst/>
              <a:defRPr/>
            </a:pPr>
            <a:endParaRPr lang="en-US" b="1" i="1" dirty="0">
              <a:solidFill>
                <a:srgbClr val="333333"/>
              </a:solidFill>
              <a:latin typeface="Encode San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4017666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384899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chemeClr val="tx2"/>
            </a:solidFill>
            <a:miter lim="800000"/>
          </a:ln>
          <a:effectLst>
            <a:glow rad="127000">
              <a:schemeClr val="bg1">
                <a:lumMod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D681EE41-6F52-4E0F-8147-3098CF93B2BC}"/>
              </a:ext>
            </a:extLst>
          </p:cNvPr>
          <p:cNvSpPr/>
          <p:nvPr/>
        </p:nvSpPr>
        <p:spPr>
          <a:xfrm>
            <a:off x="268014" y="287530"/>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rtlCol="0" anchor="ctr"/>
          <a:lstStyle/>
          <a:p>
            <a:pPr algn="ctr"/>
            <a:r>
              <a:rPr lang="en-US" sz="2800" b="1" i="0" dirty="0">
                <a:solidFill>
                  <a:srgbClr val="333333"/>
                </a:solidFill>
                <a:effectLst/>
                <a:latin typeface="Encode Sans"/>
              </a:rPr>
              <a:t>Build in Quality</a:t>
            </a:r>
            <a:endParaRPr lang="en-US" sz="2800" b="1" i="0" dirty="0">
              <a:solidFill>
                <a:srgbClr val="2A3848"/>
              </a:solidFill>
              <a:effectLst/>
              <a:latin typeface="GothamBook"/>
            </a:endParaRPr>
          </a:p>
        </p:txBody>
      </p:sp>
      <p:pic>
        <p:nvPicPr>
          <p:cNvPr id="6" name="Picture 5">
            <a:extLst>
              <a:ext uri="{FF2B5EF4-FFF2-40B4-BE49-F238E27FC236}">
                <a16:creationId xmlns:a16="http://schemas.microsoft.com/office/drawing/2014/main" id="{C8234A99-8F74-41F3-89A0-1F4C69EB3096}"/>
              </a:ext>
            </a:extLst>
          </p:cNvPr>
          <p:cNvPicPr>
            <a:picLocks noChangeAspect="1"/>
          </p:cNvPicPr>
          <p:nvPr/>
        </p:nvPicPr>
        <p:blipFill>
          <a:blip r:embed="rId3"/>
          <a:stretch>
            <a:fillRect/>
          </a:stretch>
        </p:blipFill>
        <p:spPr>
          <a:xfrm>
            <a:off x="2838670" y="1150882"/>
            <a:ext cx="6189716" cy="4272455"/>
          </a:xfrm>
          <a:prstGeom prst="rect">
            <a:avLst/>
          </a:prstGeom>
        </p:spPr>
      </p:pic>
    </p:spTree>
    <p:extLst>
      <p:ext uri="{BB962C8B-B14F-4D97-AF65-F5344CB8AC3E}">
        <p14:creationId xmlns:p14="http://schemas.microsoft.com/office/powerpoint/2010/main" val="111171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571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1472F4-4805-43A7-A4C0-9CC5F17A2DD6}"/>
              </a:ext>
            </a:extLst>
          </p:cNvPr>
          <p:cNvPicPr>
            <a:picLocks noChangeAspect="1"/>
          </p:cNvPicPr>
          <p:nvPr/>
        </p:nvPicPr>
        <p:blipFill>
          <a:blip r:embed="rId3"/>
          <a:stretch>
            <a:fillRect/>
          </a:stretch>
        </p:blipFill>
        <p:spPr>
          <a:xfrm>
            <a:off x="1976382" y="1655379"/>
            <a:ext cx="8239235" cy="3547241"/>
          </a:xfrm>
          <a:prstGeom prst="rect">
            <a:avLst/>
          </a:prstGeom>
        </p:spPr>
      </p:pic>
      <p:sp>
        <p:nvSpPr>
          <p:cNvPr id="2" name="Oval 1">
            <a:extLst>
              <a:ext uri="{FF2B5EF4-FFF2-40B4-BE49-F238E27FC236}">
                <a16:creationId xmlns:a16="http://schemas.microsoft.com/office/drawing/2014/main" id="{9A1B6BA6-795C-462D-8DAC-6E8967A143C3}"/>
              </a:ext>
            </a:extLst>
          </p:cNvPr>
          <p:cNvSpPr/>
          <p:nvPr/>
        </p:nvSpPr>
        <p:spPr>
          <a:xfrm>
            <a:off x="126122" y="413655"/>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rtlCol="0" anchor="ctr"/>
          <a:lstStyle/>
          <a:p>
            <a:pPr algn="ctr"/>
            <a:r>
              <a:rPr lang="en-US" sz="2400" b="1" i="0" dirty="0">
                <a:solidFill>
                  <a:srgbClr val="333333"/>
                </a:solidFill>
                <a:effectLst/>
                <a:latin typeface="Encode Sans"/>
              </a:rPr>
              <a:t>Optimize the Whole</a:t>
            </a:r>
            <a:endParaRPr lang="en-US" sz="2400" b="1" i="0" dirty="0">
              <a:solidFill>
                <a:srgbClr val="2A3848"/>
              </a:solidFill>
              <a:effectLst/>
              <a:latin typeface="GothamBook"/>
            </a:endParaRPr>
          </a:p>
        </p:txBody>
      </p:sp>
    </p:spTree>
    <p:extLst>
      <p:ext uri="{BB962C8B-B14F-4D97-AF65-F5344CB8AC3E}">
        <p14:creationId xmlns:p14="http://schemas.microsoft.com/office/powerpoint/2010/main" val="403754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Oval 4"/>
          <p:cNvSpPr/>
          <p:nvPr/>
        </p:nvSpPr>
        <p:spPr>
          <a:xfrm>
            <a:off x="4159430" y="1723567"/>
            <a:ext cx="3119485" cy="29627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27465" y="1787974"/>
            <a:ext cx="2983414" cy="283391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PROS AND CONS</a:t>
            </a:r>
          </a:p>
        </p:txBody>
      </p:sp>
      <p:pic>
        <p:nvPicPr>
          <p:cNvPr id="13314" name="Picture 2" descr="Advantages and Disadvantages of Twitter | Social Media Manager"/>
          <p:cNvPicPr>
            <a:picLocks noChangeAspect="1" noChangeArrowheads="1"/>
          </p:cNvPicPr>
          <p:nvPr/>
        </p:nvPicPr>
        <p:blipFill rotWithShape="1">
          <a:blip r:embed="rId3">
            <a:extLst>
              <a:ext uri="{28A0092B-C50C-407E-A947-70E740481C1C}">
                <a14:useLocalDpi xmlns:a14="http://schemas.microsoft.com/office/drawing/2010/main" val="0"/>
              </a:ext>
            </a:extLst>
          </a:blip>
          <a:srcRect l="52642" t="2000"/>
          <a:stretch/>
        </p:blipFill>
        <p:spPr bwMode="auto">
          <a:xfrm>
            <a:off x="7012215" y="1080924"/>
            <a:ext cx="4110444" cy="3784601"/>
          </a:xfrm>
          <a:prstGeom prst="rect">
            <a:avLst/>
          </a:prstGeom>
          <a:ln>
            <a:noFill/>
          </a:ln>
          <a:effectLst>
            <a:glow rad="127000">
              <a:schemeClr val="tx1"/>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1905" t="4448" r="54523" b="3243"/>
          <a:stretch/>
        </p:blipFill>
        <p:spPr>
          <a:xfrm>
            <a:off x="446947" y="1219200"/>
            <a:ext cx="3975100" cy="3646325"/>
          </a:xfrm>
          <a:prstGeom prst="rect">
            <a:avLst/>
          </a:prstGeom>
          <a:effectLst>
            <a:glow rad="127000">
              <a:schemeClr val="tx1"/>
            </a:glow>
          </a:effectLst>
        </p:spPr>
      </p:pic>
    </p:spTree>
    <p:extLst>
      <p:ext uri="{BB962C8B-B14F-4D97-AF65-F5344CB8AC3E}">
        <p14:creationId xmlns:p14="http://schemas.microsoft.com/office/powerpoint/2010/main" val="136662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Cloud Callout 1"/>
          <p:cNvSpPr/>
          <p:nvPr/>
        </p:nvSpPr>
        <p:spPr>
          <a:xfrm rot="187540">
            <a:off x="8443990" y="209103"/>
            <a:ext cx="2413000" cy="2314604"/>
          </a:xfrm>
          <a:prstGeom prst="cloudCallout">
            <a:avLst>
              <a:gd name="adj1" fmla="val -43179"/>
              <a:gd name="adj2" fmla="val 7423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Callout 2"/>
          <p:cNvSpPr/>
          <p:nvPr/>
        </p:nvSpPr>
        <p:spPr>
          <a:xfrm rot="241683">
            <a:off x="8532488" y="251806"/>
            <a:ext cx="2252781" cy="2169904"/>
          </a:xfrm>
          <a:prstGeom prst="cloudCallout">
            <a:avLst>
              <a:gd name="adj1" fmla="val -29517"/>
              <a:gd name="adj2" fmla="val 48755"/>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ANY QUERY</a:t>
            </a:r>
          </a:p>
        </p:txBody>
      </p:sp>
      <p:pic>
        <p:nvPicPr>
          <p:cNvPr id="8" name="Picture 7"/>
          <p:cNvPicPr>
            <a:picLocks noChangeAspect="1"/>
          </p:cNvPicPr>
          <p:nvPr/>
        </p:nvPicPr>
        <p:blipFill>
          <a:blip r:embed="rId3"/>
          <a:stretch>
            <a:fillRect/>
          </a:stretch>
        </p:blipFill>
        <p:spPr>
          <a:xfrm>
            <a:off x="2459811" y="1689100"/>
            <a:ext cx="5884681" cy="4025899"/>
          </a:xfrm>
          <a:prstGeom prst="rect">
            <a:avLst/>
          </a:prstGeom>
          <a:ln>
            <a:noFill/>
          </a:ln>
          <a:effectLst>
            <a:glow rad="127000">
              <a:schemeClr val="tx1"/>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8629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834511" y="2286000"/>
            <a:ext cx="2286000" cy="2286000"/>
          </a:xfrm>
          <a:prstGeom prst="flowChartDocument">
            <a:avLst/>
          </a:prstGeom>
          <a:solidFill>
            <a:schemeClr val="accent2"/>
          </a:solidFill>
          <a:ln>
            <a:noFill/>
          </a:ln>
        </p:spPr>
        <p:txBody>
          <a:bodyPr vert="horz" lIns="182880" tIns="182880" rIns="182880" bIns="182880" rtlCol="0" anchor="ctr">
            <a:normAutofit/>
          </a:bodyPr>
          <a:lstStyle/>
          <a:p>
            <a:r>
              <a:rPr lang="en-US" sz="2000">
                <a:solidFill>
                  <a:srgbClr val="FFFFFF"/>
                </a:solidFill>
              </a:rPr>
              <a:t>Lean model</a:t>
            </a:r>
          </a:p>
        </p:txBody>
      </p:sp>
      <p:sp>
        <p:nvSpPr>
          <p:cNvPr id="15" name="Flowchart: Document 15">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7">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D59D94E-DA00-48DB-8432-BCB227AAEDA7}"/>
              </a:ext>
            </a:extLst>
          </p:cNvPr>
          <p:cNvPicPr>
            <a:picLocks noChangeAspect="1"/>
          </p:cNvPicPr>
          <p:nvPr/>
        </p:nvPicPr>
        <p:blipFill>
          <a:blip r:embed="rId3"/>
          <a:stretch>
            <a:fillRect/>
          </a:stretch>
        </p:blipFill>
        <p:spPr>
          <a:xfrm>
            <a:off x="5209261" y="1122807"/>
            <a:ext cx="5000185" cy="4297680"/>
          </a:xfrm>
          <a:prstGeom prst="rect">
            <a:avLst/>
          </a:prstGeom>
        </p:spPr>
      </p:pic>
    </p:spTree>
    <p:extLst>
      <p:ext uri="{BB962C8B-B14F-4D97-AF65-F5344CB8AC3E}">
        <p14:creationId xmlns:p14="http://schemas.microsoft.com/office/powerpoint/2010/main" val="133886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10" name="Picture 9">
            <a:extLst>
              <a:ext uri="{FF2B5EF4-FFF2-40B4-BE49-F238E27FC236}">
                <a16:creationId xmlns:a16="http://schemas.microsoft.com/office/drawing/2014/main" id="{4CA4C314-1632-4212-8A5D-E1DB52450BC0}"/>
              </a:ext>
            </a:extLst>
          </p:cNvPr>
          <p:cNvPicPr>
            <a:picLocks noChangeAspect="1"/>
          </p:cNvPicPr>
          <p:nvPr/>
        </p:nvPicPr>
        <p:blipFill>
          <a:blip r:embed="rId3"/>
          <a:stretch>
            <a:fillRect/>
          </a:stretch>
        </p:blipFill>
        <p:spPr>
          <a:xfrm>
            <a:off x="2286000" y="1047750"/>
            <a:ext cx="7620000" cy="4762500"/>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chemeClr val="accent4">
              <a:lumMod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556767" y="624518"/>
            <a:ext cx="2309210" cy="2157984"/>
          </a:xfrm>
          <a:prstGeom prst="ellipse">
            <a:avLst/>
          </a:prstGeom>
          <a:noFill/>
          <a:ln>
            <a:solidFill>
              <a:srgbClr val="FFFFFF"/>
            </a:solidFill>
          </a:ln>
        </p:spPr>
        <p:txBody>
          <a:bodyPr vert="horz" lIns="182880" tIns="182880" rIns="182880" bIns="182880" rtlCol="0" anchor="ctr">
            <a:noAutofit/>
          </a:bodyPr>
          <a:lstStyle/>
          <a:p>
            <a:r>
              <a:rPr lang="en-US" sz="1600" dirty="0">
                <a:solidFill>
                  <a:srgbClr val="FFFFFF"/>
                </a:solidFill>
                <a:latin typeface="Times New Roman" panose="02020603050405020304" pitchFamily="18" charset="0"/>
                <a:cs typeface="Times New Roman" panose="02020603050405020304" pitchFamily="18" charset="0"/>
              </a:rPr>
              <a:t>Principle of Lean</a:t>
            </a:r>
            <a:r>
              <a:rPr lang="en-US" sz="1600" dirty="0">
                <a:solidFill>
                  <a:srgbClr val="FFFFFF"/>
                </a:solidFill>
              </a:rPr>
              <a:t> model</a:t>
            </a:r>
          </a:p>
        </p:txBody>
      </p:sp>
    </p:spTree>
    <p:extLst>
      <p:ext uri="{BB962C8B-B14F-4D97-AF65-F5344CB8AC3E}">
        <p14:creationId xmlns:p14="http://schemas.microsoft.com/office/powerpoint/2010/main" val="5628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EC9630-D5C2-4FBC-99C7-A6BCD737EB46}"/>
              </a:ext>
            </a:extLst>
          </p:cNvPr>
          <p:cNvPicPr>
            <a:picLocks noChangeAspect="1"/>
          </p:cNvPicPr>
          <p:nvPr/>
        </p:nvPicPr>
        <p:blipFill>
          <a:blip r:embed="rId3"/>
          <a:stretch>
            <a:fillRect/>
          </a:stretch>
        </p:blipFill>
        <p:spPr>
          <a:xfrm>
            <a:off x="1264780" y="1199677"/>
            <a:ext cx="9662440" cy="4924227"/>
          </a:xfrm>
          <a:prstGeom prst="rect">
            <a:avLst/>
          </a:prstGeom>
        </p:spPr>
      </p:pic>
      <p:sp>
        <p:nvSpPr>
          <p:cNvPr id="2" name="Title 1">
            <a:extLst>
              <a:ext uri="{FF2B5EF4-FFF2-40B4-BE49-F238E27FC236}">
                <a16:creationId xmlns:a16="http://schemas.microsoft.com/office/drawing/2014/main" id="{7FD7DB8D-0AF9-4F21-B99D-DC26EA0E02E8}"/>
              </a:ext>
            </a:extLst>
          </p:cNvPr>
          <p:cNvSpPr>
            <a:spLocks noGrp="1"/>
          </p:cNvSpPr>
          <p:nvPr>
            <p:ph type="title"/>
          </p:nvPr>
        </p:nvSpPr>
        <p:spPr>
          <a:xfrm>
            <a:off x="181933" y="455255"/>
            <a:ext cx="2165693" cy="2150994"/>
          </a:xfrm>
          <a:prstGeom prst="ellipse">
            <a:avLst/>
          </a:prstGeom>
          <a:solidFill>
            <a:schemeClr val="tx1"/>
          </a:solidFill>
          <a:ln/>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p>
            <a:r>
              <a:rPr lang="en-US" sz="1600" dirty="0">
                <a:solidFill>
                  <a:schemeClr val="bg1"/>
                </a:solidFill>
                <a:latin typeface="Times New Roman"/>
                <a:cs typeface="Times New Roman"/>
              </a:rPr>
              <a:t>Concept of Waste</a:t>
            </a:r>
          </a:p>
        </p:txBody>
      </p:sp>
    </p:spTree>
    <p:extLst>
      <p:ext uri="{BB962C8B-B14F-4D97-AF65-F5344CB8AC3E}">
        <p14:creationId xmlns:p14="http://schemas.microsoft.com/office/powerpoint/2010/main" val="161092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chemeClr val="tx2"/>
            </a:solidFill>
            <a:miter lim="800000"/>
          </a:ln>
          <a:effectLst>
            <a:glow rad="127000">
              <a:schemeClr val="bg1">
                <a:lumMod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2751F1-2281-4E4C-88BE-F4615A606FEE}"/>
              </a:ext>
            </a:extLst>
          </p:cNvPr>
          <p:cNvPicPr>
            <a:picLocks noChangeAspect="1"/>
          </p:cNvPicPr>
          <p:nvPr/>
        </p:nvPicPr>
        <p:blipFill>
          <a:blip r:embed="rId3"/>
          <a:stretch>
            <a:fillRect/>
          </a:stretch>
        </p:blipFill>
        <p:spPr>
          <a:xfrm>
            <a:off x="2378028" y="1715812"/>
            <a:ext cx="7435943" cy="3773817"/>
          </a:xfrm>
          <a:prstGeom prst="rect">
            <a:avLst/>
          </a:prstGeom>
        </p:spPr>
      </p:pic>
      <p:sp>
        <p:nvSpPr>
          <p:cNvPr id="2" name="Oval 1">
            <a:extLst>
              <a:ext uri="{FF2B5EF4-FFF2-40B4-BE49-F238E27FC236}">
                <a16:creationId xmlns:a16="http://schemas.microsoft.com/office/drawing/2014/main" id="{D681EE41-6F52-4E0F-8147-3098CF93B2BC}"/>
              </a:ext>
            </a:extLst>
          </p:cNvPr>
          <p:cNvSpPr/>
          <p:nvPr/>
        </p:nvSpPr>
        <p:spPr>
          <a:xfrm>
            <a:off x="268014" y="287530"/>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lIns="91440" tIns="45720" rIns="91440" bIns="45720" rtlCol="0" anchor="ctr"/>
          <a:lstStyle/>
          <a:p>
            <a:pPr algn="ctr"/>
            <a:r>
              <a:rPr lang="en-US" sz="2800" b="1" i="0" dirty="0">
                <a:solidFill>
                  <a:srgbClr val="333333"/>
                </a:solidFill>
                <a:effectLst/>
                <a:latin typeface="Times New Roman"/>
                <a:cs typeface="Times New Roman"/>
              </a:rPr>
              <a:t>Amplify Learning</a:t>
            </a:r>
            <a:r>
              <a:rPr lang="en-US" sz="2800" b="1" dirty="0">
                <a:solidFill>
                  <a:srgbClr val="333333"/>
                </a:solidFill>
                <a:latin typeface="Times New Roman"/>
                <a:cs typeface="Times New Roman"/>
              </a:rPr>
              <a:t> </a:t>
            </a:r>
            <a:endParaRPr lang="en-US" sz="2800" b="1" dirty="0">
              <a:solidFill>
                <a:srgbClr val="333333"/>
              </a:solidFill>
              <a:effectLst/>
              <a:latin typeface="Encode Sans"/>
            </a:endParaRPr>
          </a:p>
        </p:txBody>
      </p:sp>
    </p:spTree>
    <p:extLst>
      <p:ext uri="{BB962C8B-B14F-4D97-AF65-F5344CB8AC3E}">
        <p14:creationId xmlns:p14="http://schemas.microsoft.com/office/powerpoint/2010/main" val="320951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chemeClr val="tx2"/>
            </a:solidFill>
            <a:miter lim="800000"/>
          </a:ln>
          <a:effectLst>
            <a:glow rad="127000">
              <a:schemeClr val="bg1">
                <a:lumMod val="5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38967F-60EB-4286-B17B-3AFCF3C9890F}"/>
              </a:ext>
            </a:extLst>
          </p:cNvPr>
          <p:cNvPicPr>
            <a:picLocks noChangeAspect="1"/>
          </p:cNvPicPr>
          <p:nvPr/>
        </p:nvPicPr>
        <p:blipFill>
          <a:blip r:embed="rId3"/>
          <a:stretch>
            <a:fillRect/>
          </a:stretch>
        </p:blipFill>
        <p:spPr>
          <a:xfrm>
            <a:off x="1755446" y="1444261"/>
            <a:ext cx="8429078" cy="3969477"/>
          </a:xfrm>
          <a:prstGeom prst="rect">
            <a:avLst/>
          </a:prstGeom>
        </p:spPr>
      </p:pic>
      <p:sp>
        <p:nvSpPr>
          <p:cNvPr id="2" name="Oval 1">
            <a:extLst>
              <a:ext uri="{FF2B5EF4-FFF2-40B4-BE49-F238E27FC236}">
                <a16:creationId xmlns:a16="http://schemas.microsoft.com/office/drawing/2014/main" id="{D681EE41-6F52-4E0F-8147-3098CF93B2BC}"/>
              </a:ext>
            </a:extLst>
          </p:cNvPr>
          <p:cNvSpPr/>
          <p:nvPr/>
        </p:nvSpPr>
        <p:spPr>
          <a:xfrm>
            <a:off x="268014" y="287530"/>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lIns="91440" tIns="45720" rIns="91440" bIns="45720" rtlCol="0" anchor="ctr"/>
          <a:lstStyle/>
          <a:p>
            <a:pPr algn="ctr"/>
            <a:r>
              <a:rPr lang="en-US" sz="2800" b="1" i="1" dirty="0">
                <a:solidFill>
                  <a:srgbClr val="333333"/>
                </a:solidFill>
                <a:effectLst/>
                <a:latin typeface="Times New Roman"/>
                <a:cs typeface="Times New Roman"/>
              </a:rPr>
              <a:t>Defer Decision</a:t>
            </a:r>
            <a:endParaRPr lang="en-US" sz="2800" b="1" dirty="0">
              <a:solidFill>
                <a:srgbClr val="333333"/>
              </a:solidFill>
              <a:effectLst/>
              <a:latin typeface="Times New Roman"/>
              <a:cs typeface="Times New Roman"/>
            </a:endParaRPr>
          </a:p>
        </p:txBody>
      </p:sp>
    </p:spTree>
    <p:extLst>
      <p:ext uri="{BB962C8B-B14F-4D97-AF65-F5344CB8AC3E}">
        <p14:creationId xmlns:p14="http://schemas.microsoft.com/office/powerpoint/2010/main" val="347031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67102" y="413655"/>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lIns="91440" tIns="45720" rIns="91440" bIns="45720" rtlCol="0" anchor="ctr"/>
          <a:lstStyle/>
          <a:p>
            <a:pPr algn="ctr"/>
            <a:r>
              <a:rPr lang="en-US" sz="2400" b="1">
                <a:latin typeface="Times New Roman"/>
                <a:cs typeface="Times New Roman"/>
              </a:rPr>
              <a:t>Fast Delivery</a:t>
            </a:r>
          </a:p>
        </p:txBody>
      </p:sp>
      <p:pic>
        <p:nvPicPr>
          <p:cNvPr id="6" name="Picture 5">
            <a:extLst>
              <a:ext uri="{FF2B5EF4-FFF2-40B4-BE49-F238E27FC236}">
                <a16:creationId xmlns:a16="http://schemas.microsoft.com/office/drawing/2014/main" id="{5A66A606-C225-42CD-8387-D31C33274999}"/>
              </a:ext>
            </a:extLst>
          </p:cNvPr>
          <p:cNvPicPr>
            <a:picLocks noChangeAspect="1"/>
          </p:cNvPicPr>
          <p:nvPr/>
        </p:nvPicPr>
        <p:blipFill>
          <a:blip r:embed="rId3"/>
          <a:stretch>
            <a:fillRect/>
          </a:stretch>
        </p:blipFill>
        <p:spPr>
          <a:xfrm>
            <a:off x="225558" y="2519497"/>
            <a:ext cx="11740884" cy="3924848"/>
          </a:xfrm>
          <a:prstGeom prst="rect">
            <a:avLst/>
          </a:prstGeom>
        </p:spPr>
      </p:pic>
    </p:spTree>
    <p:extLst>
      <p:ext uri="{BB962C8B-B14F-4D97-AF65-F5344CB8AC3E}">
        <p14:creationId xmlns:p14="http://schemas.microsoft.com/office/powerpoint/2010/main" val="132055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67102" y="413655"/>
            <a:ext cx="2307897" cy="1948545"/>
          </a:xfrm>
          <a:prstGeom prst="ellipse">
            <a:avLst/>
          </a:prstGeom>
          <a:solidFill>
            <a:schemeClr val="accent6">
              <a:lumMod val="40000"/>
              <a:lumOff val="60000"/>
            </a:schemeClr>
          </a:solidFill>
          <a:ln w="38100">
            <a:solidFill>
              <a:schemeClr val="tx2"/>
            </a:solidFill>
          </a:ln>
          <a:effectLst>
            <a:innerShdw blurRad="63500" dist="50800" dir="16200000">
              <a:prstClr val="black">
                <a:alpha val="50000"/>
              </a:prstClr>
            </a:innerShdw>
          </a:effectLst>
        </p:spPr>
        <p:style>
          <a:lnRef idx="1">
            <a:schemeClr val="accent4"/>
          </a:lnRef>
          <a:fillRef idx="1003">
            <a:schemeClr val="lt2"/>
          </a:fillRef>
          <a:effectRef idx="1">
            <a:schemeClr val="accent4"/>
          </a:effectRef>
          <a:fontRef idx="minor">
            <a:schemeClr val="dk1"/>
          </a:fontRef>
        </p:style>
        <p:txBody>
          <a:bodyPr lIns="91440" tIns="45720" rIns="91440" bIns="45720" rtlCol="0" anchor="ctr"/>
          <a:lstStyle/>
          <a:p>
            <a:pPr algn="ctr"/>
            <a:r>
              <a:rPr lang="en-US" sz="2800" b="1">
                <a:latin typeface="Times New Roman"/>
                <a:cs typeface="Times New Roman"/>
              </a:rPr>
              <a:t>Fast </a:t>
            </a:r>
            <a:endParaRPr lang="en-US" sz="2800">
              <a:latin typeface="Gill Sans MT" panose="020B0502020104020203"/>
              <a:cs typeface="Times New Roman"/>
            </a:endParaRPr>
          </a:p>
          <a:p>
            <a:pPr algn="ctr"/>
            <a:r>
              <a:rPr lang="en-US" sz="2800" b="1">
                <a:latin typeface="Times New Roman"/>
                <a:cs typeface="Times New Roman"/>
              </a:rPr>
              <a:t>Delivery</a:t>
            </a:r>
            <a:endParaRPr lang="en-US" sz="2800"/>
          </a:p>
        </p:txBody>
      </p:sp>
      <p:pic>
        <p:nvPicPr>
          <p:cNvPr id="4" name="Picture 3">
            <a:extLst>
              <a:ext uri="{FF2B5EF4-FFF2-40B4-BE49-F238E27FC236}">
                <a16:creationId xmlns:a16="http://schemas.microsoft.com/office/drawing/2014/main" id="{2348429E-40D5-4F38-8FEA-A0B9F54E82DE}"/>
              </a:ext>
            </a:extLst>
          </p:cNvPr>
          <p:cNvPicPr>
            <a:picLocks noChangeAspect="1"/>
          </p:cNvPicPr>
          <p:nvPr/>
        </p:nvPicPr>
        <p:blipFill>
          <a:blip r:embed="rId3"/>
          <a:stretch>
            <a:fillRect/>
          </a:stretch>
        </p:blipFill>
        <p:spPr>
          <a:xfrm>
            <a:off x="614855" y="2601311"/>
            <a:ext cx="10925503" cy="3657600"/>
          </a:xfrm>
          <a:prstGeom prst="rect">
            <a:avLst/>
          </a:prstGeom>
        </p:spPr>
      </p:pic>
    </p:spTree>
    <p:extLst>
      <p:ext uri="{BB962C8B-B14F-4D97-AF65-F5344CB8AC3E}">
        <p14:creationId xmlns:p14="http://schemas.microsoft.com/office/powerpoint/2010/main" val="417603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ln w="76200">
                <a:solidFill>
                  <a:schemeClr val="tx1"/>
                </a:solidFill>
              </a:ln>
            </a:endParaRPr>
          </a:p>
        </p:txBody>
      </p:sp>
      <p:sp>
        <p:nvSpPr>
          <p:cNvPr id="5" name="TextBox 4">
            <a:extLst>
              <a:ext uri="{FF2B5EF4-FFF2-40B4-BE49-F238E27FC236}">
                <a16:creationId xmlns:a16="http://schemas.microsoft.com/office/drawing/2014/main" id="{6DAA9EA1-833E-4482-83E8-2516ACE37D5B}"/>
              </a:ext>
            </a:extLst>
          </p:cNvPr>
          <p:cNvSpPr txBox="1"/>
          <p:nvPr/>
        </p:nvSpPr>
        <p:spPr>
          <a:xfrm>
            <a:off x="1174830" y="1010855"/>
            <a:ext cx="29168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dirty="0"/>
          </a:p>
        </p:txBody>
      </p:sp>
      <p:sp>
        <p:nvSpPr>
          <p:cNvPr id="7" name="Oval 6"/>
          <p:cNvSpPr/>
          <p:nvPr/>
        </p:nvSpPr>
        <p:spPr>
          <a:xfrm>
            <a:off x="368634" y="451279"/>
            <a:ext cx="2261863" cy="2165591"/>
          </a:xfrm>
          <a:prstGeom prst="ellipse">
            <a:avLst/>
          </a:prstGeom>
          <a:solidFill>
            <a:schemeClr val="bg1">
              <a:lumMod val="65000"/>
            </a:schemeClr>
          </a:solidFill>
          <a:ln w="38100">
            <a:solidFill>
              <a:srgbClr val="17150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i="1">
                <a:solidFill>
                  <a:srgbClr val="333333"/>
                </a:solidFill>
                <a:effectLst/>
                <a:latin typeface="Times New Roman"/>
                <a:cs typeface="Times New Roman"/>
              </a:rPr>
              <a:t>Empower </a:t>
            </a:r>
            <a:r>
              <a:rPr lang="en-US" sz="2400" b="1" i="1">
                <a:solidFill>
                  <a:srgbClr val="333333"/>
                </a:solidFill>
                <a:latin typeface="Times New Roman"/>
                <a:cs typeface="Times New Roman"/>
              </a:rPr>
              <a:t> </a:t>
            </a:r>
            <a:r>
              <a:rPr lang="en-US" sz="2400" b="1" i="1">
                <a:solidFill>
                  <a:srgbClr val="333333"/>
                </a:solidFill>
                <a:effectLst/>
                <a:latin typeface="Times New Roman"/>
                <a:cs typeface="Times New Roman"/>
              </a:rPr>
              <a:t>Team</a:t>
            </a:r>
            <a:r>
              <a:rPr lang="en-US" sz="2400" b="1" i="1">
                <a:solidFill>
                  <a:srgbClr val="333333"/>
                </a:solidFill>
                <a:latin typeface="Times New Roman"/>
                <a:cs typeface="Times New Roman"/>
              </a:rPr>
              <a:t> / </a:t>
            </a:r>
          </a:p>
          <a:p>
            <a:pPr algn="ctr"/>
            <a:r>
              <a:rPr lang="en-US" sz="2400" b="1" i="1">
                <a:solidFill>
                  <a:srgbClr val="333333"/>
                </a:solidFill>
                <a:latin typeface="Times New Roman"/>
                <a:cs typeface="Times New Roman"/>
              </a:rPr>
              <a:t>Respect for people</a:t>
            </a:r>
            <a:endParaRPr lang="en-US" sz="2400" b="1" i="1" dirty="0">
              <a:solidFill>
                <a:srgbClr val="333333"/>
              </a:solidFill>
              <a:latin typeface="Times New Roman"/>
              <a:cs typeface="Times New Roman"/>
            </a:endParaRPr>
          </a:p>
        </p:txBody>
      </p:sp>
      <p:pic>
        <p:nvPicPr>
          <p:cNvPr id="6" name="Picture 5">
            <a:extLst>
              <a:ext uri="{FF2B5EF4-FFF2-40B4-BE49-F238E27FC236}">
                <a16:creationId xmlns:a16="http://schemas.microsoft.com/office/drawing/2014/main" id="{89478BE7-7543-4214-A416-2EDE14E1641A}"/>
              </a:ext>
            </a:extLst>
          </p:cNvPr>
          <p:cNvPicPr>
            <a:picLocks noChangeAspect="1"/>
          </p:cNvPicPr>
          <p:nvPr/>
        </p:nvPicPr>
        <p:blipFill rotWithShape="1">
          <a:blip r:embed="rId3"/>
          <a:srcRect b="15815"/>
          <a:stretch/>
        </p:blipFill>
        <p:spPr>
          <a:xfrm>
            <a:off x="2999131" y="1712895"/>
            <a:ext cx="6864427" cy="3432210"/>
          </a:xfrm>
          <a:prstGeom prst="rect">
            <a:avLst/>
          </a:prstGeom>
        </p:spPr>
      </p:pic>
    </p:spTree>
    <p:extLst>
      <p:ext uri="{BB962C8B-B14F-4D97-AF65-F5344CB8AC3E}">
        <p14:creationId xmlns:p14="http://schemas.microsoft.com/office/powerpoint/2010/main" val="20409112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2557</TotalTime>
  <Words>2622</Words>
  <Application>Microsoft Office PowerPoint</Application>
  <PresentationFormat>Widescreen</PresentationFormat>
  <Paragraphs>192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Parcel</vt:lpstr>
      <vt:lpstr>Cs-381 Software Engineering</vt:lpstr>
      <vt:lpstr>Lean model</vt:lpstr>
      <vt:lpstr>Principle of Lean model</vt:lpstr>
      <vt:lpstr>Concept of 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hira iqbal</cp:lastModifiedBy>
  <cp:revision>3677</cp:revision>
  <dcterms:created xsi:type="dcterms:W3CDTF">2020-08-13T19:38:58Z</dcterms:created>
  <dcterms:modified xsi:type="dcterms:W3CDTF">2020-11-04T05:07:48Z</dcterms:modified>
</cp:coreProperties>
</file>