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0" r:id="rId3"/>
    <p:sldId id="262" r:id="rId4"/>
    <p:sldId id="263" r:id="rId5"/>
    <p:sldId id="264" r:id="rId6"/>
    <p:sldId id="261" r:id="rId7"/>
    <p:sldId id="259" r:id="rId8"/>
    <p:sldId id="257" r:id="rId9"/>
    <p:sldId id="258"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82" r:id="rId23"/>
    <p:sldId id="284" r:id="rId24"/>
    <p:sldId id="286" r:id="rId25"/>
    <p:sldId id="287" r:id="rId26"/>
    <p:sldId id="288" r:id="rId27"/>
    <p:sldId id="283"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717AF-B374-4AF9-8011-DC1AE410C027}"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38961-5511-459A-A71A-048A7A3A2D9D}" type="slidenum">
              <a:rPr lang="en-US" smtClean="0"/>
              <a:t>‹#›</a:t>
            </a:fld>
            <a:endParaRPr lang="en-US"/>
          </a:p>
        </p:txBody>
      </p:sp>
    </p:spTree>
    <p:extLst>
      <p:ext uri="{BB962C8B-B14F-4D97-AF65-F5344CB8AC3E}">
        <p14:creationId xmlns:p14="http://schemas.microsoft.com/office/powerpoint/2010/main" val="254810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838961-5511-459A-A71A-048A7A3A2D9D}" type="slidenum">
              <a:rPr lang="en-US" smtClean="0"/>
              <a:t>25</a:t>
            </a:fld>
            <a:endParaRPr lang="en-US"/>
          </a:p>
        </p:txBody>
      </p:sp>
    </p:spTree>
    <p:extLst>
      <p:ext uri="{BB962C8B-B14F-4D97-AF65-F5344CB8AC3E}">
        <p14:creationId xmlns:p14="http://schemas.microsoft.com/office/powerpoint/2010/main" val="210334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32D4-BA65-4F16-B514-9AE9AA787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FED733-BD9C-40DA-9774-C27ADBC9D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ECBFA1-B580-451C-8013-CBDCA4D7492C}"/>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9D8D4350-CFEB-4272-B2C0-DCD3C8ED2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319F9-1AD6-4E51-A5E6-670C2BB61F81}"/>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56849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43B5-6D60-434E-A7C2-A4D73AB6E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85E987-0A64-420D-9BB3-404A268EF6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3B03-D59A-4270-BF67-72834CF7F8A9}"/>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314DEA59-EF14-4A8F-9EDD-5B7A0D103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6C154-3CB2-47E1-AC86-79637DA6EABD}"/>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120945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D0FC3-A46E-43B6-BC65-DB28FF7DE1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99068-87D5-4D2F-AA42-A3036A961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70F2-FFDF-4D1C-8618-88A92A8FCA4F}"/>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64661087-2A11-4828-A808-65D8C84BD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71154-8883-4F6E-AE92-E2E8CB379A75}"/>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219011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ABA0-7538-4BB3-AE46-54B523E73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C4BDD-24B4-4DB7-963E-13C2C3FEF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A61B2-6340-41F2-BB4E-C3954A5DF682}"/>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4EB4A90C-92BD-428C-93D7-F141B768F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210C5-57EC-4CE8-B3C6-B5844CAC2504}"/>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217283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DAF6-81A3-4B34-89C8-0B5BAD148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BD4405-EFB8-4730-9496-65CF567FD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AF64E-BC08-46DF-AEFA-ED0763CA08C7}"/>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FF8927EE-8181-43E8-8021-BED923137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011DA-8394-45EF-B680-1983EBE1F0D1}"/>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3906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9F2B-8446-495D-AF1A-23A44A89C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03358-FCB1-411E-B12D-9739E532D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DF92FB-2000-4E4F-9FC0-E0E9EFA25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EEFE4-3557-4F93-8A57-38969BF65C9B}"/>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6" name="Footer Placeholder 5">
            <a:extLst>
              <a:ext uri="{FF2B5EF4-FFF2-40B4-BE49-F238E27FC236}">
                <a16:creationId xmlns:a16="http://schemas.microsoft.com/office/drawing/2014/main" id="{851E1E3F-9756-4CC5-8726-6C0C01584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08F59-F8A2-4AF5-98D6-E540CE2B30AE}"/>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3844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1ECD-D0C7-4CB6-A773-B8BF77F10B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4D4191-5EAF-4A25-8ADE-8ED19F45B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15F5A-0934-463D-9F3A-8C0027B8F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B8011-63C7-4C25-B386-A89FBFE03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679ED-8B8C-4F73-828C-55CB33415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02878D-6C84-4B61-8665-4AB11E06270A}"/>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8" name="Footer Placeholder 7">
            <a:extLst>
              <a:ext uri="{FF2B5EF4-FFF2-40B4-BE49-F238E27FC236}">
                <a16:creationId xmlns:a16="http://schemas.microsoft.com/office/drawing/2014/main" id="{BB2DE04D-41C9-492A-980F-A66B661316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7D9CE-222B-4027-8C01-B1B263A9B19B}"/>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314720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0BE7-E2A3-4F41-9C31-17CC5E8D8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4B7B4-5126-4D02-9BCB-F671238630A1}"/>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4" name="Footer Placeholder 3">
            <a:extLst>
              <a:ext uri="{FF2B5EF4-FFF2-40B4-BE49-F238E27FC236}">
                <a16:creationId xmlns:a16="http://schemas.microsoft.com/office/drawing/2014/main" id="{BE416C54-D918-4A76-B66E-FC7AFAF604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6F9F27-3456-49DB-83DE-8361BD81E099}"/>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216679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3B814-347A-43F3-9397-BAF90242394D}"/>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3" name="Footer Placeholder 2">
            <a:extLst>
              <a:ext uri="{FF2B5EF4-FFF2-40B4-BE49-F238E27FC236}">
                <a16:creationId xmlns:a16="http://schemas.microsoft.com/office/drawing/2014/main" id="{8F7B077B-1704-4B64-B212-27C9EB337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05252-117B-466D-9512-B622E495A3F9}"/>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338043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DDB4-A1DB-4284-8B47-2A56E9121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A79C4-15B3-431B-BEBE-3A7A5AFF2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85F06-1085-48B8-8F2B-2AAF75B5C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6248A-76EF-403D-9A7A-73D28EA7AFF1}"/>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6" name="Footer Placeholder 5">
            <a:extLst>
              <a:ext uri="{FF2B5EF4-FFF2-40B4-BE49-F238E27FC236}">
                <a16:creationId xmlns:a16="http://schemas.microsoft.com/office/drawing/2014/main" id="{2127403B-89FB-4C94-A345-E688E751D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3B2FA-A31D-4F44-B711-995447519963}"/>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179256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C3A5-65E9-46B7-A707-EC4FBDC04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46B09-8359-42A0-BB74-FDA3DF4D8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5281D5-D951-4C98-8FFB-63909F43C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96162-B6AA-434F-AD62-0454D2EC101F}"/>
              </a:ext>
            </a:extLst>
          </p:cNvPr>
          <p:cNvSpPr>
            <a:spLocks noGrp="1"/>
          </p:cNvSpPr>
          <p:nvPr>
            <p:ph type="dt" sz="half" idx="10"/>
          </p:nvPr>
        </p:nvSpPr>
        <p:spPr/>
        <p:txBody>
          <a:bodyPr/>
          <a:lstStyle/>
          <a:p>
            <a:fld id="{C460A553-AD94-40B0-96BF-33464D816CD3}" type="datetimeFigureOut">
              <a:rPr lang="en-US" smtClean="0"/>
              <a:t>11/14/2021</a:t>
            </a:fld>
            <a:endParaRPr lang="en-US"/>
          </a:p>
        </p:txBody>
      </p:sp>
      <p:sp>
        <p:nvSpPr>
          <p:cNvPr id="6" name="Footer Placeholder 5">
            <a:extLst>
              <a:ext uri="{FF2B5EF4-FFF2-40B4-BE49-F238E27FC236}">
                <a16:creationId xmlns:a16="http://schemas.microsoft.com/office/drawing/2014/main" id="{877892DD-0E58-4FFD-A634-8475B6E67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C0C21-03DF-4CA2-9B04-B2C128D8EAAE}"/>
              </a:ext>
            </a:extLst>
          </p:cNvPr>
          <p:cNvSpPr>
            <a:spLocks noGrp="1"/>
          </p:cNvSpPr>
          <p:nvPr>
            <p:ph type="sldNum" sz="quarter" idx="12"/>
          </p:nvPr>
        </p:nvSpPr>
        <p:spPr/>
        <p:txBody>
          <a:bodyPr/>
          <a:lstStyle/>
          <a:p>
            <a:fld id="{3CF428B5-C93E-4522-896B-A8688F2B2B7F}" type="slidenum">
              <a:rPr lang="en-US" smtClean="0"/>
              <a:t>‹#›</a:t>
            </a:fld>
            <a:endParaRPr lang="en-US"/>
          </a:p>
        </p:txBody>
      </p:sp>
    </p:spTree>
    <p:extLst>
      <p:ext uri="{BB962C8B-B14F-4D97-AF65-F5344CB8AC3E}">
        <p14:creationId xmlns:p14="http://schemas.microsoft.com/office/powerpoint/2010/main" val="369844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25979-E85B-47CA-8533-6AC7FC945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DB8F67-002D-4A5E-9198-B193F6A9C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1C547-2F9E-40FF-85FF-77B0EA903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0A553-AD94-40B0-96BF-33464D816CD3}" type="datetimeFigureOut">
              <a:rPr lang="en-US" smtClean="0"/>
              <a:t>11/14/2021</a:t>
            </a:fld>
            <a:endParaRPr lang="en-US"/>
          </a:p>
        </p:txBody>
      </p:sp>
      <p:sp>
        <p:nvSpPr>
          <p:cNvPr id="5" name="Footer Placeholder 4">
            <a:extLst>
              <a:ext uri="{FF2B5EF4-FFF2-40B4-BE49-F238E27FC236}">
                <a16:creationId xmlns:a16="http://schemas.microsoft.com/office/drawing/2014/main" id="{DD6BC44A-4FE5-47F2-9905-7D2068C4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4589E-D12E-4F4C-BAB1-07D098029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428B5-C93E-4522-896B-A8688F2B2B7F}" type="slidenum">
              <a:rPr lang="en-US" smtClean="0"/>
              <a:t>‹#›</a:t>
            </a:fld>
            <a:endParaRPr lang="en-US"/>
          </a:p>
        </p:txBody>
      </p:sp>
    </p:spTree>
    <p:extLst>
      <p:ext uri="{BB962C8B-B14F-4D97-AF65-F5344CB8AC3E}">
        <p14:creationId xmlns:p14="http://schemas.microsoft.com/office/powerpoint/2010/main" val="21879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site/cs4217jan2011team2/programming-paradigms/the-crc-card/clarifying-the-scope" TargetMode="External"/><Relationship Id="rId7" Type="http://schemas.openxmlformats.org/officeDocument/2006/relationships/hyperlink" Target="https://sites.google.com/site/cs4217jan2011team2/programming-paradigms/the-crc-card/identifying-hierarchy" TargetMode="External"/><Relationship Id="rId2" Type="http://schemas.openxmlformats.org/officeDocument/2006/relationships/hyperlink" Target="https://sites.google.com/site/cs4217jan2011team2/programming-paradigms/the-crc-card/discovering-candidate-classes" TargetMode="External"/><Relationship Id="rId1" Type="http://schemas.openxmlformats.org/officeDocument/2006/relationships/slideLayout" Target="../slideLayouts/slideLayout2.xml"/><Relationship Id="rId6" Type="http://schemas.openxmlformats.org/officeDocument/2006/relationships/hyperlink" Target="https://sites.google.com/site/cs4217jan2011team2/programming-paradigms/the-crc-card/assigning-collaborators" TargetMode="External"/><Relationship Id="rId5" Type="http://schemas.openxmlformats.org/officeDocument/2006/relationships/hyperlink" Target="https://sites.google.com/site/cs4217jan2011team2/programming-paradigms/the-crc-card/assigning-responsibilities" TargetMode="External"/><Relationship Id="rId4" Type="http://schemas.openxmlformats.org/officeDocument/2006/relationships/hyperlink" Target="https://sites.google.com/site/cs4217jan2011team2/programming-paradigms/the-crc-card/selecting-core-class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CEDF-9900-4065-9B45-A4D0A19850CB}"/>
              </a:ext>
            </a:extLst>
          </p:cNvPr>
          <p:cNvSpPr>
            <a:spLocks noGrp="1"/>
          </p:cNvSpPr>
          <p:nvPr>
            <p:ph type="ctrTitle"/>
          </p:nvPr>
        </p:nvSpPr>
        <p:spPr/>
        <p:txBody>
          <a:bodyPr/>
          <a:lstStyle/>
          <a:p>
            <a:r>
              <a:rPr lang="en-US" b="0" i="0" dirty="0">
                <a:effectLst/>
                <a:latin typeface="erdana"/>
              </a:rPr>
              <a:t>What is Agile Model</a:t>
            </a:r>
          </a:p>
        </p:txBody>
      </p:sp>
      <p:sp>
        <p:nvSpPr>
          <p:cNvPr id="3" name="Subtitle 2">
            <a:extLst>
              <a:ext uri="{FF2B5EF4-FFF2-40B4-BE49-F238E27FC236}">
                <a16:creationId xmlns:a16="http://schemas.microsoft.com/office/drawing/2014/main" id="{6E24DAF5-32E6-4E06-A197-EC00862C48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686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029909-97E5-4854-8CC3-26A38398C4FE}"/>
              </a:ext>
            </a:extLst>
          </p:cNvPr>
          <p:cNvPicPr>
            <a:picLocks noGrp="1" noChangeAspect="1"/>
          </p:cNvPicPr>
          <p:nvPr>
            <p:ph idx="1"/>
          </p:nvPr>
        </p:nvPicPr>
        <p:blipFill>
          <a:blip r:embed="rId2"/>
          <a:stretch>
            <a:fillRect/>
          </a:stretch>
        </p:blipFill>
        <p:spPr>
          <a:xfrm>
            <a:off x="792365" y="225083"/>
            <a:ext cx="10658737" cy="5795889"/>
          </a:xfrm>
        </p:spPr>
      </p:pic>
    </p:spTree>
    <p:extLst>
      <p:ext uri="{BB962C8B-B14F-4D97-AF65-F5344CB8AC3E}">
        <p14:creationId xmlns:p14="http://schemas.microsoft.com/office/powerpoint/2010/main" val="370055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4ADF-9FE1-44CA-8983-5B94BFC1A0A8}"/>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315A4B9A-B677-46B7-A5E9-5787B78DD2E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user story is </a:t>
            </a:r>
            <a:r>
              <a:rPr lang="en-US" b="1" i="0" dirty="0">
                <a:solidFill>
                  <a:srgbClr val="202124"/>
                </a:solidFill>
                <a:effectLst/>
                <a:latin typeface="arial" panose="020B0604020202020204" pitchFamily="34" charset="0"/>
              </a:rPr>
              <a:t>the smallest unit of work in an</a:t>
            </a:r>
            <a:r>
              <a:rPr lang="en-US" b="0" i="0" dirty="0">
                <a:solidFill>
                  <a:srgbClr val="202124"/>
                </a:solidFill>
                <a:effectLst/>
                <a:latin typeface="arial" panose="020B0604020202020204" pitchFamily="34" charset="0"/>
              </a:rPr>
              <a:t> agile framework. </a:t>
            </a:r>
          </a:p>
          <a:p>
            <a:r>
              <a:rPr lang="en-US" b="0" i="0" dirty="0">
                <a:solidFill>
                  <a:srgbClr val="202124"/>
                </a:solidFill>
                <a:effectLst/>
                <a:latin typeface="arial" panose="020B0604020202020204" pitchFamily="34" charset="0"/>
              </a:rPr>
              <a:t>It's an end goal, not a feature, expressed from the software user's perspective.</a:t>
            </a:r>
          </a:p>
          <a:p>
            <a:r>
              <a:rPr lang="en-US" b="0" i="0" dirty="0">
                <a:solidFill>
                  <a:srgbClr val="202124"/>
                </a:solidFill>
                <a:effectLst/>
                <a:latin typeface="arial" panose="020B0604020202020204" pitchFamily="34" charset="0"/>
              </a:rPr>
              <a:t> A user story is an informal, general explanation of a software feature written from the perspective of the end user or customer.</a:t>
            </a:r>
            <a:endParaRPr lang="en-US" dirty="0"/>
          </a:p>
        </p:txBody>
      </p:sp>
    </p:spTree>
    <p:extLst>
      <p:ext uri="{BB962C8B-B14F-4D97-AF65-F5344CB8AC3E}">
        <p14:creationId xmlns:p14="http://schemas.microsoft.com/office/powerpoint/2010/main" val="135025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A53B-034B-4B02-A741-0724CB4F5679}"/>
              </a:ext>
            </a:extLst>
          </p:cNvPr>
          <p:cNvSpPr>
            <a:spLocks noGrp="1"/>
          </p:cNvSpPr>
          <p:nvPr>
            <p:ph type="title"/>
          </p:nvPr>
        </p:nvSpPr>
        <p:spPr/>
        <p:txBody>
          <a:bodyPr>
            <a:normAutofit/>
          </a:bodyPr>
          <a:lstStyle/>
          <a:p>
            <a:pPr algn="l"/>
            <a:r>
              <a:rPr lang="en-US" sz="4000" b="0" i="0" dirty="0">
                <a:solidFill>
                  <a:srgbClr val="202124"/>
                </a:solidFill>
                <a:effectLst/>
                <a:latin typeface="arial" panose="020B0604020202020204" pitchFamily="34" charset="0"/>
              </a:rPr>
              <a:t>What should a good user story look like?</a:t>
            </a:r>
          </a:p>
        </p:txBody>
      </p:sp>
      <p:sp>
        <p:nvSpPr>
          <p:cNvPr id="3" name="Content Placeholder 2">
            <a:extLst>
              <a:ext uri="{FF2B5EF4-FFF2-40B4-BE49-F238E27FC236}">
                <a16:creationId xmlns:a16="http://schemas.microsoft.com/office/drawing/2014/main" id="{6F1898BC-00A9-4E41-9341-CD317934749F}"/>
              </a:ext>
            </a:extLst>
          </p:cNvPr>
          <p:cNvSpPr>
            <a:spLocks noGrp="1"/>
          </p:cNvSpPr>
          <p:nvPr>
            <p:ph idx="1"/>
          </p:nvPr>
        </p:nvSpPr>
        <p:spPr/>
        <p:txBody>
          <a:bodyPr>
            <a:normAutofit lnSpcReduction="10000"/>
          </a:bodyPr>
          <a:lstStyle/>
          <a:p>
            <a:pPr marL="0" indent="0" algn="l">
              <a:buNone/>
            </a:pPr>
            <a:r>
              <a:rPr lang="en-US" b="0" i="0" dirty="0">
                <a:solidFill>
                  <a:srgbClr val="202124"/>
                </a:solidFill>
                <a:effectLst/>
                <a:latin typeface="arial" panose="020B0604020202020204" pitchFamily="34" charset="0"/>
              </a:rPr>
              <a:t>User stories are basically written from the users</a:t>
            </a:r>
          </a:p>
          <a:p>
            <a:pPr marL="0" indent="0" algn="l">
              <a:buNone/>
            </a:pPr>
            <a:endParaRPr lang="en-US" sz="3600" b="0" i="0" dirty="0">
              <a:solidFill>
                <a:srgbClr val="202124"/>
              </a:solidFill>
              <a:effectLst/>
              <a:latin typeface="arial" panose="020B0604020202020204" pitchFamily="34" charset="0"/>
            </a:endParaRPr>
          </a:p>
          <a:p>
            <a:pPr lvl="2"/>
            <a:r>
              <a:rPr lang="en-US" sz="2800" dirty="0">
                <a:solidFill>
                  <a:srgbClr val="202124"/>
                </a:solidFill>
                <a:latin typeface="arial" panose="020B0604020202020204" pitchFamily="34" charset="0"/>
              </a:rPr>
              <a:t>V</a:t>
            </a:r>
            <a:r>
              <a:rPr lang="en-US" sz="2800" b="0" i="0" dirty="0">
                <a:solidFill>
                  <a:srgbClr val="202124"/>
                </a:solidFill>
                <a:effectLst/>
                <a:latin typeface="arial" panose="020B0604020202020204" pitchFamily="34" charset="0"/>
              </a:rPr>
              <a:t>iewpoint, and capture the 'who', 'what' and 'why' of a requirement. </a:t>
            </a:r>
          </a:p>
          <a:p>
            <a:pPr lvl="2"/>
            <a:endParaRPr lang="en-US" sz="2800" b="0" i="0" dirty="0">
              <a:solidFill>
                <a:srgbClr val="202124"/>
              </a:solidFill>
              <a:effectLst/>
              <a:latin typeface="arial" panose="020B0604020202020204" pitchFamily="34" charset="0"/>
            </a:endParaRPr>
          </a:p>
          <a:p>
            <a:pPr lvl="2"/>
            <a:r>
              <a:rPr lang="en-US" sz="2800" b="0" i="0" dirty="0">
                <a:solidFill>
                  <a:srgbClr val="202124"/>
                </a:solidFill>
                <a:effectLst/>
                <a:latin typeface="arial" panose="020B0604020202020204" pitchFamily="34" charset="0"/>
              </a:rPr>
              <a:t> A user story should be </a:t>
            </a:r>
            <a:r>
              <a:rPr lang="en-US" sz="2800" b="1" i="0" dirty="0">
                <a:solidFill>
                  <a:srgbClr val="202124"/>
                </a:solidFill>
                <a:effectLst/>
                <a:latin typeface="arial" panose="020B0604020202020204" pitchFamily="34" charset="0"/>
              </a:rPr>
              <a:t>short and concise</a:t>
            </a:r>
            <a:r>
              <a:rPr lang="en-US" sz="2800" b="0" i="0" dirty="0">
                <a:solidFill>
                  <a:srgbClr val="202124"/>
                </a:solidFill>
                <a:effectLst/>
                <a:latin typeface="arial" panose="020B0604020202020204" pitchFamily="34" charset="0"/>
              </a:rPr>
              <a:t>, so that its contents can fit on an index card. </a:t>
            </a:r>
          </a:p>
          <a:p>
            <a:pPr marL="914400" lvl="2" indent="0">
              <a:buNone/>
            </a:pPr>
            <a:endParaRPr lang="en-US" sz="2800" b="0" i="0" dirty="0">
              <a:solidFill>
                <a:srgbClr val="202124"/>
              </a:solidFill>
              <a:effectLst/>
              <a:latin typeface="arial" panose="020B0604020202020204" pitchFamily="34" charset="0"/>
            </a:endParaRPr>
          </a:p>
          <a:p>
            <a:pPr lvl="2"/>
            <a:r>
              <a:rPr lang="en-US" sz="2800" b="0" i="0" dirty="0">
                <a:solidFill>
                  <a:srgbClr val="202124"/>
                </a:solidFill>
                <a:effectLst/>
                <a:latin typeface="arial" panose="020B0604020202020204" pitchFamily="34" charset="0"/>
              </a:rPr>
              <a:t>A finished user story can then be integrated into the product backlog and prioritized</a:t>
            </a:r>
          </a:p>
          <a:p>
            <a:endParaRPr lang="en-US" dirty="0"/>
          </a:p>
        </p:txBody>
      </p:sp>
    </p:spTree>
    <p:extLst>
      <p:ext uri="{BB962C8B-B14F-4D97-AF65-F5344CB8AC3E}">
        <p14:creationId xmlns:p14="http://schemas.microsoft.com/office/powerpoint/2010/main" val="353934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09F1-A720-4448-BCF1-1D4CF0D827B6}"/>
              </a:ext>
            </a:extLst>
          </p:cNvPr>
          <p:cNvSpPr>
            <a:spLocks noGrp="1"/>
          </p:cNvSpPr>
          <p:nvPr>
            <p:ph type="title"/>
          </p:nvPr>
        </p:nvSpPr>
        <p:spPr/>
        <p:txBody>
          <a:bodyPr/>
          <a:lstStyle/>
          <a:p>
            <a:r>
              <a:rPr lang="en-US" dirty="0"/>
              <a:t>User story features (3C’s)</a:t>
            </a:r>
          </a:p>
        </p:txBody>
      </p:sp>
      <p:sp>
        <p:nvSpPr>
          <p:cNvPr id="3" name="Content Placeholder 2">
            <a:extLst>
              <a:ext uri="{FF2B5EF4-FFF2-40B4-BE49-F238E27FC236}">
                <a16:creationId xmlns:a16="http://schemas.microsoft.com/office/drawing/2014/main" id="{0244AEAF-2EB8-400C-A781-FCA45AF08CEE}"/>
              </a:ext>
            </a:extLst>
          </p:cNvPr>
          <p:cNvSpPr>
            <a:spLocks noGrp="1"/>
          </p:cNvSpPr>
          <p:nvPr>
            <p:ph idx="1"/>
          </p:nvPr>
        </p:nvSpPr>
        <p:spPr/>
        <p:txBody>
          <a:bodyPr/>
          <a:lstStyle/>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The first C is the user story in its raw form, the Card. </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The second C is the Conversation.</a:t>
            </a:r>
          </a:p>
          <a:p>
            <a:pPr algn="l">
              <a:buFont typeface="Arial" panose="020B0604020202020204" pitchFamily="34" charset="0"/>
              <a:buChar char="•"/>
            </a:pP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The third C is the Confirmation.</a:t>
            </a:r>
          </a:p>
          <a:p>
            <a:endParaRPr lang="en-US" dirty="0"/>
          </a:p>
        </p:txBody>
      </p:sp>
    </p:spTree>
    <p:extLst>
      <p:ext uri="{BB962C8B-B14F-4D97-AF65-F5344CB8AC3E}">
        <p14:creationId xmlns:p14="http://schemas.microsoft.com/office/powerpoint/2010/main" val="113701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0C1F-5EC0-461F-A652-838FBC8AF682}"/>
              </a:ext>
            </a:extLst>
          </p:cNvPr>
          <p:cNvSpPr>
            <a:spLocks noGrp="1"/>
          </p:cNvSpPr>
          <p:nvPr>
            <p:ph type="title"/>
          </p:nvPr>
        </p:nvSpPr>
        <p:spPr/>
        <p:txBody>
          <a:bodyPr/>
          <a:lstStyle/>
          <a:p>
            <a:r>
              <a:rPr lang="en-US" b="0" i="0" dirty="0">
                <a:solidFill>
                  <a:srgbClr val="000000"/>
                </a:solidFill>
                <a:effectLst/>
                <a:latin typeface="PS TT Commons Roman"/>
              </a:rPr>
              <a:t>User stories are often expressed as</a:t>
            </a:r>
            <a:endParaRPr lang="en-US" dirty="0"/>
          </a:p>
        </p:txBody>
      </p:sp>
      <p:sp>
        <p:nvSpPr>
          <p:cNvPr id="3" name="Content Placeholder 2">
            <a:extLst>
              <a:ext uri="{FF2B5EF4-FFF2-40B4-BE49-F238E27FC236}">
                <a16:creationId xmlns:a16="http://schemas.microsoft.com/office/drawing/2014/main" id="{C0FC4A23-3C10-41C8-838E-D7B9F32ED4D9}"/>
              </a:ext>
            </a:extLst>
          </p:cNvPr>
          <p:cNvSpPr>
            <a:spLocks noGrp="1"/>
          </p:cNvSpPr>
          <p:nvPr>
            <p:ph idx="1"/>
          </p:nvPr>
        </p:nvSpPr>
        <p:spPr>
          <a:xfrm>
            <a:off x="590843" y="1690688"/>
            <a:ext cx="10325685" cy="4351338"/>
          </a:xfrm>
        </p:spPr>
        <p:txBody>
          <a:bodyPr/>
          <a:lstStyle/>
          <a:p>
            <a:pPr marL="1371600" lvl="3" indent="0">
              <a:buNone/>
            </a:pPr>
            <a:endParaRPr lang="en-US" i="1" dirty="0">
              <a:solidFill>
                <a:srgbClr val="000000"/>
              </a:solidFill>
              <a:latin typeface="PS TT Commons Roman"/>
            </a:endParaRPr>
          </a:p>
          <a:p>
            <a:pPr marL="1371600" lvl="3" indent="0">
              <a:buNone/>
            </a:pPr>
            <a:r>
              <a:rPr lang="en-US" sz="4000" b="0" i="1" dirty="0">
                <a:solidFill>
                  <a:srgbClr val="000000"/>
                </a:solidFill>
                <a:effectLst/>
                <a:latin typeface="PS TT Commons Roman"/>
              </a:rPr>
              <a:t>persona + need + purpose</a:t>
            </a:r>
          </a:p>
          <a:p>
            <a:pPr marL="1371600" lvl="3" indent="0">
              <a:buNone/>
            </a:pPr>
            <a:endParaRPr lang="en-US" sz="4000" b="0" i="1" dirty="0">
              <a:solidFill>
                <a:srgbClr val="000000"/>
              </a:solidFill>
              <a:effectLst/>
              <a:latin typeface="PS TT Commons Roman"/>
            </a:endParaRPr>
          </a:p>
          <a:p>
            <a:pPr marL="1371600" lvl="3" indent="0">
              <a:buNone/>
            </a:pPr>
            <a:r>
              <a:rPr lang="en-US" sz="4000" i="1" dirty="0">
                <a:solidFill>
                  <a:srgbClr val="000000"/>
                </a:solidFill>
                <a:latin typeface="PS TT Commons Roman"/>
              </a:rPr>
              <a:t>Format:</a:t>
            </a:r>
          </a:p>
          <a:p>
            <a:pPr marL="1371600" lvl="3" indent="0">
              <a:buNone/>
            </a:pPr>
            <a:endParaRPr lang="en-US" sz="4000" i="1" dirty="0">
              <a:solidFill>
                <a:srgbClr val="000000"/>
              </a:solidFill>
              <a:latin typeface="PS TT Commons Roman"/>
            </a:endParaRPr>
          </a:p>
          <a:p>
            <a:pPr marL="1371600" lvl="3" indent="0">
              <a:buNone/>
            </a:pPr>
            <a:r>
              <a:rPr lang="en-US" sz="4000" b="0" i="0" dirty="0">
                <a:solidFill>
                  <a:srgbClr val="FF0000"/>
                </a:solidFill>
                <a:effectLst/>
                <a:latin typeface="PS TT Commons Roman"/>
              </a:rPr>
              <a:t>"As a [persona], I [want to ...], so that [...]"</a:t>
            </a:r>
            <a:endParaRPr lang="en-US" sz="4000" i="1" dirty="0">
              <a:solidFill>
                <a:srgbClr val="FF0000"/>
              </a:solidFill>
              <a:latin typeface="PS TT Commons Roman"/>
            </a:endParaRPr>
          </a:p>
        </p:txBody>
      </p:sp>
    </p:spTree>
    <p:extLst>
      <p:ext uri="{BB962C8B-B14F-4D97-AF65-F5344CB8AC3E}">
        <p14:creationId xmlns:p14="http://schemas.microsoft.com/office/powerpoint/2010/main" val="192315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0C1F-5EC0-461F-A652-838FBC8AF682}"/>
              </a:ext>
            </a:extLst>
          </p:cNvPr>
          <p:cNvSpPr>
            <a:spLocks noGrp="1"/>
          </p:cNvSpPr>
          <p:nvPr>
            <p:ph type="title"/>
          </p:nvPr>
        </p:nvSpPr>
        <p:spPr/>
        <p:txBody>
          <a:bodyPr/>
          <a:lstStyle/>
          <a:p>
            <a:r>
              <a:rPr lang="en-US" b="0" i="0" dirty="0">
                <a:solidFill>
                  <a:srgbClr val="000000"/>
                </a:solidFill>
                <a:effectLst/>
                <a:latin typeface="PS TT Commons Roman"/>
              </a:rPr>
              <a:t>User stories are often expressed as</a:t>
            </a:r>
            <a:endParaRPr lang="en-US" dirty="0"/>
          </a:p>
        </p:txBody>
      </p:sp>
      <p:sp>
        <p:nvSpPr>
          <p:cNvPr id="3" name="Content Placeholder 2">
            <a:extLst>
              <a:ext uri="{FF2B5EF4-FFF2-40B4-BE49-F238E27FC236}">
                <a16:creationId xmlns:a16="http://schemas.microsoft.com/office/drawing/2014/main" id="{C0FC4A23-3C10-41C8-838E-D7B9F32ED4D9}"/>
              </a:ext>
            </a:extLst>
          </p:cNvPr>
          <p:cNvSpPr>
            <a:spLocks noGrp="1"/>
          </p:cNvSpPr>
          <p:nvPr>
            <p:ph idx="1"/>
          </p:nvPr>
        </p:nvSpPr>
        <p:spPr>
          <a:xfrm>
            <a:off x="-211016" y="1564079"/>
            <a:ext cx="11564816" cy="4351338"/>
          </a:xfrm>
        </p:spPr>
        <p:txBody>
          <a:bodyPr>
            <a:normAutofit/>
          </a:bodyPr>
          <a:lstStyle/>
          <a:p>
            <a:pPr marL="1371600" lvl="3" indent="0">
              <a:buNone/>
            </a:pPr>
            <a:endParaRPr lang="en-US" sz="4000" dirty="0">
              <a:solidFill>
                <a:srgbClr val="000000"/>
              </a:solidFill>
              <a:latin typeface="PS TT Commons Roman"/>
            </a:endParaRPr>
          </a:p>
          <a:p>
            <a:pPr marL="1371600" lvl="3" indent="0">
              <a:buNone/>
            </a:pPr>
            <a:r>
              <a:rPr lang="en-US" sz="4000" b="0" i="0" dirty="0">
                <a:solidFill>
                  <a:srgbClr val="FF0000"/>
                </a:solidFill>
                <a:effectLst/>
                <a:latin typeface="PS TT Commons Roman"/>
              </a:rPr>
              <a:t>"As a [persona], I [want to ...], so that [...]“</a:t>
            </a:r>
          </a:p>
          <a:p>
            <a:pPr marL="1371600" lvl="3" indent="0">
              <a:buNone/>
            </a:pPr>
            <a:endParaRPr lang="en-US" sz="4000" b="0" i="0" dirty="0">
              <a:solidFill>
                <a:srgbClr val="FF0000"/>
              </a:solidFill>
              <a:effectLst/>
              <a:latin typeface="PS TT Commons Roman"/>
            </a:endParaRPr>
          </a:p>
          <a:p>
            <a:pPr marL="1371600" lvl="3" indent="0">
              <a:buNone/>
            </a:pPr>
            <a:r>
              <a:rPr lang="en-US" sz="4000" b="0" i="0" dirty="0">
                <a:solidFill>
                  <a:srgbClr val="000000"/>
                </a:solidFill>
                <a:effectLst/>
                <a:latin typeface="PS TT Commons Roman"/>
              </a:rPr>
              <a:t>"As a user, I want to be able to securely log in to the system so that my information can only be accessed by me."</a:t>
            </a:r>
            <a:endParaRPr lang="en-US" sz="4000" i="1" dirty="0">
              <a:solidFill>
                <a:srgbClr val="FF0000"/>
              </a:solidFill>
              <a:latin typeface="PS TT Commons Roman"/>
            </a:endParaRPr>
          </a:p>
        </p:txBody>
      </p:sp>
    </p:spTree>
    <p:extLst>
      <p:ext uri="{BB962C8B-B14F-4D97-AF65-F5344CB8AC3E}">
        <p14:creationId xmlns:p14="http://schemas.microsoft.com/office/powerpoint/2010/main" val="48938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0299-87E7-4E06-A1D5-BB7173158AE9}"/>
              </a:ext>
            </a:extLst>
          </p:cNvPr>
          <p:cNvSpPr>
            <a:spLocks noGrp="1"/>
          </p:cNvSpPr>
          <p:nvPr>
            <p:ph type="title"/>
          </p:nvPr>
        </p:nvSpPr>
        <p:spPr/>
        <p:txBody>
          <a:bodyPr/>
          <a:lstStyle/>
          <a:p>
            <a:r>
              <a:rPr lang="en-US" b="1" i="0" dirty="0">
                <a:effectLst/>
                <a:latin typeface="PS TT Commons Roman"/>
              </a:rPr>
              <a:t>Acceptance Criteria</a:t>
            </a:r>
            <a:br>
              <a:rPr lang="en-US" b="1" i="0" dirty="0">
                <a:effectLst/>
                <a:latin typeface="PS TT Commons Roman"/>
              </a:rPr>
            </a:br>
            <a:endParaRPr lang="en-US" dirty="0"/>
          </a:p>
        </p:txBody>
      </p:sp>
      <p:sp>
        <p:nvSpPr>
          <p:cNvPr id="3" name="Content Placeholder 2">
            <a:extLst>
              <a:ext uri="{FF2B5EF4-FFF2-40B4-BE49-F238E27FC236}">
                <a16:creationId xmlns:a16="http://schemas.microsoft.com/office/drawing/2014/main" id="{AA7EB939-6F4B-4AAE-9679-6EEF8F0EA3EB}"/>
              </a:ext>
            </a:extLst>
          </p:cNvPr>
          <p:cNvSpPr>
            <a:spLocks noGrp="1"/>
          </p:cNvSpPr>
          <p:nvPr>
            <p:ph idx="1"/>
          </p:nvPr>
        </p:nvSpPr>
        <p:spPr/>
        <p:txBody>
          <a:bodyPr/>
          <a:lstStyle/>
          <a:p>
            <a:endParaRPr lang="en-US" b="0" i="0" dirty="0">
              <a:solidFill>
                <a:srgbClr val="000000"/>
              </a:solidFill>
              <a:effectLst/>
              <a:latin typeface="PS TT Commons Roman"/>
            </a:endParaRPr>
          </a:p>
          <a:p>
            <a:pPr marL="0" indent="0">
              <a:buNone/>
            </a:pPr>
            <a:r>
              <a:rPr lang="en-US" dirty="0">
                <a:solidFill>
                  <a:srgbClr val="000000"/>
                </a:solidFill>
                <a:latin typeface="PS TT Commons Roman"/>
              </a:rPr>
              <a:t>T</a:t>
            </a:r>
            <a:r>
              <a:rPr lang="en-US" b="0" i="0" dirty="0">
                <a:solidFill>
                  <a:srgbClr val="000000"/>
                </a:solidFill>
                <a:effectLst/>
                <a:latin typeface="PS TT Commons Roman"/>
              </a:rPr>
              <a:t>he acceptance criteria determine the specific conditions that the software product must satisfy to be accepted by and meet the expectations of the user. It also forms the basis for the acceptance testing stage.</a:t>
            </a:r>
          </a:p>
          <a:p>
            <a:pPr marL="0" indent="0">
              <a:buNone/>
            </a:pPr>
            <a:r>
              <a:rPr lang="en-US" b="0" i="0" dirty="0">
                <a:solidFill>
                  <a:srgbClr val="000000"/>
                </a:solidFill>
                <a:effectLst/>
                <a:latin typeface="PS TT Commons Roman"/>
              </a:rPr>
              <a:t>During the refinement process, as larger user stories become epics and are broken down into smaller scoped user stories,</a:t>
            </a:r>
            <a:endParaRPr lang="en-US" dirty="0"/>
          </a:p>
        </p:txBody>
      </p:sp>
    </p:spTree>
    <p:extLst>
      <p:ext uri="{BB962C8B-B14F-4D97-AF65-F5344CB8AC3E}">
        <p14:creationId xmlns:p14="http://schemas.microsoft.com/office/powerpoint/2010/main" val="48800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AB04-4A8B-4D67-B061-DBB2304BA2CB}"/>
              </a:ext>
            </a:extLst>
          </p:cNvPr>
          <p:cNvSpPr>
            <a:spLocks noGrp="1"/>
          </p:cNvSpPr>
          <p:nvPr>
            <p:ph type="title"/>
          </p:nvPr>
        </p:nvSpPr>
        <p:spPr/>
        <p:txBody>
          <a:bodyPr>
            <a:normAutofit/>
          </a:bodyPr>
          <a:lstStyle/>
          <a:p>
            <a:r>
              <a:rPr lang="en-US" sz="4000" b="0" i="0" dirty="0">
                <a:solidFill>
                  <a:srgbClr val="000000"/>
                </a:solidFill>
                <a:effectLst/>
                <a:latin typeface="PS TT Commons Roman"/>
              </a:rPr>
              <a:t>Some guiding principles for acceptance criteria </a:t>
            </a:r>
            <a:endParaRPr lang="en-US" sz="4000" dirty="0"/>
          </a:p>
        </p:txBody>
      </p:sp>
      <p:sp>
        <p:nvSpPr>
          <p:cNvPr id="3" name="Content Placeholder 2">
            <a:extLst>
              <a:ext uri="{FF2B5EF4-FFF2-40B4-BE49-F238E27FC236}">
                <a16:creationId xmlns:a16="http://schemas.microsoft.com/office/drawing/2014/main" id="{055D91B6-5413-47C9-9070-A21B68BF80B1}"/>
              </a:ext>
            </a:extLst>
          </p:cNvPr>
          <p:cNvSpPr>
            <a:spLocks noGrp="1"/>
          </p:cNvSpPr>
          <p:nvPr>
            <p:ph idx="1"/>
          </p:nvPr>
        </p:nvSpPr>
        <p:spPr/>
        <p:txBody>
          <a:bodyPr/>
          <a:lstStyle/>
          <a:p>
            <a:r>
              <a:rPr lang="en-US" dirty="0"/>
              <a:t>Each acceptance criterion should be independently testable</a:t>
            </a:r>
          </a:p>
          <a:p>
            <a:endParaRPr lang="en-US" dirty="0"/>
          </a:p>
          <a:p>
            <a:r>
              <a:rPr lang="en-US" dirty="0"/>
              <a:t>Each acceptance criterion test should have a clear pass/fail result</a:t>
            </a:r>
          </a:p>
          <a:p>
            <a:endParaRPr lang="en-US" dirty="0"/>
          </a:p>
          <a:p>
            <a:r>
              <a:rPr lang="en-US" dirty="0"/>
              <a:t>Acceptance criteria should be focused on the end result</a:t>
            </a:r>
          </a:p>
          <a:p>
            <a:pPr marL="0" indent="0">
              <a:buNone/>
            </a:pPr>
            <a:r>
              <a:rPr lang="en-US" dirty="0"/>
              <a:t> (functionality), not the mechanism through which it is achieved</a:t>
            </a:r>
          </a:p>
          <a:p>
            <a:r>
              <a:rPr lang="en-US" dirty="0"/>
              <a:t>When relevant, "hidden" non-functional criteria should be included</a:t>
            </a:r>
          </a:p>
        </p:txBody>
      </p:sp>
    </p:spTree>
    <p:extLst>
      <p:ext uri="{BB962C8B-B14F-4D97-AF65-F5344CB8AC3E}">
        <p14:creationId xmlns:p14="http://schemas.microsoft.com/office/powerpoint/2010/main" val="26624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7551-589A-4237-80C5-65E8B8970BB8}"/>
              </a:ext>
            </a:extLst>
          </p:cNvPr>
          <p:cNvSpPr>
            <a:spLocks noGrp="1"/>
          </p:cNvSpPr>
          <p:nvPr>
            <p:ph type="title"/>
          </p:nvPr>
        </p:nvSpPr>
        <p:spPr/>
        <p:txBody>
          <a:bodyPr/>
          <a:lstStyle/>
          <a:p>
            <a:r>
              <a:rPr lang="en-US" dirty="0">
                <a:solidFill>
                  <a:srgbClr val="000000"/>
                </a:solidFill>
                <a:latin typeface="PS TT Commons Roman"/>
              </a:rPr>
              <a:t>A</a:t>
            </a:r>
            <a:r>
              <a:rPr lang="en-US" b="0" i="0" dirty="0">
                <a:solidFill>
                  <a:srgbClr val="000000"/>
                </a:solidFill>
                <a:effectLst/>
                <a:latin typeface="PS TT Commons Roman"/>
              </a:rPr>
              <a:t>cceptance criterion expressed as </a:t>
            </a:r>
            <a:endParaRPr lang="en-US" dirty="0"/>
          </a:p>
        </p:txBody>
      </p:sp>
      <p:sp>
        <p:nvSpPr>
          <p:cNvPr id="3" name="Content Placeholder 2">
            <a:extLst>
              <a:ext uri="{FF2B5EF4-FFF2-40B4-BE49-F238E27FC236}">
                <a16:creationId xmlns:a16="http://schemas.microsoft.com/office/drawing/2014/main" id="{F15C256D-C963-45F8-95F0-6F8C2A9ECF51}"/>
              </a:ext>
            </a:extLst>
          </p:cNvPr>
          <p:cNvSpPr>
            <a:spLocks noGrp="1"/>
          </p:cNvSpPr>
          <p:nvPr>
            <p:ph idx="1"/>
          </p:nvPr>
        </p:nvSpPr>
        <p:spPr>
          <a:xfrm>
            <a:off x="1481137" y="1385888"/>
            <a:ext cx="10515600" cy="4351338"/>
          </a:xfrm>
        </p:spPr>
        <p:txBody>
          <a:bodyPr/>
          <a:lstStyle/>
          <a:p>
            <a:r>
              <a:rPr lang="en-US" b="0" i="0" dirty="0">
                <a:solidFill>
                  <a:srgbClr val="FF0000"/>
                </a:solidFill>
                <a:effectLst/>
                <a:latin typeface="PS TT Commons Roman"/>
              </a:rPr>
              <a:t>"Given [precondition], when I [do some action] then I expect [result]”</a:t>
            </a:r>
          </a:p>
          <a:p>
            <a:r>
              <a:rPr lang="en-US" dirty="0">
                <a:solidFill>
                  <a:srgbClr val="FF0000"/>
                </a:solidFill>
                <a:latin typeface="PS TT Commons Roman"/>
              </a:rPr>
              <a:t>Example</a:t>
            </a:r>
            <a:endParaRPr lang="en-US" dirty="0">
              <a:solidFill>
                <a:srgbClr val="FF0000"/>
              </a:solidFill>
            </a:endParaRPr>
          </a:p>
        </p:txBody>
      </p:sp>
      <p:pic>
        <p:nvPicPr>
          <p:cNvPr id="5" name="Picture 4">
            <a:extLst>
              <a:ext uri="{FF2B5EF4-FFF2-40B4-BE49-F238E27FC236}">
                <a16:creationId xmlns:a16="http://schemas.microsoft.com/office/drawing/2014/main" id="{4E7AC6F4-4EE9-4585-ACEB-5DCD347D791C}"/>
              </a:ext>
            </a:extLst>
          </p:cNvPr>
          <p:cNvPicPr>
            <a:picLocks noChangeAspect="1"/>
          </p:cNvPicPr>
          <p:nvPr/>
        </p:nvPicPr>
        <p:blipFill>
          <a:blip r:embed="rId2"/>
          <a:stretch>
            <a:fillRect/>
          </a:stretch>
        </p:blipFill>
        <p:spPr>
          <a:xfrm>
            <a:off x="1834689" y="2550087"/>
            <a:ext cx="9519111" cy="3187139"/>
          </a:xfrm>
          <a:prstGeom prst="rect">
            <a:avLst/>
          </a:prstGeom>
        </p:spPr>
      </p:pic>
    </p:spTree>
    <p:extLst>
      <p:ext uri="{BB962C8B-B14F-4D97-AF65-F5344CB8AC3E}">
        <p14:creationId xmlns:p14="http://schemas.microsoft.com/office/powerpoint/2010/main" val="300465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FCCDC41-9A9F-4FDB-89F7-66A23C04F95B}"/>
              </a:ext>
            </a:extLst>
          </p:cNvPr>
          <p:cNvPicPr>
            <a:picLocks noGrp="1" noChangeAspect="1"/>
          </p:cNvPicPr>
          <p:nvPr>
            <p:ph idx="1"/>
          </p:nvPr>
        </p:nvPicPr>
        <p:blipFill>
          <a:blip r:embed="rId2"/>
          <a:stretch>
            <a:fillRect/>
          </a:stretch>
        </p:blipFill>
        <p:spPr>
          <a:xfrm>
            <a:off x="688181" y="121199"/>
            <a:ext cx="10815638" cy="6736801"/>
          </a:xfrm>
        </p:spPr>
      </p:pic>
    </p:spTree>
    <p:extLst>
      <p:ext uri="{BB962C8B-B14F-4D97-AF65-F5344CB8AC3E}">
        <p14:creationId xmlns:p14="http://schemas.microsoft.com/office/powerpoint/2010/main" val="251290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E4A0-9C24-4937-B421-FE1F4AADCBA7}"/>
              </a:ext>
            </a:extLst>
          </p:cNvPr>
          <p:cNvSpPr>
            <a:spLocks noGrp="1"/>
          </p:cNvSpPr>
          <p:nvPr>
            <p:ph type="title"/>
          </p:nvPr>
        </p:nvSpPr>
        <p:spPr/>
        <p:txBody>
          <a:bodyPr/>
          <a:lstStyle/>
          <a:p>
            <a:r>
              <a:rPr lang="en-US" dirty="0"/>
              <a:t>Agile model based on models</a:t>
            </a:r>
          </a:p>
        </p:txBody>
      </p:sp>
      <p:sp>
        <p:nvSpPr>
          <p:cNvPr id="3" name="Content Placeholder 2">
            <a:extLst>
              <a:ext uri="{FF2B5EF4-FFF2-40B4-BE49-F238E27FC236}">
                <a16:creationId xmlns:a16="http://schemas.microsoft.com/office/drawing/2014/main" id="{EDACC421-E230-4834-8388-4E82316EF478}"/>
              </a:ext>
            </a:extLst>
          </p:cNvPr>
          <p:cNvSpPr>
            <a:spLocks noGrp="1"/>
          </p:cNvSpPr>
          <p:nvPr>
            <p:ph idx="1"/>
          </p:nvPr>
        </p:nvSpPr>
        <p:spPr/>
        <p:txBody>
          <a:bodyPr/>
          <a:lstStyle/>
          <a:p>
            <a:r>
              <a:rPr lang="en-US" dirty="0"/>
              <a:t>Incremental</a:t>
            </a:r>
          </a:p>
          <a:p>
            <a:r>
              <a:rPr lang="en-US" dirty="0"/>
              <a:t>Iterative</a:t>
            </a:r>
          </a:p>
        </p:txBody>
      </p:sp>
    </p:spTree>
    <p:extLst>
      <p:ext uri="{BB962C8B-B14F-4D97-AF65-F5344CB8AC3E}">
        <p14:creationId xmlns:p14="http://schemas.microsoft.com/office/powerpoint/2010/main" val="2741876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427-1285-4821-BD66-577F6DA5EB3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C5E50ACF-79F2-4E49-967B-1E0EF8CB161E}"/>
              </a:ext>
            </a:extLst>
          </p:cNvPr>
          <p:cNvSpPr>
            <a:spLocks noGrp="1"/>
          </p:cNvSpPr>
          <p:nvPr>
            <p:ph idx="1"/>
          </p:nvPr>
        </p:nvSpPr>
        <p:spPr/>
        <p:txBody>
          <a:bodyPr>
            <a:normAutofit/>
          </a:bodyPr>
          <a:lstStyle/>
          <a:p>
            <a:r>
              <a:rPr lang="en-US" sz="3600" dirty="0">
                <a:latin typeface="ImpressumStd-Roman"/>
              </a:rPr>
              <a:t>D</a:t>
            </a:r>
            <a:r>
              <a:rPr lang="en-US" sz="3600" i="0" u="none" strike="noStrike" baseline="0" dirty="0">
                <a:latin typeface="ImpressumStd-Roman"/>
              </a:rPr>
              <a:t>esign provides implementation guidance for a story as it is written</a:t>
            </a:r>
          </a:p>
          <a:p>
            <a:pPr algn="l"/>
            <a:r>
              <a:rPr lang="en-US" sz="3600" i="0" u="none" strike="noStrike" baseline="0" dirty="0">
                <a:latin typeface="ImpressumStd-Roman"/>
              </a:rPr>
              <a:t>Nothing less, nothing more</a:t>
            </a:r>
          </a:p>
          <a:p>
            <a:pPr algn="l"/>
            <a:r>
              <a:rPr lang="en-US" sz="3600" i="0" u="none" strike="noStrike" baseline="0" dirty="0">
                <a:latin typeface="ImpressumStd-Roman"/>
              </a:rPr>
              <a:t>The design of extra functionality is discouraged</a:t>
            </a:r>
          </a:p>
          <a:p>
            <a:pPr algn="l"/>
            <a:r>
              <a:rPr lang="en-US" sz="3600" i="0" u="none" strike="noStrike" baseline="0" dirty="0">
                <a:latin typeface="ImpressumStd-Roman"/>
              </a:rPr>
              <a:t>XP design rigorously follows the KIS (keep it simple) principle</a:t>
            </a:r>
            <a:endParaRPr lang="en-US" sz="4800" dirty="0"/>
          </a:p>
        </p:txBody>
      </p:sp>
    </p:spTree>
    <p:extLst>
      <p:ext uri="{BB962C8B-B14F-4D97-AF65-F5344CB8AC3E}">
        <p14:creationId xmlns:p14="http://schemas.microsoft.com/office/powerpoint/2010/main" val="165675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427-1285-4821-BD66-577F6DA5EB33}"/>
              </a:ext>
            </a:extLst>
          </p:cNvPr>
          <p:cNvSpPr>
            <a:spLocks noGrp="1"/>
          </p:cNvSpPr>
          <p:nvPr>
            <p:ph type="title"/>
          </p:nvPr>
        </p:nvSpPr>
        <p:spPr/>
        <p:txBody>
          <a:bodyPr/>
          <a:lstStyle/>
          <a:p>
            <a:r>
              <a:rPr lang="en-US" b="1" dirty="0"/>
              <a:t>Design</a:t>
            </a:r>
          </a:p>
        </p:txBody>
      </p:sp>
      <p:sp>
        <p:nvSpPr>
          <p:cNvPr id="3" name="Content Placeholder 2">
            <a:extLst>
              <a:ext uri="{FF2B5EF4-FFF2-40B4-BE49-F238E27FC236}">
                <a16:creationId xmlns:a16="http://schemas.microsoft.com/office/drawing/2014/main" id="{C5E50ACF-79F2-4E49-967B-1E0EF8CB161E}"/>
              </a:ext>
            </a:extLst>
          </p:cNvPr>
          <p:cNvSpPr>
            <a:spLocks noGrp="1"/>
          </p:cNvSpPr>
          <p:nvPr>
            <p:ph idx="1"/>
          </p:nvPr>
        </p:nvSpPr>
        <p:spPr>
          <a:xfrm>
            <a:off x="838200" y="1989332"/>
            <a:ext cx="10515600" cy="4868668"/>
          </a:xfrm>
        </p:spPr>
        <p:txBody>
          <a:bodyPr>
            <a:normAutofit/>
          </a:bodyPr>
          <a:lstStyle/>
          <a:p>
            <a:r>
              <a:rPr lang="en-US" sz="4000" b="0" i="0" u="none" strike="noStrike" baseline="0" dirty="0">
                <a:latin typeface="ImpressumStd-Roman"/>
              </a:rPr>
              <a:t>XP encourages the use of CRC cards as an effective mechanism</a:t>
            </a:r>
          </a:p>
          <a:p>
            <a:r>
              <a:rPr lang="en-US" sz="4000" b="0" i="0" u="none" strike="noStrike" baseline="0" dirty="0">
                <a:latin typeface="ImpressumStd-Roman"/>
              </a:rPr>
              <a:t>Class-responsibility-collaborator (CRC)</a:t>
            </a:r>
          </a:p>
          <a:p>
            <a:pPr algn="l"/>
            <a:r>
              <a:rPr lang="en-US" sz="4000" b="0" i="0" u="none" strike="noStrike" baseline="0" dirty="0">
                <a:latin typeface="ImpressumStd-Roman"/>
              </a:rPr>
              <a:t>The CRC cards are the only design work product produced as part of the XP process.</a:t>
            </a:r>
          </a:p>
        </p:txBody>
      </p:sp>
    </p:spTree>
    <p:extLst>
      <p:ext uri="{BB962C8B-B14F-4D97-AF65-F5344CB8AC3E}">
        <p14:creationId xmlns:p14="http://schemas.microsoft.com/office/powerpoint/2010/main" val="115015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CRC</a:t>
            </a:r>
            <a:r>
              <a:rPr lang="en-US" dirty="0"/>
              <a:t> </a:t>
            </a:r>
            <a:r>
              <a:rPr lang="en-US" sz="2800" dirty="0"/>
              <a:t>(</a:t>
            </a:r>
            <a:r>
              <a:rPr lang="en-US" sz="2800" i="0" dirty="0">
                <a:solidFill>
                  <a:srgbClr val="202124"/>
                </a:solidFill>
                <a:effectLst/>
                <a:latin typeface="arial" panose="020B0604020202020204" pitchFamily="34" charset="0"/>
              </a:rPr>
              <a:t>Class, Responsibilities, Collaborators</a:t>
            </a:r>
            <a:r>
              <a:rPr lang="en-US" sz="2800" dirty="0"/>
              <a:t>)</a:t>
            </a:r>
            <a:endParaRPr lang="en-US" dirty="0"/>
          </a:p>
        </p:txBody>
      </p:sp>
      <p:sp>
        <p:nvSpPr>
          <p:cNvPr id="3" name="Content Placeholder 2">
            <a:extLst>
              <a:ext uri="{FF2B5EF4-FFF2-40B4-BE49-F238E27FC236}">
                <a16:creationId xmlns:a16="http://schemas.microsoft.com/office/drawing/2014/main" id="{07A3DE05-8C24-4D45-8542-B98042997C08}"/>
              </a:ext>
            </a:extLst>
          </p:cNvPr>
          <p:cNvSpPr>
            <a:spLocks noGrp="1"/>
          </p:cNvSpPr>
          <p:nvPr>
            <p:ph idx="1"/>
          </p:nvPr>
        </p:nvSpPr>
        <p:spPr/>
        <p:txBody>
          <a:bodyPr>
            <a:normAutofit lnSpcReduction="10000"/>
          </a:bodyPr>
          <a:lstStyle/>
          <a:p>
            <a:r>
              <a:rPr lang="en-US" sz="2400" i="0" dirty="0">
                <a:solidFill>
                  <a:srgbClr val="202124"/>
                </a:solidFill>
                <a:effectLst/>
                <a:latin typeface="arial" panose="020B0604020202020204" pitchFamily="34" charset="0"/>
              </a:rPr>
              <a:t>CRC card approach is a design and analysis approach to help us in analysis design phrase in software development life cycle</a:t>
            </a:r>
          </a:p>
          <a:p>
            <a:endParaRPr lang="en-US" sz="2400" i="0" dirty="0">
              <a:solidFill>
                <a:srgbClr val="202124"/>
              </a:solidFill>
              <a:effectLst/>
              <a:latin typeface="arial" panose="020B0604020202020204" pitchFamily="34" charset="0"/>
            </a:endParaRPr>
          </a:p>
          <a:p>
            <a:r>
              <a:rPr lang="en-US" sz="2400" i="0" dirty="0">
                <a:solidFill>
                  <a:srgbClr val="202124"/>
                </a:solidFill>
                <a:effectLst/>
                <a:latin typeface="arial" panose="020B0604020202020204" pitchFamily="34" charset="0"/>
              </a:rPr>
              <a:t>CRC cards are an activity bridging the worlds of role-playing games and object-oriented design</a:t>
            </a:r>
          </a:p>
          <a:p>
            <a:pPr marL="0" indent="0">
              <a:buNone/>
            </a:pPr>
            <a:endParaRPr lang="en-US" sz="2400" i="0" dirty="0">
              <a:solidFill>
                <a:srgbClr val="202124"/>
              </a:solidFill>
              <a:effectLst/>
              <a:latin typeface="arial" panose="020B0604020202020204" pitchFamily="34" charset="0"/>
            </a:endParaRPr>
          </a:p>
          <a:p>
            <a:r>
              <a:rPr lang="en-US" sz="2400" i="0" dirty="0">
                <a:solidFill>
                  <a:srgbClr val="202124"/>
                </a:solidFill>
                <a:effectLst/>
                <a:latin typeface="arial" panose="020B0604020202020204" pitchFamily="34" charset="0"/>
              </a:rPr>
              <a:t>Normally, CRC is a significant program written in an object oriented language like Java is divided into several different classes.</a:t>
            </a:r>
          </a:p>
          <a:p>
            <a:endParaRPr lang="en-US" sz="2400" dirty="0">
              <a:solidFill>
                <a:srgbClr val="202124"/>
              </a:solidFill>
              <a:latin typeface="arial" panose="020B0604020202020204" pitchFamily="34" charset="0"/>
            </a:endParaRPr>
          </a:p>
          <a:p>
            <a:r>
              <a:rPr lang="en-US" sz="2400" i="0" dirty="0">
                <a:solidFill>
                  <a:srgbClr val="202124"/>
                </a:solidFill>
                <a:effectLst/>
                <a:latin typeface="arial" panose="020B0604020202020204" pitchFamily="34" charset="0"/>
              </a:rPr>
              <a:t>The aim of using CRC is to discover the real world objects is a system and map the collaboration among classes and their responsibilities.</a:t>
            </a:r>
            <a:endParaRPr lang="en-US" sz="2400" dirty="0"/>
          </a:p>
        </p:txBody>
      </p:sp>
    </p:spTree>
    <p:extLst>
      <p:ext uri="{BB962C8B-B14F-4D97-AF65-F5344CB8AC3E}">
        <p14:creationId xmlns:p14="http://schemas.microsoft.com/office/powerpoint/2010/main" val="278622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CRC</a:t>
            </a:r>
            <a:r>
              <a:rPr lang="en-US" dirty="0"/>
              <a:t> </a:t>
            </a:r>
            <a:r>
              <a:rPr lang="en-US" sz="2800" dirty="0"/>
              <a:t>(</a:t>
            </a:r>
            <a:r>
              <a:rPr lang="en-US" sz="2800" i="0" dirty="0">
                <a:solidFill>
                  <a:srgbClr val="202124"/>
                </a:solidFill>
                <a:effectLst/>
                <a:latin typeface="arial" panose="020B0604020202020204" pitchFamily="34" charset="0"/>
              </a:rPr>
              <a:t>Class, Responsibilities, Collaborators</a:t>
            </a:r>
            <a:r>
              <a:rPr lang="en-US" sz="2800" dirty="0"/>
              <a:t>)</a:t>
            </a:r>
            <a:endParaRPr lang="en-US" dirty="0"/>
          </a:p>
        </p:txBody>
      </p:sp>
      <p:sp>
        <p:nvSpPr>
          <p:cNvPr id="3" name="Content Placeholder 2">
            <a:extLst>
              <a:ext uri="{FF2B5EF4-FFF2-40B4-BE49-F238E27FC236}">
                <a16:creationId xmlns:a16="http://schemas.microsoft.com/office/drawing/2014/main" id="{07A3DE05-8C24-4D45-8542-B98042997C08}"/>
              </a:ext>
            </a:extLst>
          </p:cNvPr>
          <p:cNvSpPr>
            <a:spLocks noGrp="1"/>
          </p:cNvSpPr>
          <p:nvPr>
            <p:ph idx="1"/>
          </p:nvPr>
        </p:nvSpPr>
        <p:spPr/>
        <p:txBody>
          <a:bodyPr>
            <a:normAutofit/>
          </a:bodyPr>
          <a:lstStyle/>
          <a:p>
            <a:pPr algn="l"/>
            <a:r>
              <a:rPr lang="en-US" b="0" i="0" dirty="0">
                <a:effectLst/>
                <a:latin typeface="Lucida Grande"/>
              </a:rPr>
              <a:t>CRC benefits any software development team because it takes advantage of the teamwork where this approach mainly through</a:t>
            </a:r>
          </a:p>
          <a:p>
            <a:pPr marL="0" indent="0" algn="l">
              <a:buNone/>
            </a:pPr>
            <a:endParaRPr lang="en-US" sz="2000" b="0" i="0" dirty="0">
              <a:effectLst/>
              <a:latin typeface="Lucida Grande"/>
            </a:endParaRPr>
          </a:p>
          <a:p>
            <a:pPr lvl="2"/>
            <a:r>
              <a:rPr lang="en-US" sz="2800" b="0" i="0" dirty="0">
                <a:effectLst/>
                <a:latin typeface="Lucida Grande"/>
              </a:rPr>
              <a:t>Brainstorming</a:t>
            </a:r>
          </a:p>
          <a:p>
            <a:pPr lvl="2"/>
            <a:r>
              <a:rPr lang="en-US" sz="2800" b="0" i="0" dirty="0">
                <a:effectLst/>
                <a:latin typeface="Lucida Grande"/>
              </a:rPr>
              <a:t>Role-playing</a:t>
            </a:r>
          </a:p>
          <a:p>
            <a:pPr lvl="2"/>
            <a:r>
              <a:rPr lang="en-US" sz="2800" dirty="0">
                <a:latin typeface="Lucida Grande"/>
              </a:rPr>
              <a:t>Problem solving interaction</a:t>
            </a:r>
          </a:p>
          <a:p>
            <a:br>
              <a:rPr lang="en-US" sz="1600" dirty="0"/>
            </a:br>
            <a:endParaRPr lang="en-US" sz="2400" dirty="0"/>
          </a:p>
        </p:txBody>
      </p:sp>
    </p:spTree>
    <p:extLst>
      <p:ext uri="{BB962C8B-B14F-4D97-AF65-F5344CB8AC3E}">
        <p14:creationId xmlns:p14="http://schemas.microsoft.com/office/powerpoint/2010/main" val="252144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CRC</a:t>
            </a:r>
            <a:r>
              <a:rPr lang="en-US" dirty="0"/>
              <a:t> </a:t>
            </a:r>
            <a:r>
              <a:rPr lang="en-US" sz="2800" dirty="0"/>
              <a:t>(</a:t>
            </a:r>
            <a:r>
              <a:rPr lang="en-US" sz="2800" i="0" dirty="0">
                <a:solidFill>
                  <a:srgbClr val="202124"/>
                </a:solidFill>
                <a:effectLst/>
                <a:latin typeface="arial" panose="020B0604020202020204" pitchFamily="34" charset="0"/>
              </a:rPr>
              <a:t>Class, Responsibilities, Collaborators</a:t>
            </a:r>
            <a:r>
              <a:rPr lang="en-US" sz="2800" dirty="0"/>
              <a:t>)</a:t>
            </a:r>
            <a:endParaRPr lang="en-US" dirty="0"/>
          </a:p>
        </p:txBody>
      </p:sp>
      <p:sp>
        <p:nvSpPr>
          <p:cNvPr id="3" name="Content Placeholder 2">
            <a:extLst>
              <a:ext uri="{FF2B5EF4-FFF2-40B4-BE49-F238E27FC236}">
                <a16:creationId xmlns:a16="http://schemas.microsoft.com/office/drawing/2014/main" id="{07A3DE05-8C24-4D45-8542-B98042997C08}"/>
              </a:ext>
            </a:extLst>
          </p:cNvPr>
          <p:cNvSpPr>
            <a:spLocks noGrp="1"/>
          </p:cNvSpPr>
          <p:nvPr>
            <p:ph idx="1"/>
          </p:nvPr>
        </p:nvSpPr>
        <p:spPr>
          <a:xfrm>
            <a:off x="838200" y="1511300"/>
            <a:ext cx="10515600" cy="4351338"/>
          </a:xfrm>
        </p:spPr>
        <p:txBody>
          <a:bodyPr>
            <a:normAutofit fontScale="92500" lnSpcReduction="10000"/>
          </a:bodyPr>
          <a:lstStyle/>
          <a:p>
            <a:pPr marL="0" indent="0" algn="l">
              <a:buNone/>
            </a:pPr>
            <a:r>
              <a:rPr lang="en-US" dirty="0">
                <a:effectLst/>
              </a:rPr>
              <a:t>CRC is divided into 3 main areas: </a:t>
            </a:r>
          </a:p>
          <a:p>
            <a:pPr algn="l"/>
            <a:r>
              <a:rPr lang="en-US" dirty="0">
                <a:effectLst/>
              </a:rPr>
              <a:t>class name</a:t>
            </a:r>
          </a:p>
          <a:p>
            <a:pPr algn="l"/>
            <a:r>
              <a:rPr lang="en-US" dirty="0">
                <a:effectLst/>
              </a:rPr>
              <a:t>responsibilities </a:t>
            </a:r>
          </a:p>
          <a:p>
            <a:pPr algn="l"/>
            <a:r>
              <a:rPr lang="en-US" dirty="0">
                <a:effectLst/>
              </a:rPr>
              <a:t>collaborators in the front of the card. </a:t>
            </a:r>
          </a:p>
          <a:p>
            <a:pPr marL="0" indent="0" algn="l">
              <a:buNone/>
            </a:pPr>
            <a:endParaRPr lang="en-US" dirty="0">
              <a:effectLst/>
            </a:endParaRPr>
          </a:p>
          <a:p>
            <a:pPr algn="l">
              <a:buFont typeface="Arial" panose="020B0604020202020204" pitchFamily="34" charset="0"/>
              <a:buChar char="•"/>
            </a:pPr>
            <a:r>
              <a:rPr lang="en-US" dirty="0">
                <a:effectLst/>
              </a:rPr>
              <a:t>Card is part of hierarchy: superclass or subclasses can be written below the class name.</a:t>
            </a:r>
          </a:p>
          <a:p>
            <a:pPr algn="l">
              <a:buFont typeface="Arial" panose="020B0604020202020204" pitchFamily="34" charset="0"/>
              <a:buChar char="•"/>
            </a:pPr>
            <a:r>
              <a:rPr lang="en-US" dirty="0">
                <a:effectLst/>
              </a:rPr>
              <a:t>Class depends on other classes to carry out responsibilities: collaborators written by side the responsibility</a:t>
            </a:r>
          </a:p>
          <a:p>
            <a:pPr algn="l"/>
            <a:r>
              <a:rPr lang="en-US" dirty="0">
                <a:effectLst/>
              </a:rPr>
              <a:t>Note that every card will have a class name and at least one</a:t>
            </a:r>
          </a:p>
          <a:p>
            <a:pPr algn="l"/>
            <a:endParaRPr lang="en-US" sz="2400" dirty="0"/>
          </a:p>
        </p:txBody>
      </p:sp>
      <p:pic>
        <p:nvPicPr>
          <p:cNvPr id="5" name="Picture 4">
            <a:extLst>
              <a:ext uri="{FF2B5EF4-FFF2-40B4-BE49-F238E27FC236}">
                <a16:creationId xmlns:a16="http://schemas.microsoft.com/office/drawing/2014/main" id="{D9BA461D-AC75-4B33-B5E3-6BE472E23484}"/>
              </a:ext>
            </a:extLst>
          </p:cNvPr>
          <p:cNvPicPr>
            <a:picLocks noChangeAspect="1"/>
          </p:cNvPicPr>
          <p:nvPr/>
        </p:nvPicPr>
        <p:blipFill>
          <a:blip r:embed="rId2"/>
          <a:stretch>
            <a:fillRect/>
          </a:stretch>
        </p:blipFill>
        <p:spPr>
          <a:xfrm>
            <a:off x="6532245" y="1690688"/>
            <a:ext cx="3352800" cy="1962150"/>
          </a:xfrm>
          <a:prstGeom prst="rect">
            <a:avLst/>
          </a:prstGeom>
        </p:spPr>
      </p:pic>
    </p:spTree>
    <p:extLst>
      <p:ext uri="{BB962C8B-B14F-4D97-AF65-F5344CB8AC3E}">
        <p14:creationId xmlns:p14="http://schemas.microsoft.com/office/powerpoint/2010/main" val="161279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CRC</a:t>
            </a:r>
            <a:r>
              <a:rPr lang="en-US" dirty="0"/>
              <a:t> </a:t>
            </a:r>
            <a:r>
              <a:rPr lang="en-US" sz="2800" dirty="0"/>
              <a:t>(</a:t>
            </a:r>
            <a:r>
              <a:rPr lang="en-US" sz="2800" i="0" dirty="0">
                <a:solidFill>
                  <a:srgbClr val="202124"/>
                </a:solidFill>
                <a:effectLst/>
                <a:latin typeface="arial" panose="020B0604020202020204" pitchFamily="34" charset="0"/>
              </a:rPr>
              <a:t>Class, Responsibilities, Collaborators</a:t>
            </a:r>
            <a:r>
              <a:rPr lang="en-US" sz="2800" dirty="0"/>
              <a:t>)</a:t>
            </a:r>
            <a:endParaRPr lang="en-US" dirty="0"/>
          </a:p>
        </p:txBody>
      </p:sp>
      <p:pic>
        <p:nvPicPr>
          <p:cNvPr id="6" name="Content Placeholder 5">
            <a:extLst>
              <a:ext uri="{FF2B5EF4-FFF2-40B4-BE49-F238E27FC236}">
                <a16:creationId xmlns:a16="http://schemas.microsoft.com/office/drawing/2014/main" id="{33C70BAF-733F-439B-917C-DB16525C2531}"/>
              </a:ext>
            </a:extLst>
          </p:cNvPr>
          <p:cNvPicPr>
            <a:picLocks noGrp="1" noChangeAspect="1"/>
          </p:cNvPicPr>
          <p:nvPr>
            <p:ph idx="1"/>
          </p:nvPr>
        </p:nvPicPr>
        <p:blipFill>
          <a:blip r:embed="rId3"/>
          <a:stretch>
            <a:fillRect/>
          </a:stretch>
        </p:blipFill>
        <p:spPr>
          <a:xfrm>
            <a:off x="7592158" y="1279061"/>
            <a:ext cx="3761642" cy="2605446"/>
          </a:xfrm>
        </p:spPr>
      </p:pic>
      <p:sp>
        <p:nvSpPr>
          <p:cNvPr id="8" name="TextBox 7">
            <a:extLst>
              <a:ext uri="{FF2B5EF4-FFF2-40B4-BE49-F238E27FC236}">
                <a16:creationId xmlns:a16="http://schemas.microsoft.com/office/drawing/2014/main" id="{3F2E5A87-B63C-4C48-9B25-DA7C8516F409}"/>
              </a:ext>
            </a:extLst>
          </p:cNvPr>
          <p:cNvSpPr txBox="1"/>
          <p:nvPr/>
        </p:nvSpPr>
        <p:spPr>
          <a:xfrm>
            <a:off x="585568" y="1450603"/>
            <a:ext cx="10331549" cy="4893647"/>
          </a:xfrm>
          <a:prstGeom prst="rect">
            <a:avLst/>
          </a:prstGeom>
          <a:noFill/>
        </p:spPr>
        <p:txBody>
          <a:bodyPr wrap="square">
            <a:spAutoFit/>
          </a:bodyPr>
          <a:lstStyle/>
          <a:p>
            <a:pPr algn="l"/>
            <a:r>
              <a:rPr lang="en-US" sz="2400" b="0" i="0" dirty="0">
                <a:effectLst/>
                <a:latin typeface="Lucida Grande"/>
              </a:rPr>
              <a:t>After identifying a set of core classes</a:t>
            </a:r>
            <a:br>
              <a:rPr lang="en-US" sz="2400" dirty="0"/>
            </a:br>
            <a:br>
              <a:rPr lang="en-US" sz="2400" dirty="0"/>
            </a:br>
            <a:r>
              <a:rPr lang="en-US" sz="2400" b="0" i="0" dirty="0">
                <a:effectLst/>
                <a:latin typeface="Lucida Grande"/>
              </a:rPr>
              <a:t>First, we must identify the types of responsibilities </a:t>
            </a:r>
          </a:p>
          <a:p>
            <a:pPr algn="l"/>
            <a:r>
              <a:rPr lang="en-US" sz="2400" b="0" i="0" dirty="0">
                <a:effectLst/>
                <a:latin typeface="Lucida Grande"/>
              </a:rPr>
              <a:t>are we looking for in each class:</a:t>
            </a:r>
            <a:br>
              <a:rPr lang="en-US" sz="2400" dirty="0"/>
            </a:br>
            <a:r>
              <a:rPr lang="en-US" sz="2400" b="1" i="0" dirty="0">
                <a:effectLst/>
                <a:latin typeface="Lucida Grande"/>
              </a:rPr>
              <a:t>Behavior</a:t>
            </a:r>
            <a:br>
              <a:rPr lang="en-US" sz="2400" b="0" i="0" dirty="0">
                <a:effectLst/>
                <a:latin typeface="Lucida Grande"/>
              </a:rPr>
            </a:br>
            <a:r>
              <a:rPr lang="en-US" sz="2400" b="0" i="0" dirty="0">
                <a:effectLst/>
                <a:latin typeface="Lucida Grande"/>
              </a:rPr>
              <a:t>Describes how a class does things that meet the </a:t>
            </a:r>
          </a:p>
          <a:p>
            <a:pPr algn="l"/>
            <a:r>
              <a:rPr lang="en-US" sz="2400" b="0" i="0" dirty="0">
                <a:effectLst/>
                <a:latin typeface="Lucida Grande"/>
              </a:rPr>
              <a:t>requirements of the system.</a:t>
            </a:r>
          </a:p>
          <a:p>
            <a:pPr algn="l"/>
            <a:r>
              <a:rPr lang="en-US" sz="2400" b="1" i="0" dirty="0">
                <a:effectLst/>
                <a:latin typeface="Lucida Grande"/>
              </a:rPr>
              <a:t>Knowledge</a:t>
            </a:r>
            <a:br>
              <a:rPr lang="en-US" sz="2400" b="0" i="0" dirty="0">
                <a:effectLst/>
                <a:latin typeface="Lucida Grande"/>
              </a:rPr>
            </a:br>
            <a:r>
              <a:rPr lang="en-US" sz="2400" b="0" i="0" dirty="0">
                <a:effectLst/>
                <a:latin typeface="Lucida Grande"/>
              </a:rPr>
              <a:t>Describes the way in which a class will function by supplying information about itself.</a:t>
            </a:r>
          </a:p>
          <a:p>
            <a:r>
              <a:rPr lang="en-US" sz="2400" b="0" i="0" dirty="0">
                <a:effectLst/>
                <a:latin typeface="Lucida Grande"/>
              </a:rPr>
              <a:t>An example that illustrate the two types of responsibilities are shown in the CRC card.</a:t>
            </a:r>
            <a:br>
              <a:rPr lang="en-US" sz="2400" dirty="0"/>
            </a:br>
            <a:endParaRPr lang="en-US" sz="2400" dirty="0"/>
          </a:p>
        </p:txBody>
      </p:sp>
    </p:spTree>
    <p:extLst>
      <p:ext uri="{BB962C8B-B14F-4D97-AF65-F5344CB8AC3E}">
        <p14:creationId xmlns:p14="http://schemas.microsoft.com/office/powerpoint/2010/main" val="286692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CRC</a:t>
            </a:r>
            <a:r>
              <a:rPr lang="en-US" dirty="0"/>
              <a:t> </a:t>
            </a:r>
            <a:r>
              <a:rPr lang="en-US" b="1" dirty="0"/>
              <a:t>Modeling (Assignment)</a:t>
            </a:r>
          </a:p>
        </p:txBody>
      </p:sp>
      <p:sp>
        <p:nvSpPr>
          <p:cNvPr id="3" name="Content Placeholder 2">
            <a:extLst>
              <a:ext uri="{FF2B5EF4-FFF2-40B4-BE49-F238E27FC236}">
                <a16:creationId xmlns:a16="http://schemas.microsoft.com/office/drawing/2014/main" id="{07A3DE05-8C24-4D45-8542-B98042997C08}"/>
              </a:ext>
            </a:extLst>
          </p:cNvPr>
          <p:cNvSpPr>
            <a:spLocks noGrp="1"/>
          </p:cNvSpPr>
          <p:nvPr>
            <p:ph idx="1"/>
          </p:nvPr>
        </p:nvSpPr>
        <p:spPr>
          <a:xfrm>
            <a:off x="838200" y="1511300"/>
            <a:ext cx="10515600" cy="4351338"/>
          </a:xfrm>
        </p:spPr>
        <p:txBody>
          <a:bodyPr>
            <a:normAutofit/>
          </a:bodyPr>
          <a:lstStyle/>
          <a:p>
            <a:pPr algn="l"/>
            <a:endParaRPr lang="en-US" sz="2400" b="0" i="0" dirty="0">
              <a:effectLst/>
              <a:latin typeface="Lucida Grande"/>
            </a:endParaRPr>
          </a:p>
          <a:p>
            <a:pPr algn="l"/>
            <a:r>
              <a:rPr lang="en-US" sz="2400" b="0" i="0" dirty="0">
                <a:effectLst/>
                <a:latin typeface="Lucida Grande"/>
              </a:rPr>
              <a:t>Attributes and class definitions can be written at the back of the card.</a:t>
            </a:r>
          </a:p>
          <a:p>
            <a:pPr algn="l"/>
            <a:r>
              <a:rPr lang="en-US" sz="2400" dirty="0">
                <a:effectLst/>
              </a:rPr>
              <a:t>There are 6 steps in CRC card model:</a:t>
            </a:r>
          </a:p>
          <a:p>
            <a:pPr algn="l">
              <a:buFont typeface="+mj-lt"/>
              <a:buAutoNum type="arabicPeriod"/>
            </a:pPr>
            <a:r>
              <a:rPr lang="en-US" sz="2400" b="0" i="0" u="sng" dirty="0">
                <a:solidFill>
                  <a:srgbClr val="FFFFFF"/>
                </a:solidFill>
                <a:effectLst/>
                <a:latin typeface="Lucida Grande"/>
                <a:hlinkClick r:id="rId2"/>
              </a:rPr>
              <a:t>Discovering Candidate Classes</a:t>
            </a:r>
            <a:endParaRPr lang="en-US" sz="2400" b="0" i="0" dirty="0">
              <a:solidFill>
                <a:srgbClr val="FFFFFF"/>
              </a:solidFill>
              <a:effectLst/>
              <a:latin typeface="Lucida Grande"/>
            </a:endParaRPr>
          </a:p>
          <a:p>
            <a:pPr algn="l">
              <a:buFont typeface="+mj-lt"/>
              <a:buAutoNum type="arabicPeriod"/>
            </a:pPr>
            <a:r>
              <a:rPr lang="en-US" sz="2400" b="0" i="0" u="sng" dirty="0">
                <a:solidFill>
                  <a:srgbClr val="FFFFFF"/>
                </a:solidFill>
                <a:effectLst/>
                <a:latin typeface="Lucida Grande"/>
                <a:hlinkClick r:id="rId3"/>
              </a:rPr>
              <a:t>Clarifying the Scope</a:t>
            </a:r>
            <a:endParaRPr lang="en-US" sz="2400" b="0" i="0" dirty="0">
              <a:solidFill>
                <a:srgbClr val="FFFFFF"/>
              </a:solidFill>
              <a:effectLst/>
              <a:latin typeface="Lucida Grande"/>
            </a:endParaRPr>
          </a:p>
          <a:p>
            <a:pPr algn="l">
              <a:buFont typeface="+mj-lt"/>
              <a:buAutoNum type="arabicPeriod"/>
            </a:pPr>
            <a:r>
              <a:rPr lang="en-US" sz="2400" b="0" i="0" u="sng" dirty="0">
                <a:solidFill>
                  <a:srgbClr val="FFFFFF"/>
                </a:solidFill>
                <a:effectLst/>
                <a:latin typeface="Lucida Grande"/>
                <a:hlinkClick r:id="rId4"/>
              </a:rPr>
              <a:t>Selecting Core Classes</a:t>
            </a:r>
            <a:endParaRPr lang="en-US" sz="2400" b="0" i="0" dirty="0">
              <a:solidFill>
                <a:srgbClr val="FFFFFF"/>
              </a:solidFill>
              <a:effectLst/>
              <a:latin typeface="Lucida Grande"/>
            </a:endParaRPr>
          </a:p>
          <a:p>
            <a:pPr algn="l">
              <a:buFont typeface="+mj-lt"/>
              <a:buAutoNum type="arabicPeriod"/>
            </a:pPr>
            <a:r>
              <a:rPr lang="en-US" sz="2400" b="0" i="0" u="sng" dirty="0">
                <a:solidFill>
                  <a:srgbClr val="FFFFFF"/>
                </a:solidFill>
                <a:effectLst/>
                <a:latin typeface="Lucida Grande"/>
                <a:hlinkClick r:id="rId5"/>
              </a:rPr>
              <a:t>Assigning Responsibilities</a:t>
            </a:r>
            <a:endParaRPr lang="en-US" sz="2400" b="0" i="0" dirty="0">
              <a:solidFill>
                <a:srgbClr val="FFFFFF"/>
              </a:solidFill>
              <a:effectLst/>
              <a:latin typeface="Lucida Grande"/>
            </a:endParaRPr>
          </a:p>
          <a:p>
            <a:pPr algn="l">
              <a:buFont typeface="+mj-lt"/>
              <a:buAutoNum type="arabicPeriod"/>
            </a:pPr>
            <a:r>
              <a:rPr lang="en-US" sz="2400" b="0" i="0" u="sng" dirty="0">
                <a:solidFill>
                  <a:srgbClr val="FFFFFF"/>
                </a:solidFill>
                <a:effectLst/>
                <a:latin typeface="Lucida Grande"/>
                <a:hlinkClick r:id="rId6"/>
              </a:rPr>
              <a:t>Assigning Collaborators</a:t>
            </a:r>
            <a:endParaRPr lang="en-US" sz="2400" b="0" i="0" dirty="0">
              <a:solidFill>
                <a:srgbClr val="FFFFFF"/>
              </a:solidFill>
              <a:effectLst/>
              <a:latin typeface="Lucida Grande"/>
            </a:endParaRPr>
          </a:p>
          <a:p>
            <a:pPr algn="l">
              <a:buFont typeface="+mj-lt"/>
              <a:buAutoNum type="arabicPeriod"/>
            </a:pPr>
            <a:r>
              <a:rPr lang="en-US" sz="2400" b="0" i="0" u="sng" dirty="0">
                <a:solidFill>
                  <a:srgbClr val="FFFFFF"/>
                </a:solidFill>
                <a:effectLst/>
                <a:latin typeface="Lucida Grande"/>
                <a:hlinkClick r:id="rId7"/>
              </a:rPr>
              <a:t>Identifying Hierarchy</a:t>
            </a:r>
            <a:endParaRPr lang="en-US" sz="2400" b="0" i="0" dirty="0">
              <a:solidFill>
                <a:srgbClr val="FFFFFF"/>
              </a:solidFill>
              <a:effectLst/>
              <a:latin typeface="Lucida Grande"/>
            </a:endParaRPr>
          </a:p>
          <a:p>
            <a:endParaRPr lang="en-US" sz="3600" dirty="0"/>
          </a:p>
        </p:txBody>
      </p:sp>
    </p:spTree>
    <p:extLst>
      <p:ext uri="{BB962C8B-B14F-4D97-AF65-F5344CB8AC3E}">
        <p14:creationId xmlns:p14="http://schemas.microsoft.com/office/powerpoint/2010/main" val="301417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7839-C4A8-482A-B717-465D17B795D2}"/>
              </a:ext>
            </a:extLst>
          </p:cNvPr>
          <p:cNvSpPr>
            <a:spLocks noGrp="1"/>
          </p:cNvSpPr>
          <p:nvPr>
            <p:ph type="title"/>
          </p:nvPr>
        </p:nvSpPr>
        <p:spPr/>
        <p:txBody>
          <a:bodyPr/>
          <a:lstStyle/>
          <a:p>
            <a:r>
              <a:rPr lang="en-US" b="1" dirty="0"/>
              <a:t>Benefits of CRC </a:t>
            </a:r>
          </a:p>
        </p:txBody>
      </p:sp>
      <p:sp>
        <p:nvSpPr>
          <p:cNvPr id="3" name="Content Placeholder 2">
            <a:extLst>
              <a:ext uri="{FF2B5EF4-FFF2-40B4-BE49-F238E27FC236}">
                <a16:creationId xmlns:a16="http://schemas.microsoft.com/office/drawing/2014/main" id="{07A3DE05-8C24-4D45-8542-B98042997C0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Definition. CRC cards (for </a:t>
            </a:r>
            <a:r>
              <a:rPr lang="en-US" b="1" i="0" dirty="0">
                <a:solidFill>
                  <a:srgbClr val="202124"/>
                </a:solidFill>
                <a:effectLst/>
                <a:latin typeface="arial" panose="020B0604020202020204" pitchFamily="34" charset="0"/>
              </a:rPr>
              <a:t>Class, Responsibilities, Collaborators</a:t>
            </a:r>
            <a:r>
              <a:rPr lang="en-US" b="0" i="0" dirty="0">
                <a:solidFill>
                  <a:srgbClr val="202124"/>
                </a:solidFill>
                <a:effectLst/>
                <a:latin typeface="arial" panose="020B0604020202020204" pitchFamily="34" charset="0"/>
              </a:rPr>
              <a:t>) are an activity bridging the worlds of role-playing games and object-oriented design</a:t>
            </a:r>
          </a:p>
          <a:p>
            <a:r>
              <a:rPr lang="en-US" dirty="0">
                <a:solidFill>
                  <a:srgbClr val="202124"/>
                </a:solidFill>
                <a:latin typeface="arial" panose="020B0604020202020204" pitchFamily="34" charset="0"/>
              </a:rPr>
              <a:t>They are</a:t>
            </a:r>
          </a:p>
          <a:p>
            <a:pPr marL="0" indent="0">
              <a:buNone/>
            </a:pPr>
            <a:endParaRPr lang="en-US" sz="3200" dirty="0">
              <a:solidFill>
                <a:srgbClr val="202124"/>
              </a:solidFill>
              <a:latin typeface="arial" panose="020B0604020202020204" pitchFamily="34" charset="0"/>
            </a:endParaRPr>
          </a:p>
          <a:p>
            <a:pPr lvl="1"/>
            <a:r>
              <a:rPr lang="en-US" sz="2800" dirty="0">
                <a:solidFill>
                  <a:srgbClr val="202124"/>
                </a:solidFill>
                <a:latin typeface="arial" panose="020B0604020202020204" pitchFamily="34" charset="0"/>
              </a:rPr>
              <a:t>Portable</a:t>
            </a:r>
          </a:p>
          <a:p>
            <a:pPr lvl="1"/>
            <a:r>
              <a:rPr lang="en-US" sz="2800" dirty="0">
                <a:solidFill>
                  <a:srgbClr val="202124"/>
                </a:solidFill>
                <a:latin typeface="arial" panose="020B0604020202020204" pitchFamily="34" charset="0"/>
              </a:rPr>
              <a:t>Tangible</a:t>
            </a:r>
          </a:p>
          <a:p>
            <a:pPr lvl="1"/>
            <a:r>
              <a:rPr lang="en-US" sz="2800" i="0" dirty="0">
                <a:solidFill>
                  <a:srgbClr val="000000"/>
                </a:solidFill>
                <a:effectLst/>
                <a:latin typeface="tahoma" panose="020B0604030504040204" pitchFamily="34" charset="0"/>
              </a:rPr>
              <a:t>limited size</a:t>
            </a:r>
            <a:endParaRPr lang="en-US" sz="2800" dirty="0">
              <a:solidFill>
                <a:srgbClr val="202124"/>
              </a:solidFill>
              <a:latin typeface="arial" panose="020B0604020202020204" pitchFamily="34" charset="0"/>
            </a:endParaRPr>
          </a:p>
        </p:txBody>
      </p:sp>
    </p:spTree>
    <p:extLst>
      <p:ext uri="{BB962C8B-B14F-4D97-AF65-F5344CB8AC3E}">
        <p14:creationId xmlns:p14="http://schemas.microsoft.com/office/powerpoint/2010/main" val="295020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427-1285-4821-BD66-577F6DA5EB33}"/>
              </a:ext>
            </a:extLst>
          </p:cNvPr>
          <p:cNvSpPr>
            <a:spLocks noGrp="1"/>
          </p:cNvSpPr>
          <p:nvPr>
            <p:ph type="title"/>
          </p:nvPr>
        </p:nvSpPr>
        <p:spPr/>
        <p:txBody>
          <a:bodyPr/>
          <a:lstStyle/>
          <a:p>
            <a:r>
              <a:rPr lang="en-US" b="1" dirty="0"/>
              <a:t>Design</a:t>
            </a:r>
          </a:p>
        </p:txBody>
      </p:sp>
      <p:sp>
        <p:nvSpPr>
          <p:cNvPr id="3" name="Content Placeholder 2">
            <a:extLst>
              <a:ext uri="{FF2B5EF4-FFF2-40B4-BE49-F238E27FC236}">
                <a16:creationId xmlns:a16="http://schemas.microsoft.com/office/drawing/2014/main" id="{C5E50ACF-79F2-4E49-967B-1E0EF8CB161E}"/>
              </a:ext>
            </a:extLst>
          </p:cNvPr>
          <p:cNvSpPr>
            <a:spLocks noGrp="1"/>
          </p:cNvSpPr>
          <p:nvPr>
            <p:ph idx="1"/>
          </p:nvPr>
        </p:nvSpPr>
        <p:spPr>
          <a:xfrm>
            <a:off x="838200" y="1308295"/>
            <a:ext cx="10515600" cy="4868668"/>
          </a:xfrm>
        </p:spPr>
        <p:txBody>
          <a:bodyPr>
            <a:normAutofit/>
          </a:bodyPr>
          <a:lstStyle/>
          <a:p>
            <a:pPr marL="0" indent="0" algn="l">
              <a:buNone/>
            </a:pPr>
            <a:endParaRPr lang="en-US" sz="4000" i="1" dirty="0">
              <a:latin typeface="ImpressumStd-Italic"/>
            </a:endParaRPr>
          </a:p>
          <a:p>
            <a:pPr marL="0" indent="0" algn="l">
              <a:buNone/>
            </a:pPr>
            <a:r>
              <a:rPr lang="en-US" sz="3200" i="1" dirty="0">
                <a:latin typeface="ImpressumStd-Italic"/>
              </a:rPr>
              <a:t>Two approaches</a:t>
            </a:r>
          </a:p>
          <a:p>
            <a:pPr algn="l"/>
            <a:endParaRPr lang="en-US" sz="3200" i="1" dirty="0">
              <a:latin typeface="ImpressumStd-Italic"/>
            </a:endParaRPr>
          </a:p>
          <a:p>
            <a:pPr algn="l"/>
            <a:r>
              <a:rPr lang="en-US" sz="3200" i="1" dirty="0">
                <a:latin typeface="ImpressumStd-Italic"/>
              </a:rPr>
              <a:t>S</a:t>
            </a:r>
            <a:r>
              <a:rPr lang="en-US" sz="3200" b="0" i="1" u="none" strike="noStrike" baseline="0" dirty="0">
                <a:latin typeface="ImpressumStd-Italic"/>
              </a:rPr>
              <a:t>pike Solution</a:t>
            </a:r>
          </a:p>
          <a:p>
            <a:r>
              <a:rPr lang="en-US" sz="3200" i="1" dirty="0">
                <a:latin typeface="ImpressumStd-Italic"/>
              </a:rPr>
              <a:t>Refactoring</a:t>
            </a:r>
          </a:p>
        </p:txBody>
      </p:sp>
    </p:spTree>
    <p:extLst>
      <p:ext uri="{BB962C8B-B14F-4D97-AF65-F5344CB8AC3E}">
        <p14:creationId xmlns:p14="http://schemas.microsoft.com/office/powerpoint/2010/main" val="1258656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427-1285-4821-BD66-577F6DA5EB33}"/>
              </a:ext>
            </a:extLst>
          </p:cNvPr>
          <p:cNvSpPr>
            <a:spLocks noGrp="1"/>
          </p:cNvSpPr>
          <p:nvPr>
            <p:ph type="title"/>
          </p:nvPr>
        </p:nvSpPr>
        <p:spPr/>
        <p:txBody>
          <a:bodyPr/>
          <a:lstStyle/>
          <a:p>
            <a:pPr algn="l"/>
            <a:r>
              <a:rPr lang="en-US" sz="4400" i="1" dirty="0">
                <a:latin typeface="ImpressumStd-Italic"/>
              </a:rPr>
              <a:t>S</a:t>
            </a:r>
            <a:r>
              <a:rPr lang="en-US" sz="4400" b="0" i="1" u="none" strike="noStrike" baseline="0" dirty="0">
                <a:latin typeface="ImpressumStd-Italic"/>
              </a:rPr>
              <a:t>pike Solution</a:t>
            </a:r>
          </a:p>
        </p:txBody>
      </p:sp>
      <p:sp>
        <p:nvSpPr>
          <p:cNvPr id="3" name="Content Placeholder 2">
            <a:extLst>
              <a:ext uri="{FF2B5EF4-FFF2-40B4-BE49-F238E27FC236}">
                <a16:creationId xmlns:a16="http://schemas.microsoft.com/office/drawing/2014/main" id="{C5E50ACF-79F2-4E49-967B-1E0EF8CB161E}"/>
              </a:ext>
            </a:extLst>
          </p:cNvPr>
          <p:cNvSpPr>
            <a:spLocks noGrp="1"/>
          </p:cNvSpPr>
          <p:nvPr>
            <p:ph idx="1"/>
          </p:nvPr>
        </p:nvSpPr>
        <p:spPr>
          <a:xfrm>
            <a:off x="838200" y="1308295"/>
            <a:ext cx="10515600" cy="4868668"/>
          </a:xfrm>
        </p:spPr>
        <p:txBody>
          <a:bodyPr>
            <a:normAutofit/>
          </a:bodyPr>
          <a:lstStyle/>
          <a:p>
            <a:pPr marL="0" indent="0" algn="l">
              <a:buNone/>
            </a:pPr>
            <a:endParaRPr lang="en-US" sz="4000" b="0" i="0" u="none" strike="noStrike" baseline="0" dirty="0">
              <a:latin typeface="ImpressumStd-Roman"/>
            </a:endParaRPr>
          </a:p>
          <a:p>
            <a:pPr lvl="1"/>
            <a:r>
              <a:rPr lang="en-US" sz="3200" dirty="0">
                <a:latin typeface="ImpressumStd-Roman"/>
              </a:rPr>
              <a:t>For </a:t>
            </a:r>
            <a:r>
              <a:rPr lang="en-US" sz="3200" b="0" i="0" u="none" strike="noStrike" baseline="0" dirty="0">
                <a:latin typeface="ImpressumStd-Roman"/>
              </a:rPr>
              <a:t>difficult design portion recommends the immediate creation of an operational prototype of that portion</a:t>
            </a:r>
          </a:p>
          <a:p>
            <a:pPr lvl="1"/>
            <a:endParaRPr lang="en-US" sz="3200" b="0" i="0" u="none" strike="noStrike" baseline="0" dirty="0">
              <a:latin typeface="ImpressumStd-Roman"/>
            </a:endParaRPr>
          </a:p>
          <a:p>
            <a:pPr lvl="1"/>
            <a:r>
              <a:rPr lang="en-US" sz="3200" b="0" i="0" u="none" strike="noStrike" baseline="0" dirty="0">
                <a:latin typeface="ImpressumStd-Roman"/>
              </a:rPr>
              <a:t>When the intent is to lower risk then true implementation starts</a:t>
            </a:r>
          </a:p>
          <a:p>
            <a:pPr lvl="1"/>
            <a:endParaRPr lang="en-US" sz="3200" b="0" i="0" u="none" strike="noStrike" baseline="0" dirty="0">
              <a:latin typeface="ImpressumStd-Roman"/>
            </a:endParaRPr>
          </a:p>
          <a:p>
            <a:pPr lvl="1"/>
            <a:r>
              <a:rPr lang="en-US" sz="3200" dirty="0">
                <a:latin typeface="ImpressumStd-Roman"/>
              </a:rPr>
              <a:t>Then validate the original estimates for the story containing the design problem</a:t>
            </a:r>
          </a:p>
        </p:txBody>
      </p:sp>
    </p:spTree>
    <p:extLst>
      <p:ext uri="{BB962C8B-B14F-4D97-AF65-F5344CB8AC3E}">
        <p14:creationId xmlns:p14="http://schemas.microsoft.com/office/powerpoint/2010/main" val="12863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7244-D46D-4DF5-9A3A-4C1689CCA0FE}"/>
              </a:ext>
            </a:extLst>
          </p:cNvPr>
          <p:cNvSpPr>
            <a:spLocks noGrp="1"/>
          </p:cNvSpPr>
          <p:nvPr>
            <p:ph type="title"/>
          </p:nvPr>
        </p:nvSpPr>
        <p:spPr/>
        <p:txBody>
          <a:bodyPr/>
          <a:lstStyle/>
          <a:p>
            <a:r>
              <a:rPr lang="en-US" dirty="0"/>
              <a:t>Incremental SDLC</a:t>
            </a:r>
          </a:p>
        </p:txBody>
      </p:sp>
      <p:pic>
        <p:nvPicPr>
          <p:cNvPr id="5" name="Content Placeholder 4">
            <a:extLst>
              <a:ext uri="{FF2B5EF4-FFF2-40B4-BE49-F238E27FC236}">
                <a16:creationId xmlns:a16="http://schemas.microsoft.com/office/drawing/2014/main" id="{C93B7190-C435-4D60-80E7-FC2687B35C16}"/>
              </a:ext>
            </a:extLst>
          </p:cNvPr>
          <p:cNvPicPr>
            <a:picLocks noGrp="1" noChangeAspect="1"/>
          </p:cNvPicPr>
          <p:nvPr>
            <p:ph idx="1"/>
          </p:nvPr>
        </p:nvPicPr>
        <p:blipFill>
          <a:blip r:embed="rId2"/>
          <a:stretch>
            <a:fillRect/>
          </a:stretch>
        </p:blipFill>
        <p:spPr>
          <a:xfrm>
            <a:off x="1814732" y="1749297"/>
            <a:ext cx="8693834" cy="4573058"/>
          </a:xfrm>
        </p:spPr>
      </p:pic>
    </p:spTree>
    <p:extLst>
      <p:ext uri="{BB962C8B-B14F-4D97-AF65-F5344CB8AC3E}">
        <p14:creationId xmlns:p14="http://schemas.microsoft.com/office/powerpoint/2010/main" val="250522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E427-1285-4821-BD66-577F6DA5EB33}"/>
              </a:ext>
            </a:extLst>
          </p:cNvPr>
          <p:cNvSpPr>
            <a:spLocks noGrp="1"/>
          </p:cNvSpPr>
          <p:nvPr>
            <p:ph type="title"/>
          </p:nvPr>
        </p:nvSpPr>
        <p:spPr/>
        <p:txBody>
          <a:bodyPr/>
          <a:lstStyle/>
          <a:p>
            <a:r>
              <a:rPr lang="en-US" sz="4400" dirty="0">
                <a:latin typeface="ImpressumStd-Italic"/>
              </a:rPr>
              <a:t>Refactoring </a:t>
            </a:r>
            <a:endParaRPr lang="en-US" sz="4400" b="0" u="none" strike="noStrike" baseline="0" dirty="0">
              <a:latin typeface="ImpressumStd-Italic"/>
            </a:endParaRPr>
          </a:p>
        </p:txBody>
      </p:sp>
      <p:sp>
        <p:nvSpPr>
          <p:cNvPr id="3" name="Content Placeholder 2">
            <a:extLst>
              <a:ext uri="{FF2B5EF4-FFF2-40B4-BE49-F238E27FC236}">
                <a16:creationId xmlns:a16="http://schemas.microsoft.com/office/drawing/2014/main" id="{C5E50ACF-79F2-4E49-967B-1E0EF8CB161E}"/>
              </a:ext>
            </a:extLst>
          </p:cNvPr>
          <p:cNvSpPr>
            <a:spLocks noGrp="1"/>
          </p:cNvSpPr>
          <p:nvPr>
            <p:ph idx="1"/>
          </p:nvPr>
        </p:nvSpPr>
        <p:spPr>
          <a:xfrm>
            <a:off x="838200" y="1280160"/>
            <a:ext cx="10515600" cy="4868668"/>
          </a:xfrm>
        </p:spPr>
        <p:txBody>
          <a:bodyPr>
            <a:normAutofit/>
          </a:bodyPr>
          <a:lstStyle/>
          <a:p>
            <a:pPr marL="0" indent="0" algn="l">
              <a:buNone/>
            </a:pPr>
            <a:endParaRPr lang="en-US" sz="4000" dirty="0">
              <a:latin typeface="ImpressumStd-Roman"/>
            </a:endParaRPr>
          </a:p>
          <a:p>
            <a:pPr marL="0" indent="0" algn="l">
              <a:buNone/>
            </a:pPr>
            <a:r>
              <a:rPr lang="en-US" b="0" i="0" u="none" strike="noStrike" baseline="0" dirty="0">
                <a:latin typeface="ImpressumStd-Roman"/>
              </a:rPr>
              <a:t>The process of changing a software system in such a way that it does</a:t>
            </a:r>
          </a:p>
          <a:p>
            <a:pPr lvl="1"/>
            <a:r>
              <a:rPr lang="en-US" sz="3200" b="0" i="0" u="none" strike="noStrike" baseline="0" dirty="0">
                <a:latin typeface="ImpressumStd-Roman"/>
              </a:rPr>
              <a:t>Don’t alter the external behavior of the code</a:t>
            </a:r>
          </a:p>
          <a:p>
            <a:pPr lvl="1"/>
            <a:r>
              <a:rPr lang="en-US" sz="3200" b="0" i="0" u="none" strike="noStrike" baseline="0" dirty="0">
                <a:latin typeface="ImpressumStd-Roman"/>
              </a:rPr>
              <a:t>Yet improves the internal structure.</a:t>
            </a:r>
          </a:p>
          <a:p>
            <a:pPr lvl="1"/>
            <a:r>
              <a:rPr lang="en-US" sz="3200" dirty="0">
                <a:latin typeface="ImpressumStd-Roman"/>
              </a:rPr>
              <a:t>Disciplined way to clean up code and modify/simplify</a:t>
            </a:r>
          </a:p>
          <a:p>
            <a:pPr lvl="1"/>
            <a:r>
              <a:rPr lang="en-US" sz="3200" dirty="0">
                <a:latin typeface="ImpressumStd-Roman"/>
              </a:rPr>
              <a:t>Minimizes the chances of introducing bugs</a:t>
            </a:r>
          </a:p>
          <a:p>
            <a:pPr lvl="1"/>
            <a:r>
              <a:rPr lang="en-US" sz="3200" b="0" i="0" u="none" strike="noStrike" baseline="0" dirty="0">
                <a:latin typeface="ImpressumStd-Roman"/>
              </a:rPr>
              <a:t>Improving the design of the code after it has been written</a:t>
            </a:r>
          </a:p>
          <a:p>
            <a:pPr lvl="1"/>
            <a:r>
              <a:rPr lang="en-US" sz="3200" dirty="0">
                <a:latin typeface="ImpressumStd-Roman"/>
              </a:rPr>
              <a:t>Design occurs both before and after coding commence</a:t>
            </a:r>
          </a:p>
        </p:txBody>
      </p:sp>
    </p:spTree>
    <p:extLst>
      <p:ext uri="{BB962C8B-B14F-4D97-AF65-F5344CB8AC3E}">
        <p14:creationId xmlns:p14="http://schemas.microsoft.com/office/powerpoint/2010/main" val="261729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416E-EFAD-43DE-8E10-E11ABD556083}"/>
              </a:ext>
            </a:extLst>
          </p:cNvPr>
          <p:cNvSpPr>
            <a:spLocks noGrp="1"/>
          </p:cNvSpPr>
          <p:nvPr>
            <p:ph type="title"/>
          </p:nvPr>
        </p:nvSpPr>
        <p:spPr/>
        <p:txBody>
          <a:bodyPr/>
          <a:lstStyle/>
          <a:p>
            <a:r>
              <a:rPr lang="en-US" sz="3600" b="1" dirty="0">
                <a:latin typeface="ImpressumStd-Italic"/>
              </a:rPr>
              <a:t>Coding</a:t>
            </a:r>
            <a:endParaRPr lang="en-US" b="1" dirty="0"/>
          </a:p>
        </p:txBody>
      </p:sp>
      <p:sp>
        <p:nvSpPr>
          <p:cNvPr id="3" name="Content Placeholder 2">
            <a:extLst>
              <a:ext uri="{FF2B5EF4-FFF2-40B4-BE49-F238E27FC236}">
                <a16:creationId xmlns:a16="http://schemas.microsoft.com/office/drawing/2014/main" id="{938CEEDD-F649-465A-8CBE-EF4ABC6B92F3}"/>
              </a:ext>
            </a:extLst>
          </p:cNvPr>
          <p:cNvSpPr>
            <a:spLocks noGrp="1"/>
          </p:cNvSpPr>
          <p:nvPr>
            <p:ph idx="1"/>
          </p:nvPr>
        </p:nvSpPr>
        <p:spPr/>
        <p:txBody>
          <a:bodyPr>
            <a:normAutofit/>
          </a:bodyPr>
          <a:lstStyle/>
          <a:p>
            <a:pPr algn="l"/>
            <a:r>
              <a:rPr lang="en-US" b="0" i="0" u="none" strike="noStrike" baseline="0" dirty="0">
                <a:latin typeface="ImpressumStd-Roman"/>
              </a:rPr>
              <a:t>The team does </a:t>
            </a:r>
            <a:r>
              <a:rPr lang="en-US" b="0" i="1" u="none" strike="noStrike" baseline="0" dirty="0">
                <a:latin typeface="ImpressumStd-Italic"/>
              </a:rPr>
              <a:t>not </a:t>
            </a:r>
            <a:r>
              <a:rPr lang="en-US" b="0" i="0" u="none" strike="noStrike" baseline="0" dirty="0">
                <a:latin typeface="ImpressumStd-Roman"/>
              </a:rPr>
              <a:t>move to code, but rather develops a series of unit tests</a:t>
            </a:r>
          </a:p>
          <a:p>
            <a:pPr algn="l"/>
            <a:r>
              <a:rPr lang="en-US" b="0" i="0" u="none" strike="noStrike" baseline="0" dirty="0">
                <a:latin typeface="ImpressumStd-Roman"/>
              </a:rPr>
              <a:t>Develops a series of unit tests that will</a:t>
            </a:r>
          </a:p>
          <a:p>
            <a:pPr algn="l"/>
            <a:r>
              <a:rPr lang="en-US" b="0" i="0" u="none" strike="noStrike" baseline="0" dirty="0">
                <a:latin typeface="ImpressumStd-Roman"/>
              </a:rPr>
              <a:t>Exercise each of the stories that is to be included in the current release (software increment)</a:t>
            </a:r>
          </a:p>
          <a:p>
            <a:pPr algn="l"/>
            <a:r>
              <a:rPr lang="en-US" b="0" i="0" u="none" strike="noStrike" baseline="0" dirty="0">
                <a:latin typeface="ImpressumStd-Roman"/>
              </a:rPr>
              <a:t>Once the unit test  has been created, the developer is better able to focus on what must be implemented to pass the test. </a:t>
            </a:r>
          </a:p>
          <a:p>
            <a:pPr algn="l"/>
            <a:r>
              <a:rPr lang="en-US" b="0" i="0" u="none" strike="noStrike" baseline="0" dirty="0">
                <a:latin typeface="ImpressumStd-Roman"/>
              </a:rPr>
              <a:t>Nothing extraneous is added</a:t>
            </a:r>
            <a:endParaRPr lang="en-US" sz="4000" dirty="0"/>
          </a:p>
        </p:txBody>
      </p:sp>
    </p:spTree>
    <p:extLst>
      <p:ext uri="{BB962C8B-B14F-4D97-AF65-F5344CB8AC3E}">
        <p14:creationId xmlns:p14="http://schemas.microsoft.com/office/powerpoint/2010/main" val="933112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416E-EFAD-43DE-8E10-E11ABD556083}"/>
              </a:ext>
            </a:extLst>
          </p:cNvPr>
          <p:cNvSpPr>
            <a:spLocks noGrp="1"/>
          </p:cNvSpPr>
          <p:nvPr>
            <p:ph type="title"/>
          </p:nvPr>
        </p:nvSpPr>
        <p:spPr/>
        <p:txBody>
          <a:bodyPr/>
          <a:lstStyle/>
          <a:p>
            <a:r>
              <a:rPr lang="en-US" sz="3600" b="1" dirty="0">
                <a:latin typeface="ImpressumStd-Italic"/>
              </a:rPr>
              <a:t>Coding</a:t>
            </a:r>
            <a:endParaRPr lang="en-US" b="1" dirty="0"/>
          </a:p>
        </p:txBody>
      </p:sp>
      <p:sp>
        <p:nvSpPr>
          <p:cNvPr id="3" name="Content Placeholder 2">
            <a:extLst>
              <a:ext uri="{FF2B5EF4-FFF2-40B4-BE49-F238E27FC236}">
                <a16:creationId xmlns:a16="http://schemas.microsoft.com/office/drawing/2014/main" id="{938CEEDD-F649-465A-8CBE-EF4ABC6B92F3}"/>
              </a:ext>
            </a:extLst>
          </p:cNvPr>
          <p:cNvSpPr>
            <a:spLocks noGrp="1"/>
          </p:cNvSpPr>
          <p:nvPr>
            <p:ph idx="1"/>
          </p:nvPr>
        </p:nvSpPr>
        <p:spPr/>
        <p:txBody>
          <a:bodyPr>
            <a:normAutofit/>
          </a:bodyPr>
          <a:lstStyle/>
          <a:p>
            <a:pPr algn="l"/>
            <a:r>
              <a:rPr lang="en-US" b="1" u="none" strike="noStrike" baseline="0" dirty="0">
                <a:latin typeface="ImpressumStd-Italic"/>
              </a:rPr>
              <a:t>Pair programming</a:t>
            </a:r>
          </a:p>
          <a:p>
            <a:pPr algn="l"/>
            <a:r>
              <a:rPr lang="en-US" sz="2400" dirty="0">
                <a:latin typeface="ImpressumStd-Roman"/>
              </a:rPr>
              <a:t>O</a:t>
            </a:r>
            <a:r>
              <a:rPr lang="en-US" sz="2400" b="0" i="0" u="none" strike="noStrike" baseline="0" dirty="0">
                <a:latin typeface="ImpressumStd-Roman"/>
              </a:rPr>
              <a:t>ne person might think about the coding details of a particular portion of the design </a:t>
            </a:r>
          </a:p>
          <a:p>
            <a:pPr algn="l"/>
            <a:r>
              <a:rPr lang="en-US" sz="2400" dirty="0">
                <a:latin typeface="ImpressumStd-Roman"/>
              </a:rPr>
              <a:t>O</a:t>
            </a:r>
            <a:r>
              <a:rPr lang="en-US" sz="2400" b="0" i="0" u="none" strike="noStrike" baseline="0" dirty="0">
                <a:latin typeface="ImpressumStd-Roman"/>
              </a:rPr>
              <a:t>ther ensures that coding standards</a:t>
            </a:r>
          </a:p>
          <a:p>
            <a:pPr algn="l"/>
            <a:r>
              <a:rPr lang="en-US" sz="2400" b="0" i="0" u="none" strike="noStrike" baseline="0" dirty="0">
                <a:latin typeface="ImpressumStd-Roman"/>
              </a:rPr>
              <a:t>unit test that has been developed to validate the code against the story. 7</a:t>
            </a:r>
          </a:p>
          <a:p>
            <a:pPr algn="l"/>
            <a:r>
              <a:rPr lang="en-US" sz="2400" b="0" i="0" u="none" strike="noStrike" baseline="0" dirty="0">
                <a:latin typeface="ImpressumStd-Roman"/>
              </a:rPr>
              <a:t>As pair programmers complete their work, the code they develop is integrated</a:t>
            </a:r>
          </a:p>
          <a:p>
            <a:pPr algn="l"/>
            <a:r>
              <a:rPr lang="en-US" sz="2400" b="0" i="0" u="none" strike="noStrike" baseline="0" dirty="0">
                <a:latin typeface="ImpressumStd-Roman"/>
              </a:rPr>
              <a:t>with the work of others. </a:t>
            </a:r>
          </a:p>
          <a:p>
            <a:pPr algn="l"/>
            <a:r>
              <a:rPr lang="en-US" sz="2400" b="0" i="0" u="none" strike="noStrike" baseline="0" dirty="0">
                <a:latin typeface="ImpressumStd-Roman"/>
              </a:rPr>
              <a:t>In some cases this is performed on a daily basis</a:t>
            </a:r>
          </a:p>
          <a:p>
            <a:pPr algn="l"/>
            <a:r>
              <a:rPr lang="en-US" sz="2400" b="0" i="0" u="none" strike="noStrike" baseline="0" dirty="0">
                <a:latin typeface="ImpressumStd-Roman"/>
              </a:rPr>
              <a:t>In other cases, the pair programmers have integration responsibility. </a:t>
            </a:r>
          </a:p>
        </p:txBody>
      </p:sp>
    </p:spTree>
    <p:extLst>
      <p:ext uri="{BB962C8B-B14F-4D97-AF65-F5344CB8AC3E}">
        <p14:creationId xmlns:p14="http://schemas.microsoft.com/office/powerpoint/2010/main" val="218491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1FB1-D9BE-425A-9447-F0DA6CC894F2}"/>
              </a:ext>
            </a:extLst>
          </p:cNvPr>
          <p:cNvSpPr>
            <a:spLocks noGrp="1"/>
          </p:cNvSpPr>
          <p:nvPr>
            <p:ph type="title"/>
          </p:nvPr>
        </p:nvSpPr>
        <p:spPr/>
        <p:txBody>
          <a:bodyPr/>
          <a:lstStyle/>
          <a:p>
            <a:r>
              <a:rPr lang="en-US" dirty="0"/>
              <a:t>Prototype SDLC</a:t>
            </a:r>
          </a:p>
        </p:txBody>
      </p:sp>
      <p:pic>
        <p:nvPicPr>
          <p:cNvPr id="5" name="Content Placeholder 4">
            <a:extLst>
              <a:ext uri="{FF2B5EF4-FFF2-40B4-BE49-F238E27FC236}">
                <a16:creationId xmlns:a16="http://schemas.microsoft.com/office/drawing/2014/main" id="{C26B986E-AAAF-4D34-8C6D-ED02BDFFBBF2}"/>
              </a:ext>
            </a:extLst>
          </p:cNvPr>
          <p:cNvPicPr>
            <a:picLocks noGrp="1" noChangeAspect="1"/>
          </p:cNvPicPr>
          <p:nvPr>
            <p:ph idx="1"/>
          </p:nvPr>
        </p:nvPicPr>
        <p:blipFill>
          <a:blip r:embed="rId2"/>
          <a:stretch>
            <a:fillRect/>
          </a:stretch>
        </p:blipFill>
        <p:spPr>
          <a:xfrm>
            <a:off x="1533378" y="1382512"/>
            <a:ext cx="6977209" cy="4004670"/>
          </a:xfrm>
        </p:spPr>
      </p:pic>
    </p:spTree>
    <p:extLst>
      <p:ext uri="{BB962C8B-B14F-4D97-AF65-F5344CB8AC3E}">
        <p14:creationId xmlns:p14="http://schemas.microsoft.com/office/powerpoint/2010/main" val="154672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401F-B8B3-45D7-B2CA-8BF4B432D626}"/>
              </a:ext>
            </a:extLst>
          </p:cNvPr>
          <p:cNvSpPr>
            <a:spLocks noGrp="1"/>
          </p:cNvSpPr>
          <p:nvPr>
            <p:ph type="title"/>
          </p:nvPr>
        </p:nvSpPr>
        <p:spPr/>
        <p:txBody>
          <a:bodyPr/>
          <a:lstStyle/>
          <a:p>
            <a:r>
              <a:rPr lang="en-US" dirty="0"/>
              <a:t>Spiral SDLC</a:t>
            </a:r>
          </a:p>
        </p:txBody>
      </p:sp>
      <p:pic>
        <p:nvPicPr>
          <p:cNvPr id="7" name="Content Placeholder 6">
            <a:extLst>
              <a:ext uri="{FF2B5EF4-FFF2-40B4-BE49-F238E27FC236}">
                <a16:creationId xmlns:a16="http://schemas.microsoft.com/office/drawing/2014/main" id="{D3B034A2-6476-4A12-BE43-5EB066479D32}"/>
              </a:ext>
            </a:extLst>
          </p:cNvPr>
          <p:cNvPicPr>
            <a:picLocks noGrp="1" noChangeAspect="1"/>
          </p:cNvPicPr>
          <p:nvPr>
            <p:ph idx="1"/>
          </p:nvPr>
        </p:nvPicPr>
        <p:blipFill>
          <a:blip r:embed="rId2"/>
          <a:stretch>
            <a:fillRect/>
          </a:stretch>
        </p:blipFill>
        <p:spPr>
          <a:xfrm>
            <a:off x="2614612" y="1690688"/>
            <a:ext cx="6643687" cy="3663477"/>
          </a:xfrm>
        </p:spPr>
      </p:pic>
    </p:spTree>
    <p:extLst>
      <p:ext uri="{BB962C8B-B14F-4D97-AF65-F5344CB8AC3E}">
        <p14:creationId xmlns:p14="http://schemas.microsoft.com/office/powerpoint/2010/main" val="389805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5E97-FF02-4A3D-9DBC-B451A8ACA0BD}"/>
              </a:ext>
            </a:extLst>
          </p:cNvPr>
          <p:cNvSpPr>
            <a:spLocks noGrp="1"/>
          </p:cNvSpPr>
          <p:nvPr>
            <p:ph type="title"/>
          </p:nvPr>
        </p:nvSpPr>
        <p:spPr/>
        <p:txBody>
          <a:bodyPr/>
          <a:lstStyle/>
          <a:p>
            <a:r>
              <a:rPr lang="en-US" dirty="0"/>
              <a:t>What is agility?</a:t>
            </a:r>
            <a:br>
              <a:rPr lang="en-US" dirty="0"/>
            </a:br>
            <a:endParaRPr lang="en-US" dirty="0"/>
          </a:p>
        </p:txBody>
      </p:sp>
      <p:sp>
        <p:nvSpPr>
          <p:cNvPr id="3" name="Content Placeholder 2">
            <a:extLst>
              <a:ext uri="{FF2B5EF4-FFF2-40B4-BE49-F238E27FC236}">
                <a16:creationId xmlns:a16="http://schemas.microsoft.com/office/drawing/2014/main" id="{0DA26C40-977E-4341-91D7-49591139C293}"/>
              </a:ext>
            </a:extLst>
          </p:cNvPr>
          <p:cNvSpPr>
            <a:spLocks noGrp="1"/>
          </p:cNvSpPr>
          <p:nvPr>
            <p:ph idx="1"/>
          </p:nvPr>
        </p:nvSpPr>
        <p:spPr/>
        <p:txBody>
          <a:bodyPr/>
          <a:lstStyle/>
          <a:p>
            <a:r>
              <a:rPr lang="en-US" dirty="0"/>
              <a:t>Effective response to the change</a:t>
            </a:r>
          </a:p>
        </p:txBody>
      </p:sp>
    </p:spTree>
    <p:extLst>
      <p:ext uri="{BB962C8B-B14F-4D97-AF65-F5344CB8AC3E}">
        <p14:creationId xmlns:p14="http://schemas.microsoft.com/office/powerpoint/2010/main" val="217412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4282-5F70-4E9D-A66B-C3580437F99A}"/>
              </a:ext>
            </a:extLst>
          </p:cNvPr>
          <p:cNvSpPr>
            <a:spLocks noGrp="1"/>
          </p:cNvSpPr>
          <p:nvPr>
            <p:ph type="title"/>
          </p:nvPr>
        </p:nvSpPr>
        <p:spPr/>
        <p:txBody>
          <a:bodyPr/>
          <a:lstStyle/>
          <a:p>
            <a:r>
              <a:rPr lang="en-US" dirty="0"/>
              <a:t>Approaches</a:t>
            </a:r>
          </a:p>
        </p:txBody>
      </p:sp>
      <p:pic>
        <p:nvPicPr>
          <p:cNvPr id="5" name="Content Placeholder 4">
            <a:extLst>
              <a:ext uri="{FF2B5EF4-FFF2-40B4-BE49-F238E27FC236}">
                <a16:creationId xmlns:a16="http://schemas.microsoft.com/office/drawing/2014/main" id="{6ABF68D4-4E23-474C-B00B-03F76BED0793}"/>
              </a:ext>
            </a:extLst>
          </p:cNvPr>
          <p:cNvPicPr>
            <a:picLocks noGrp="1" noChangeAspect="1"/>
          </p:cNvPicPr>
          <p:nvPr>
            <p:ph idx="1"/>
          </p:nvPr>
        </p:nvPicPr>
        <p:blipFill>
          <a:blip r:embed="rId2"/>
          <a:stretch>
            <a:fillRect/>
          </a:stretch>
        </p:blipFill>
        <p:spPr>
          <a:xfrm>
            <a:off x="838200" y="1609333"/>
            <a:ext cx="7477125" cy="3401611"/>
          </a:xfrm>
        </p:spPr>
      </p:pic>
    </p:spTree>
    <p:extLst>
      <p:ext uri="{BB962C8B-B14F-4D97-AF65-F5344CB8AC3E}">
        <p14:creationId xmlns:p14="http://schemas.microsoft.com/office/powerpoint/2010/main" val="332391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CFEE-AB13-4ED6-AF14-45A3F8340689}"/>
              </a:ext>
            </a:extLst>
          </p:cNvPr>
          <p:cNvSpPr>
            <a:spLocks noGrp="1"/>
          </p:cNvSpPr>
          <p:nvPr>
            <p:ph type="title"/>
          </p:nvPr>
        </p:nvSpPr>
        <p:spPr/>
        <p:txBody>
          <a:bodyPr/>
          <a:lstStyle/>
          <a:p>
            <a:r>
              <a:rPr lang="en-US" b="0" i="0" dirty="0">
                <a:solidFill>
                  <a:srgbClr val="610B38"/>
                </a:solidFill>
                <a:effectLst/>
                <a:latin typeface="erdana"/>
              </a:rPr>
              <a:t>Phases of Agile Model:</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A7464C4-6142-44F0-A2A8-49AD33737956}"/>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Requirements gathering</a:t>
            </a:r>
          </a:p>
          <a:p>
            <a:pPr algn="just">
              <a:buFont typeface="+mj-lt"/>
              <a:buAutoNum type="arabicPeriod"/>
            </a:pPr>
            <a:r>
              <a:rPr lang="en-US" b="0" i="0" dirty="0">
                <a:solidFill>
                  <a:srgbClr val="000000"/>
                </a:solidFill>
                <a:effectLst/>
                <a:latin typeface="inter-regular"/>
              </a:rPr>
              <a:t>Design the requirements</a:t>
            </a:r>
          </a:p>
          <a:p>
            <a:pPr algn="just">
              <a:buFont typeface="+mj-lt"/>
              <a:buAutoNum type="arabicPeriod"/>
            </a:pPr>
            <a:r>
              <a:rPr lang="en-US" b="0" i="0" dirty="0">
                <a:solidFill>
                  <a:srgbClr val="000000"/>
                </a:solidFill>
                <a:effectLst/>
                <a:latin typeface="inter-regular"/>
              </a:rPr>
              <a:t>Construction/ iteration</a:t>
            </a:r>
          </a:p>
          <a:p>
            <a:pPr algn="just">
              <a:buFont typeface="+mj-lt"/>
              <a:buAutoNum type="arabicPeriod"/>
            </a:pPr>
            <a:r>
              <a:rPr lang="en-US" b="0" i="0" dirty="0">
                <a:solidFill>
                  <a:srgbClr val="000000"/>
                </a:solidFill>
                <a:effectLst/>
                <a:latin typeface="inter-regular"/>
              </a:rPr>
              <a:t>Testing/ Quality assurance</a:t>
            </a:r>
          </a:p>
          <a:p>
            <a:pPr algn="just">
              <a:buFont typeface="+mj-lt"/>
              <a:buAutoNum type="arabicPeriod"/>
            </a:pPr>
            <a:r>
              <a:rPr lang="en-US" b="0" i="0" dirty="0">
                <a:solidFill>
                  <a:srgbClr val="000000"/>
                </a:solidFill>
                <a:effectLst/>
                <a:latin typeface="inter-regular"/>
              </a:rPr>
              <a:t>Deployment</a:t>
            </a:r>
          </a:p>
          <a:p>
            <a:pPr algn="just">
              <a:buFont typeface="+mj-lt"/>
              <a:buAutoNum type="arabicPeriod"/>
            </a:pPr>
            <a:r>
              <a:rPr lang="en-US" b="0" i="0" dirty="0">
                <a:solidFill>
                  <a:srgbClr val="000000"/>
                </a:solidFill>
                <a:effectLst/>
                <a:latin typeface="inter-regular"/>
              </a:rPr>
              <a:t>Feedback</a:t>
            </a:r>
          </a:p>
          <a:p>
            <a:endParaRPr lang="en-US" dirty="0"/>
          </a:p>
        </p:txBody>
      </p:sp>
    </p:spTree>
    <p:extLst>
      <p:ext uri="{BB962C8B-B14F-4D97-AF65-F5344CB8AC3E}">
        <p14:creationId xmlns:p14="http://schemas.microsoft.com/office/powerpoint/2010/main" val="269162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AB02216-60C9-42CD-AE86-3C7FBC897942}"/>
              </a:ext>
            </a:extLst>
          </p:cNvPr>
          <p:cNvPicPr>
            <a:picLocks noGrp="1" noChangeAspect="1"/>
          </p:cNvPicPr>
          <p:nvPr>
            <p:ph idx="1"/>
          </p:nvPr>
        </p:nvPicPr>
        <p:blipFill>
          <a:blip r:embed="rId2"/>
          <a:stretch>
            <a:fillRect/>
          </a:stretch>
        </p:blipFill>
        <p:spPr>
          <a:xfrm>
            <a:off x="1533380" y="154745"/>
            <a:ext cx="9129931" cy="6935495"/>
          </a:xfrm>
        </p:spPr>
      </p:pic>
    </p:spTree>
    <p:extLst>
      <p:ext uri="{BB962C8B-B14F-4D97-AF65-F5344CB8AC3E}">
        <p14:creationId xmlns:p14="http://schemas.microsoft.com/office/powerpoint/2010/main" val="221286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1109</Words>
  <Application>Microsoft Office PowerPoint</Application>
  <PresentationFormat>Widescreen</PresentationFormat>
  <Paragraphs>157</Paragraphs>
  <Slides>32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Arial</vt:lpstr>
      <vt:lpstr>Calibri</vt:lpstr>
      <vt:lpstr>Calibri Light</vt:lpstr>
      <vt:lpstr>erdana</vt:lpstr>
      <vt:lpstr>ImpressumStd-Italic</vt:lpstr>
      <vt:lpstr>ImpressumStd-Roman</vt:lpstr>
      <vt:lpstr>inter-regular</vt:lpstr>
      <vt:lpstr>Lucida Grande</vt:lpstr>
      <vt:lpstr>PS TT Commons Roman</vt:lpstr>
      <vt:lpstr>tahoma</vt:lpstr>
      <vt:lpstr>Office Theme</vt:lpstr>
      <vt:lpstr>What is Agile Model</vt:lpstr>
      <vt:lpstr>Agile model based on models</vt:lpstr>
      <vt:lpstr>Incremental SDLC</vt:lpstr>
      <vt:lpstr>Prototype SDLC</vt:lpstr>
      <vt:lpstr>Spiral SDLC</vt:lpstr>
      <vt:lpstr>What is agility? </vt:lpstr>
      <vt:lpstr>Approaches</vt:lpstr>
      <vt:lpstr>Phases of Agile Model: </vt:lpstr>
      <vt:lpstr>PowerPoint Presentation</vt:lpstr>
      <vt:lpstr>PowerPoint Presentation</vt:lpstr>
      <vt:lpstr>User Stories</vt:lpstr>
      <vt:lpstr>What should a good user story look like?</vt:lpstr>
      <vt:lpstr>User story features (3C’s)</vt:lpstr>
      <vt:lpstr>User stories are often expressed as</vt:lpstr>
      <vt:lpstr>User stories are often expressed as</vt:lpstr>
      <vt:lpstr>Acceptance Criteria </vt:lpstr>
      <vt:lpstr>Some guiding principles for acceptance criteria </vt:lpstr>
      <vt:lpstr>Acceptance criterion expressed as </vt:lpstr>
      <vt:lpstr>PowerPoint Presentation</vt:lpstr>
      <vt:lpstr>Design</vt:lpstr>
      <vt:lpstr>Design</vt:lpstr>
      <vt:lpstr>CRC (Class, Responsibilities, Collaborators)</vt:lpstr>
      <vt:lpstr>CRC (Class, Responsibilities, Collaborators)</vt:lpstr>
      <vt:lpstr>CRC (Class, Responsibilities, Collaborators)</vt:lpstr>
      <vt:lpstr>CRC (Class, Responsibilities, Collaborators)</vt:lpstr>
      <vt:lpstr>CRC Modeling (Assignment)</vt:lpstr>
      <vt:lpstr>Benefits of CRC </vt:lpstr>
      <vt:lpstr>Design</vt:lpstr>
      <vt:lpstr>Spike Solution</vt:lpstr>
      <vt:lpstr>Refactoring </vt:lpstr>
      <vt:lpstr>Coding</vt:lpstr>
      <vt:lpstr>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Agile Model</dc:title>
  <dc:creator>Dr. Wasim Abbass</dc:creator>
  <cp:lastModifiedBy>Dr. Wasim Abbass</cp:lastModifiedBy>
  <cp:revision>84</cp:revision>
  <dcterms:created xsi:type="dcterms:W3CDTF">2021-11-09T10:23:19Z</dcterms:created>
  <dcterms:modified xsi:type="dcterms:W3CDTF">2021-11-14T15:57:28Z</dcterms:modified>
</cp:coreProperties>
</file>