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6" r:id="rId2"/>
  </p:sldMasterIdLst>
  <p:notesMasterIdLst>
    <p:notesMasterId r:id="rId25"/>
  </p:notesMasterIdLst>
  <p:sldIdLst>
    <p:sldId id="267" r:id="rId3"/>
    <p:sldId id="266" r:id="rId4"/>
    <p:sldId id="265" r:id="rId5"/>
    <p:sldId id="268" r:id="rId6"/>
    <p:sldId id="269" r:id="rId7"/>
    <p:sldId id="271" r:id="rId8"/>
    <p:sldId id="264" r:id="rId9"/>
    <p:sldId id="272" r:id="rId10"/>
    <p:sldId id="282" r:id="rId11"/>
    <p:sldId id="283" r:id="rId12"/>
    <p:sldId id="280" r:id="rId13"/>
    <p:sldId id="279" r:id="rId14"/>
    <p:sldId id="285" r:id="rId15"/>
    <p:sldId id="277" r:id="rId16"/>
    <p:sldId id="286" r:id="rId17"/>
    <p:sldId id="281" r:id="rId18"/>
    <p:sldId id="263" r:id="rId19"/>
    <p:sldId id="278" r:id="rId20"/>
    <p:sldId id="287" r:id="rId21"/>
    <p:sldId id="275" r:id="rId22"/>
    <p:sldId id="288" r:id="rId23"/>
    <p:sldId id="25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5DF194-10AF-000C-B6E2-31F47BE1DACB}" v="190" dt="2020-12-07T08:04:32.900"/>
    <p1510:client id="{AA19154A-266B-63C6-684C-41298448759A}" v="2299" dt="2020-12-06T21:21:58.0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B93F8-A899-4E93-9141-1E1006FB56A4}" type="datetimeFigureOut">
              <a:rPr lang="en-US"/>
              <a:t>10/12/2021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58303-4E9A-4B84-B970-90D3D95CE977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04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Welcome to all of you in this course. I am Dr. Shazia Arshad. I will be your instructor for this course.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016B7-1D4C-4804-BC14-C8A3C9E709B0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030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016B7-1D4C-4804-BC14-C8A3C9E709B0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249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10/12/2021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10/12/2021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10/12/2021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Cs-381 Software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>
                <a:latin typeface="Times New Roman"/>
                <a:cs typeface="Times New Roman"/>
              </a:rPr>
              <a:t>Course Instructor:   Dr. Shazia Arshad</a:t>
            </a:r>
          </a:p>
        </p:txBody>
      </p:sp>
    </p:spTree>
    <p:extLst>
      <p:ext uri="{BB962C8B-B14F-4D97-AF65-F5344CB8AC3E}">
        <p14:creationId xmlns:p14="http://schemas.microsoft.com/office/powerpoint/2010/main" val="3821517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E2FCB84-F6FA-42B3-9594-AB0216E95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640079"/>
            <a:ext cx="3402531" cy="5272242"/>
          </a:xfrm>
        </p:spPr>
        <p:txBody>
          <a:bodyPr>
            <a:normAutofit/>
          </a:bodyPr>
          <a:lstStyle/>
          <a:p>
            <a:r>
              <a:rPr lang="en-US"/>
              <a:t>Relationship between classes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80D7B7-AF19-47EA-90D9-93A8BF90F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2103" y="640079"/>
            <a:ext cx="6883072" cy="29591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/>
                <a:cs typeface="Times New Roman"/>
              </a:rPr>
              <a:t>Dependency:</a:t>
            </a:r>
          </a:p>
          <a:p>
            <a:r>
              <a:rPr lang="en-US" dirty="0">
                <a:latin typeface="Times New Roman"/>
                <a:cs typeface="Times New Roman"/>
              </a:rPr>
              <a:t>Dependency depicts how various things within a system are dependent on each other. In UML, a dependency relationship is a kind of relationship in which a one element (client) is dependent on another element (supplier).</a:t>
            </a:r>
          </a:p>
          <a:p>
            <a:r>
              <a:rPr lang="en-US" dirty="0">
                <a:latin typeface="Times New Roman"/>
                <a:cs typeface="Times New Roman"/>
              </a:rPr>
              <a:t>Which indicates that a change to the supplier necessitates a change to the client. </a:t>
            </a:r>
          </a:p>
          <a:p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25377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E1D4842-F208-47E0-A3A4-6469A9F045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876939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A2EF10-1DA8-49B7-A905-82B0F43E4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941" y="1290025"/>
            <a:ext cx="5291327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Generalization vs inheritance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E74F3-C35A-453C-A33A-36535BE1A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477" y="2858703"/>
            <a:ext cx="5285791" cy="3042547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Generalization</a:t>
            </a:r>
            <a:r>
              <a:rPr lang="en-US">
                <a:solidFill>
                  <a:srgbClr val="FFFFFF"/>
                </a:solidFill>
              </a:rPr>
              <a:t> is used to refer to the relationship among classes, and </a:t>
            </a:r>
            <a:r>
              <a:rPr lang="en-US" b="1">
                <a:solidFill>
                  <a:srgbClr val="FFFFFF"/>
                </a:solidFill>
              </a:rPr>
              <a:t>inheritance</a:t>
            </a:r>
            <a:r>
              <a:rPr lang="en-US">
                <a:solidFill>
                  <a:srgbClr val="FFFFFF"/>
                </a:solidFill>
              </a:rPr>
              <a:t> is used for sharing attributes and operations using the generalization relationship. 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4323D2-891C-40F7-8486-A9B8E1C596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01" b="3"/>
          <a:stretch/>
        </p:blipFill>
        <p:spPr>
          <a:xfrm>
            <a:off x="6876940" y="-2"/>
            <a:ext cx="4528584" cy="2921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DB16BF-C2F2-4D85-82B8-8D678CAF1C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716" r="3" b="6143"/>
          <a:stretch/>
        </p:blipFill>
        <p:spPr>
          <a:xfrm>
            <a:off x="7007568" y="3068481"/>
            <a:ext cx="4065716" cy="262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143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C6490-74B4-48E6-B206-377FE5D93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640079"/>
            <a:ext cx="3402531" cy="5272242"/>
          </a:xfrm>
        </p:spPr>
        <p:txBody>
          <a:bodyPr>
            <a:normAutofit/>
          </a:bodyPr>
          <a:lstStyle/>
          <a:p>
            <a:r>
              <a:rPr lang="en-US"/>
              <a:t>Relationship between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05395-6FBA-49F9-A41A-BEB8420EB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2103" y="640079"/>
            <a:ext cx="6883072" cy="283473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Times New Roman"/>
                <a:cs typeface="Times New Roman"/>
              </a:rPr>
              <a:t>Generalization / Inheritance:</a:t>
            </a:r>
          </a:p>
          <a:p>
            <a:pPr marL="285750" indent="-285750"/>
            <a:r>
              <a:rPr lang="en-US" dirty="0">
                <a:latin typeface="Times New Roman"/>
                <a:ea typeface="+mn-lt"/>
                <a:cs typeface="+mn-lt"/>
              </a:rPr>
              <a:t>It is also called a parent-child relationship.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/>
            <a:r>
              <a:rPr lang="en-US" dirty="0">
                <a:latin typeface="Times New Roman"/>
                <a:ea typeface="+mn-lt"/>
                <a:cs typeface="+mn-lt"/>
              </a:rPr>
              <a:t>In a generalization relationship, one entity is a parent, and another is said to be as a child.</a:t>
            </a:r>
            <a:endParaRPr lang="en-US" dirty="0">
              <a:latin typeface="Times New Roman"/>
              <a:ea typeface="+mn-lt"/>
              <a:cs typeface="Times New Roman"/>
            </a:endParaRPr>
          </a:p>
          <a:p>
            <a:pPr marL="285750" indent="-285750"/>
            <a:r>
              <a:rPr lang="en-US" dirty="0">
                <a:latin typeface="Times New Roman"/>
                <a:ea typeface="+mn-lt"/>
                <a:cs typeface="+mn-lt"/>
              </a:rPr>
              <a:t> A child object can add its functionality to itself as well as inherit the structure and behavior of a parent object.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/>
            <a:r>
              <a:rPr lang="en-US" dirty="0">
                <a:latin typeface="Times New Roman"/>
                <a:ea typeface="+mn-lt"/>
                <a:cs typeface="+mn-lt"/>
              </a:rPr>
              <a:t>Arrows point upward to parent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/>
            <a:r>
              <a:rPr lang="en-US" dirty="0">
                <a:latin typeface="Times New Roman"/>
                <a:cs typeface="Times New Roman"/>
              </a:rPr>
              <a:t>Shown by empty arrow.</a:t>
            </a:r>
          </a:p>
          <a:p>
            <a:endParaRPr lang="en-US">
              <a:latin typeface="Times New Roman"/>
              <a:cs typeface="Times New Roman"/>
            </a:endParaRPr>
          </a:p>
        </p:txBody>
      </p:sp>
      <p:pic>
        <p:nvPicPr>
          <p:cNvPr id="4" name="Picture 5" descr="Diagram&#10;&#10;Description automatically generated">
            <a:extLst>
              <a:ext uri="{FF2B5EF4-FFF2-40B4-BE49-F238E27FC236}">
                <a16:creationId xmlns:a16="http://schemas.microsoft.com/office/drawing/2014/main" id="{2468C341-26C8-4DEB-B4E8-7FC3A9772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509" y="3547383"/>
            <a:ext cx="5775324" cy="204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697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C6490-74B4-48E6-B206-377FE5D93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640079"/>
            <a:ext cx="3402531" cy="5272242"/>
          </a:xfrm>
        </p:spPr>
        <p:txBody>
          <a:bodyPr>
            <a:normAutofit/>
          </a:bodyPr>
          <a:lstStyle/>
          <a:p>
            <a:r>
              <a:rPr lang="en-US"/>
              <a:t>Relationship between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05395-6FBA-49F9-A41A-BEB8420EB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2103" y="640079"/>
            <a:ext cx="6883072" cy="28347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/>
                <a:cs typeface="Times New Roman"/>
              </a:rPr>
              <a:t>Realization:</a:t>
            </a:r>
          </a:p>
          <a:p>
            <a:r>
              <a:rPr lang="en-US" dirty="0">
                <a:latin typeface="Times New Roman"/>
                <a:cs typeface="Times New Roman"/>
              </a:rPr>
              <a:t>It specifies that the realizing specifier must conform to the contract that the providing interface specifies. </a:t>
            </a:r>
          </a:p>
          <a:p>
            <a:r>
              <a:rPr lang="en-US" dirty="0">
                <a:latin typeface="Times New Roman"/>
                <a:cs typeface="Times New Roman"/>
              </a:rPr>
              <a:t>It exists between two objects. </a:t>
            </a:r>
          </a:p>
          <a:p>
            <a:r>
              <a:rPr lang="en-US" dirty="0">
                <a:latin typeface="Times New Roman"/>
                <a:cs typeface="Times New Roman"/>
              </a:rPr>
              <a:t>Represents by “</a:t>
            </a:r>
            <a:r>
              <a:rPr lang="en-US" dirty="0">
                <a:latin typeface="Times New Roman"/>
                <a:ea typeface="+mn-lt"/>
                <a:cs typeface="+mn-lt"/>
              </a:rPr>
              <a:t>dotted arrow</a:t>
            </a:r>
            <a:r>
              <a:rPr lang="en-US" dirty="0">
                <a:latin typeface="Times New Roman"/>
                <a:cs typeface="Times New Roman"/>
              </a:rPr>
              <a:t>" relationship.</a:t>
            </a:r>
            <a:endParaRPr lang="en-US" dirty="0">
              <a:latin typeface="Times New Roman"/>
              <a:ea typeface="+mn-lt"/>
              <a:cs typeface="Times New Roman"/>
            </a:endParaRPr>
          </a:p>
          <a:p>
            <a:r>
              <a:rPr lang="en-US" dirty="0">
                <a:latin typeface="Times New Roman"/>
                <a:ea typeface="+mn-lt"/>
                <a:cs typeface="+mn-lt"/>
              </a:rPr>
              <a:t>In Realization, in order to use a </a:t>
            </a:r>
            <a:r>
              <a:rPr lang="en-US" b="1" dirty="0">
                <a:latin typeface="Times New Roman"/>
                <a:ea typeface="+mn-lt"/>
                <a:cs typeface="+mn-lt"/>
              </a:rPr>
              <a:t>Printer,</a:t>
            </a:r>
            <a:r>
              <a:rPr lang="en-US" dirty="0">
                <a:latin typeface="Times New Roman"/>
                <a:ea typeface="+mn-lt"/>
                <a:cs typeface="+mn-lt"/>
              </a:rPr>
              <a:t> we must first </a:t>
            </a:r>
            <a:r>
              <a:rPr lang="en-US" b="1" dirty="0">
                <a:latin typeface="Times New Roman"/>
                <a:ea typeface="+mn-lt"/>
                <a:cs typeface="+mn-lt"/>
              </a:rPr>
              <a:t>Install its Drivers</a:t>
            </a:r>
            <a:r>
              <a:rPr lang="en-US" dirty="0">
                <a:latin typeface="Times New Roman"/>
                <a:ea typeface="+mn-lt"/>
                <a:cs typeface="+mn-lt"/>
              </a:rPr>
              <a:t>.  </a:t>
            </a:r>
            <a:endParaRPr lang="en-US" dirty="0">
              <a:latin typeface="Times New Roman"/>
              <a:ea typeface="+mn-lt"/>
              <a:cs typeface="Times New Roman"/>
            </a:endParaRPr>
          </a:p>
          <a:p>
            <a:endParaRPr lang="en-US" b="1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12369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C6490-74B4-48E6-B206-377FE5D93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640079"/>
            <a:ext cx="3402531" cy="5272242"/>
          </a:xfrm>
        </p:spPr>
        <p:txBody>
          <a:bodyPr>
            <a:normAutofit/>
          </a:bodyPr>
          <a:lstStyle/>
          <a:p>
            <a:r>
              <a:rPr lang="en-US" dirty="0"/>
              <a:t>Relationship between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05395-6FBA-49F9-A41A-BEB8420EB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2103" y="640079"/>
            <a:ext cx="6883072" cy="2959155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/>
                <a:cs typeface="Times New Roman"/>
              </a:rPr>
              <a:t>Association:</a:t>
            </a:r>
          </a:p>
          <a:p>
            <a:r>
              <a:rPr lang="en-US" dirty="0">
                <a:latin typeface="Times New Roman"/>
                <a:cs typeface="Times New Roman"/>
              </a:rPr>
              <a:t>A relationship between instances of two classes where instances of both classes are aware of each other.</a:t>
            </a:r>
          </a:p>
          <a:p>
            <a:r>
              <a:rPr lang="en-US" dirty="0">
                <a:latin typeface="Times New Roman"/>
                <a:ea typeface="+mn-lt"/>
                <a:cs typeface="+mn-lt"/>
              </a:rPr>
              <a:t>In association the objects have their own lifetime and there is no owner.</a:t>
            </a:r>
          </a:p>
          <a:p>
            <a:r>
              <a:rPr lang="en-US" dirty="0">
                <a:latin typeface="Times New Roman"/>
                <a:ea typeface="+mn-lt"/>
                <a:cs typeface="+mn-lt"/>
              </a:rPr>
              <a:t>Association can be one-to-one, one-to-many, many-to-one, many-to-many.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State of class A contains class B.</a:t>
            </a:r>
          </a:p>
          <a:p>
            <a:r>
              <a:rPr lang="en-US" dirty="0">
                <a:latin typeface="Times New Roman"/>
                <a:cs typeface="Times New Roman"/>
              </a:rPr>
              <a:t>Represents "has- a" relationship.</a:t>
            </a:r>
          </a:p>
          <a:p>
            <a:r>
              <a:rPr lang="en-US" dirty="0">
                <a:latin typeface="Times New Roman"/>
                <a:cs typeface="Times New Roman"/>
              </a:rPr>
              <a:t>Shown by straight line or arrow.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344763E-1F5B-4192-9E84-267D8A649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2223" y="3822192"/>
            <a:ext cx="6882951" cy="2068469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0013361-A314-4AA8-8C94-46622655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3905450"/>
            <a:ext cx="6720840" cy="19019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472A0D12-A491-41D9-9A71-6899CED83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290" y="4007680"/>
            <a:ext cx="6528816" cy="169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499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13922-7C81-4549-B7B5-803B0A4A5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Association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3A3FF-875C-4C25-8BF9-370B06EF1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Association Types</a:t>
            </a:r>
          </a:p>
          <a:p>
            <a:pPr lvl="1"/>
            <a:r>
              <a:rPr lang="en-US" dirty="0"/>
              <a:t>Uni-Directional Association</a:t>
            </a:r>
          </a:p>
          <a:p>
            <a:pPr lvl="1"/>
            <a:r>
              <a:rPr lang="en-US" dirty="0"/>
              <a:t>Bi-Directional Association</a:t>
            </a:r>
          </a:p>
          <a:p>
            <a:pPr lvl="1"/>
            <a:r>
              <a:rPr lang="en-US" dirty="0"/>
              <a:t>Aggregation</a:t>
            </a:r>
          </a:p>
          <a:p>
            <a:pPr lvl="1"/>
            <a:r>
              <a:rPr lang="en-US" dirty="0"/>
              <a:t>Composition</a:t>
            </a:r>
          </a:p>
          <a:p>
            <a:pPr lvl="1"/>
            <a:r>
              <a:rPr lang="en-US" dirty="0"/>
              <a:t>Asymmetric Reflexive Association</a:t>
            </a:r>
          </a:p>
          <a:p>
            <a:pPr lvl="1"/>
            <a:r>
              <a:rPr lang="en-US" dirty="0"/>
              <a:t>Symmetric Reflexive Association</a:t>
            </a:r>
          </a:p>
          <a:p>
            <a:pPr lvl="1"/>
            <a:endParaRPr lang="en-US" dirty="0"/>
          </a:p>
          <a:p>
            <a:pPr marL="2286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438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FB38D1B-BFF2-4DF4-8DC0-9DE5BA498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25" y="640079"/>
            <a:ext cx="3402531" cy="5272242"/>
          </a:xfrm>
        </p:spPr>
        <p:txBody>
          <a:bodyPr>
            <a:normAutofit/>
          </a:bodyPr>
          <a:lstStyle/>
          <a:p>
            <a:r>
              <a:rPr lang="en-US" dirty="0"/>
              <a:t>Association Relationship types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EB04AC9-DCC6-44B8-8F3C-580FCA418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2103" y="640079"/>
            <a:ext cx="6883072" cy="29591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/>
                <a:cs typeface="Times New Roman"/>
              </a:rPr>
              <a:t>Uni-Directional Association and Bi-Directional Association:</a:t>
            </a:r>
          </a:p>
          <a:p>
            <a:r>
              <a:rPr lang="en-US" dirty="0">
                <a:latin typeface="Times New Roman"/>
                <a:cs typeface="Times New Roman"/>
              </a:rPr>
              <a:t>A relationship between instances where an object store a complete other object in its field. </a:t>
            </a:r>
          </a:p>
          <a:p>
            <a:r>
              <a:rPr lang="en-US" b="1" dirty="0">
                <a:latin typeface="Times New Roman"/>
                <a:cs typeface="Times New Roman"/>
              </a:rPr>
              <a:t>Uni-directional: Book </a:t>
            </a:r>
            <a:r>
              <a:rPr lang="en-US" dirty="0">
                <a:latin typeface="Times New Roman"/>
                <a:cs typeface="Times New Roman"/>
              </a:rPr>
              <a:t>owned by </a:t>
            </a:r>
            <a:r>
              <a:rPr lang="en-US" b="1" dirty="0">
                <a:latin typeface="Times New Roman"/>
                <a:cs typeface="Times New Roman"/>
              </a:rPr>
              <a:t>Person</a:t>
            </a:r>
            <a:r>
              <a:rPr lang="en-US" dirty="0">
                <a:latin typeface="Times New Roman"/>
                <a:cs typeface="Times New Roman"/>
              </a:rPr>
              <a:t>.</a:t>
            </a:r>
            <a:endParaRPr lang="en-US" b="1" dirty="0">
              <a:latin typeface="Times New Roman"/>
              <a:cs typeface="Times New Roman"/>
            </a:endParaRPr>
          </a:p>
          <a:p>
            <a:r>
              <a:rPr lang="en-US" b="1" dirty="0">
                <a:latin typeface="Times New Roman"/>
                <a:cs typeface="Times New Roman"/>
              </a:rPr>
              <a:t>Bi-directional: Book </a:t>
            </a:r>
            <a:r>
              <a:rPr lang="en-US" dirty="0">
                <a:latin typeface="Times New Roman"/>
                <a:cs typeface="Times New Roman"/>
              </a:rPr>
              <a:t>owned by </a:t>
            </a:r>
            <a:r>
              <a:rPr lang="en-US" b="1" dirty="0">
                <a:latin typeface="Times New Roman"/>
                <a:cs typeface="Times New Roman"/>
              </a:rPr>
              <a:t>Person</a:t>
            </a:r>
            <a:r>
              <a:rPr lang="en-US" dirty="0">
                <a:latin typeface="Times New Roman"/>
                <a:cs typeface="Times New Roman"/>
              </a:rPr>
              <a:t>. And </a:t>
            </a:r>
            <a:r>
              <a:rPr lang="en-US" b="1" dirty="0">
                <a:latin typeface="Times New Roman"/>
                <a:cs typeface="Times New Roman"/>
              </a:rPr>
              <a:t>Person </a:t>
            </a:r>
            <a:r>
              <a:rPr lang="en-US" dirty="0">
                <a:latin typeface="Times New Roman"/>
                <a:cs typeface="Times New Roman"/>
              </a:rPr>
              <a:t>Own </a:t>
            </a:r>
            <a:r>
              <a:rPr lang="en-US" b="1" dirty="0">
                <a:latin typeface="Times New Roman"/>
                <a:cs typeface="Times New Roman"/>
              </a:rPr>
              <a:t>Book. </a:t>
            </a:r>
          </a:p>
        </p:txBody>
      </p:sp>
    </p:spTree>
    <p:extLst>
      <p:ext uri="{BB962C8B-B14F-4D97-AF65-F5344CB8AC3E}">
        <p14:creationId xmlns:p14="http://schemas.microsoft.com/office/powerpoint/2010/main" val="3734466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C6490-74B4-48E6-B206-377FE5D93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640079"/>
            <a:ext cx="3402531" cy="5272242"/>
          </a:xfrm>
        </p:spPr>
        <p:txBody>
          <a:bodyPr>
            <a:normAutofit/>
          </a:bodyPr>
          <a:lstStyle/>
          <a:p>
            <a:r>
              <a:rPr lang="en-US"/>
              <a:t>Relationship between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05395-6FBA-49F9-A41A-BEB8420EB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2103" y="640079"/>
            <a:ext cx="6883072" cy="28347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/>
                <a:cs typeface="Times New Roman"/>
              </a:rPr>
              <a:t>Aggregation:</a:t>
            </a:r>
          </a:p>
          <a:p>
            <a:r>
              <a:rPr lang="en-US" sz="2000" dirty="0">
                <a:latin typeface="Times New Roman"/>
                <a:cs typeface="Times New Roman"/>
              </a:rPr>
              <a:t>It is a type of weak association.</a:t>
            </a:r>
          </a:p>
          <a:p>
            <a:r>
              <a:rPr lang="en-US" sz="2000" dirty="0">
                <a:latin typeface="Times New Roman"/>
                <a:ea typeface="+mn-lt"/>
                <a:cs typeface="+mn-lt"/>
              </a:rPr>
              <a:t>Each object has its own life cycle but there exists an ownership as well.</a:t>
            </a:r>
          </a:p>
          <a:p>
            <a:r>
              <a:rPr lang="en-US" sz="2000" dirty="0">
                <a:latin typeface="Times New Roman"/>
                <a:cs typeface="Times New Roman"/>
              </a:rPr>
              <a:t>Represents by "is part of" relationship.</a:t>
            </a:r>
            <a:endParaRPr lang="en-US" sz="2000" dirty="0">
              <a:latin typeface="Times New Roman"/>
              <a:ea typeface="+mn-lt"/>
              <a:cs typeface="+mn-lt"/>
            </a:endParaRPr>
          </a:p>
          <a:p>
            <a:r>
              <a:rPr lang="en-US" sz="2000" dirty="0">
                <a:latin typeface="Times New Roman"/>
                <a:ea typeface="+mn-lt"/>
                <a:cs typeface="+mn-lt"/>
              </a:rPr>
              <a:t>Denoted by placing a clear diamond.</a:t>
            </a:r>
            <a:endParaRPr lang="en-US" sz="2000" dirty="0">
              <a:latin typeface="Times New Roman"/>
              <a:cs typeface="Times New Roman"/>
            </a:endParaRPr>
          </a:p>
          <a:p>
            <a:endParaRPr lang="en-US">
              <a:latin typeface="Gill Sans MT" panose="020B0502020104020203"/>
              <a:cs typeface="Times New Roman"/>
            </a:endParaRPr>
          </a:p>
        </p:txBody>
      </p:sp>
      <p:pic>
        <p:nvPicPr>
          <p:cNvPr id="4" name="Picture 5" descr="Diagram&#10;&#10;Description automatically generated">
            <a:extLst>
              <a:ext uri="{FF2B5EF4-FFF2-40B4-BE49-F238E27FC236}">
                <a16:creationId xmlns:a16="http://schemas.microsoft.com/office/drawing/2014/main" id="{99EEE2F5-2F36-4D2F-86C7-28A54567E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600" y="3898357"/>
            <a:ext cx="6792685" cy="128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58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C6490-74B4-48E6-B206-377FE5D93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640079"/>
            <a:ext cx="3402531" cy="5272242"/>
          </a:xfrm>
        </p:spPr>
        <p:txBody>
          <a:bodyPr>
            <a:normAutofit/>
          </a:bodyPr>
          <a:lstStyle/>
          <a:p>
            <a:r>
              <a:rPr lang="en-US"/>
              <a:t>Relationship between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05395-6FBA-49F9-A41A-BEB8420EB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2103" y="640079"/>
            <a:ext cx="6883072" cy="28347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/>
                <a:cs typeface="Times New Roman"/>
              </a:rPr>
              <a:t>Composition:</a:t>
            </a:r>
          </a:p>
          <a:p>
            <a:r>
              <a:rPr lang="en-US" dirty="0">
                <a:latin typeface="Times New Roman"/>
                <a:cs typeface="Times New Roman"/>
              </a:rPr>
              <a:t>It is a type of aggregation.</a:t>
            </a:r>
          </a:p>
          <a:p>
            <a:r>
              <a:rPr lang="en-US" dirty="0">
                <a:latin typeface="Times New Roman"/>
                <a:cs typeface="Times New Roman"/>
              </a:rPr>
              <a:t>Represents by "</a:t>
            </a:r>
            <a:r>
              <a:rPr lang="en-US" dirty="0">
                <a:latin typeface="Times New Roman"/>
                <a:ea typeface="+mn-lt"/>
                <a:cs typeface="+mn-lt"/>
              </a:rPr>
              <a:t>is entirely made of</a:t>
            </a:r>
            <a:r>
              <a:rPr lang="en-US" dirty="0">
                <a:latin typeface="Times New Roman"/>
                <a:cs typeface="Times New Roman"/>
              </a:rPr>
              <a:t>" relationship.</a:t>
            </a:r>
            <a:endParaRPr lang="en-US" dirty="0">
              <a:latin typeface="Times New Roman"/>
              <a:ea typeface="+mn-lt"/>
              <a:cs typeface="Times New Roman"/>
            </a:endParaRPr>
          </a:p>
          <a:p>
            <a:r>
              <a:rPr lang="en-US" dirty="0">
                <a:latin typeface="Times New Roman"/>
                <a:ea typeface="+mn-lt"/>
                <a:cs typeface="+mn-lt"/>
              </a:rPr>
              <a:t>In composition, if the engine object is destroyed, then the Car object cease to exist. </a:t>
            </a:r>
            <a:endParaRPr lang="en-US" dirty="0">
              <a:latin typeface="Times New Roman"/>
              <a:ea typeface="+mn-lt"/>
              <a:cs typeface="Times New Roman"/>
            </a:endParaRPr>
          </a:p>
          <a:p>
            <a:r>
              <a:rPr lang="en-US" dirty="0">
                <a:latin typeface="Times New Roman"/>
                <a:ea typeface="+mn-lt"/>
                <a:cs typeface="+mn-lt"/>
              </a:rPr>
              <a:t>Denoted by placing a filled diamond.</a:t>
            </a:r>
          </a:p>
          <a:p>
            <a:endParaRPr lang="en-US" b="1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E18E0F0-95CA-4318-B0BB-3A36EB994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601" y="3344118"/>
            <a:ext cx="6531427" cy="178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487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C6490-74B4-48E6-B206-377FE5D93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640079"/>
            <a:ext cx="3402531" cy="5272242"/>
          </a:xfrm>
        </p:spPr>
        <p:txBody>
          <a:bodyPr>
            <a:normAutofit/>
          </a:bodyPr>
          <a:lstStyle/>
          <a:p>
            <a:r>
              <a:rPr lang="en-US"/>
              <a:t>Relationship between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05395-6FBA-49F9-A41A-BEB8420EB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2103" y="640079"/>
            <a:ext cx="6883072" cy="28347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/>
                <a:cs typeface="Times New Roman"/>
              </a:rPr>
              <a:t>Asymmetric Reflexive Association and Symmetric Reflexive Association </a:t>
            </a:r>
          </a:p>
          <a:p>
            <a:r>
              <a:rPr lang="en-US" dirty="0">
                <a:latin typeface="Times New Roman"/>
                <a:cs typeface="Times New Roman"/>
              </a:rPr>
              <a:t>A link or connection can be present with in the object of same class. </a:t>
            </a:r>
          </a:p>
          <a:p>
            <a:r>
              <a:rPr lang="en-US" dirty="0">
                <a:latin typeface="Times New Roman"/>
                <a:cs typeface="Times New Roman"/>
              </a:rPr>
              <a:t>Example: Apple and Mango belong to the Same Fruit Class. </a:t>
            </a:r>
          </a:p>
          <a:p>
            <a:r>
              <a:rPr lang="en-US" dirty="0">
                <a:latin typeface="Times New Roman"/>
                <a:cs typeface="Times New Roman"/>
              </a:rPr>
              <a:t>This is called Asymmetric Reflexive Association.</a:t>
            </a:r>
          </a:p>
          <a:p>
            <a:r>
              <a:rPr lang="en-US" dirty="0">
                <a:latin typeface="Times New Roman"/>
                <a:cs typeface="Times New Roman"/>
              </a:rPr>
              <a:t> </a:t>
            </a:r>
          </a:p>
          <a:p>
            <a:endParaRPr lang="en-US" b="1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46234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67265-E3A4-441F-B925-CE6754B51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09ACF-716C-40EB-BFD1-4B5C5D2B5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latin typeface="Times New Roman"/>
                <a:ea typeface="+mn-lt"/>
                <a:cs typeface="+mn-lt"/>
              </a:rPr>
              <a:t>Describe the structure of the system in terms of classes and objects.</a:t>
            </a:r>
          </a:p>
          <a:p>
            <a:r>
              <a:rPr lang="en-US" sz="2000" dirty="0">
                <a:latin typeface="Times New Roman"/>
                <a:ea typeface="+mn-lt"/>
                <a:cs typeface="+mn-lt"/>
              </a:rPr>
              <a:t>Provide details of how the classes interact with each other.</a:t>
            </a:r>
            <a:endParaRPr lang="en-US" sz="200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/>
                <a:cs typeface="Times New Roman"/>
              </a:rPr>
              <a:t>What is a Class??</a:t>
            </a:r>
          </a:p>
          <a:p>
            <a:r>
              <a:rPr lang="en-US" sz="2000" dirty="0">
                <a:latin typeface="Times New Roman"/>
                <a:ea typeface="+mn-lt"/>
                <a:cs typeface="+mn-lt"/>
              </a:rPr>
              <a:t>A class is a blueprint for an object.</a:t>
            </a:r>
            <a:endParaRPr lang="en-US" sz="2000" dirty="0">
              <a:latin typeface="Times New Roman"/>
              <a:ea typeface="+mn-lt"/>
              <a:cs typeface="Times New Roman"/>
            </a:endParaRPr>
          </a:p>
          <a:p>
            <a:r>
              <a:rPr lang="en-US" sz="2000" dirty="0">
                <a:latin typeface="Times New Roman"/>
                <a:ea typeface="+mn-lt"/>
                <a:cs typeface="+mn-lt"/>
              </a:rPr>
              <a:t>A general template that we use to create specific instances or objects in the application domain</a:t>
            </a:r>
            <a:endParaRPr lang="en-US" sz="2000">
              <a:latin typeface="Times New Roman"/>
              <a:cs typeface="Times New Roman"/>
            </a:endParaRPr>
          </a:p>
          <a:p>
            <a:endParaRPr lang="en-US" sz="2000" dirty="0">
              <a:latin typeface="Times New Roman"/>
              <a:cs typeface="Times New Roman"/>
            </a:endParaRPr>
          </a:p>
          <a:p>
            <a:endParaRPr lang="en-US" sz="2000" dirty="0">
              <a:latin typeface="Times New Roman"/>
              <a:cs typeface="Times New Roman"/>
            </a:endParaRPr>
          </a:p>
          <a:p>
            <a:endParaRPr lang="en-US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028473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C6490-74B4-48E6-B206-377FE5D93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640079"/>
            <a:ext cx="3402531" cy="5272242"/>
          </a:xfrm>
        </p:spPr>
        <p:txBody>
          <a:bodyPr>
            <a:normAutofit/>
          </a:bodyPr>
          <a:lstStyle/>
          <a:p>
            <a:r>
              <a:rPr lang="en-US">
                <a:latin typeface="Times New Roman"/>
                <a:ea typeface="+mj-lt"/>
                <a:cs typeface="+mj-lt"/>
              </a:rPr>
              <a:t>Multiplicity</a:t>
            </a:r>
            <a:endParaRPr lang="en-US">
              <a:latin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05395-6FBA-49F9-A41A-BEB8420EB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2103" y="640080"/>
            <a:ext cx="6883072" cy="162495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Documents how many instances of a class can be associated with one instance of another class.</a:t>
            </a:r>
            <a:endParaRPr lang="en-US" sz="2000" dirty="0">
              <a:latin typeface="Times New Roman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Denotes the </a:t>
            </a:r>
            <a:r>
              <a:rPr lang="en-US" sz="2000" b="1" dirty="0">
                <a:latin typeface="Times New Roman"/>
                <a:cs typeface="Times New Roman"/>
              </a:rPr>
              <a:t>minimum number.. maximum number</a:t>
            </a:r>
            <a:r>
              <a:rPr lang="en-US" sz="2000" dirty="0">
                <a:latin typeface="Times New Roman"/>
                <a:cs typeface="Times New Roman"/>
              </a:rPr>
              <a:t> of instances.</a:t>
            </a:r>
            <a:endParaRPr lang="en-US" sz="2000" dirty="0"/>
          </a:p>
          <a:p>
            <a:endParaRPr lang="en-US">
              <a:latin typeface="Times New Roman"/>
              <a:cs typeface="Times New Roman"/>
            </a:endParaRPr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AE54DA00-5F1F-4E5A-92F0-4BB43C431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103" y="2626574"/>
            <a:ext cx="6883071" cy="3226439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3309895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BB949-368A-46C9-9F0E-7DCFCAC4E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Relationship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1DE071-0245-4088-A634-1FBF797B19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6657" y="2638425"/>
            <a:ext cx="4218686" cy="3101975"/>
          </a:xfrm>
        </p:spPr>
      </p:pic>
    </p:spTree>
    <p:extLst>
      <p:ext uri="{BB962C8B-B14F-4D97-AF65-F5344CB8AC3E}">
        <p14:creationId xmlns:p14="http://schemas.microsoft.com/office/powerpoint/2010/main" val="22114727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6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8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464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B9C796-B028-4F28-99B7-124B6E989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15" y="769545"/>
            <a:ext cx="5952765" cy="326311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br>
              <a:rPr lang="en-US" sz="4000">
                <a:solidFill>
                  <a:schemeClr val="bg1"/>
                </a:solidFill>
              </a:rPr>
            </a:br>
            <a:br>
              <a:rPr lang="en-US" sz="4000">
                <a:solidFill>
                  <a:schemeClr val="bg1"/>
                </a:solidFill>
              </a:rPr>
            </a:br>
            <a:r>
              <a:rPr lang="en-US" sz="4000" b="1">
                <a:solidFill>
                  <a:schemeClr val="bg1"/>
                </a:solidFill>
              </a:rPr>
              <a:t>TIME TO THINK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2516761-21BD-4672-8665-F07E74320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511" y="4392754"/>
            <a:ext cx="5911155" cy="11996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000" b="1" dirty="0">
                <a:solidFill>
                  <a:schemeClr val="bg1"/>
                </a:solidFill>
                <a:latin typeface="Times New Roman"/>
                <a:cs typeface="Times New Roman"/>
              </a:rPr>
              <a:t>Draw Class Diagram for your project</a:t>
            </a:r>
            <a:r>
              <a:rPr lang="en-US" sz="2000" b="1" kern="1200" dirty="0">
                <a:solidFill>
                  <a:schemeClr val="bg1"/>
                </a:solidFill>
                <a:latin typeface="Times New Roman"/>
                <a:cs typeface="Times New Roman"/>
              </a:rPr>
              <a:t>????</a:t>
            </a:r>
          </a:p>
        </p:txBody>
      </p:sp>
      <p:pic>
        <p:nvPicPr>
          <p:cNvPr id="4" name="Picture 4" descr="A picture containing bag, hat&#10;&#10;Description automatically generated">
            <a:extLst>
              <a:ext uri="{FF2B5EF4-FFF2-40B4-BE49-F238E27FC236}">
                <a16:creationId xmlns:a16="http://schemas.microsoft.com/office/drawing/2014/main" id="{6AB970F0-8529-4027-AF08-8318195393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925" r="21773" b="1"/>
          <a:stretch/>
        </p:blipFill>
        <p:spPr>
          <a:xfrm>
            <a:off x="8129008" y="1452879"/>
            <a:ext cx="3419524" cy="379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880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966A4D4-049A-4389-B407-0E7091A07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500B2A-0F51-42D3-B6A9-179927E85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ELEMENTS OF Class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1354A-5283-4A09-9681-64CE7D2CE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58703"/>
            <a:ext cx="4475892" cy="304254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FFFFFF"/>
                </a:solidFill>
                <a:latin typeface="Times New Roman"/>
                <a:cs typeface="Times New Roman"/>
              </a:rPr>
              <a:t>Class is represented as a rectangular box containing following components.</a:t>
            </a:r>
          </a:p>
          <a:p>
            <a:r>
              <a:rPr lang="en-US" b="1">
                <a:solidFill>
                  <a:srgbClr val="FFFFFF"/>
                </a:solidFill>
                <a:latin typeface="Times New Roman"/>
                <a:cs typeface="Times New Roman"/>
              </a:rPr>
              <a:t>Class Name:</a:t>
            </a:r>
            <a:r>
              <a:rPr lang="en-US">
                <a:solidFill>
                  <a:srgbClr val="FFFFFF"/>
                </a:solidFill>
                <a:latin typeface="Times New Roman"/>
                <a:cs typeface="Times New Roman"/>
              </a:rPr>
              <a:t> </a:t>
            </a:r>
            <a:endParaRPr lang="en-US">
              <a:solidFill>
                <a:srgbClr val="FFFFFF"/>
              </a:solidFill>
            </a:endParaRPr>
          </a:p>
          <a:p>
            <a:r>
              <a:rPr lang="en-US" b="1">
                <a:solidFill>
                  <a:srgbClr val="FFFFFF"/>
                </a:solidFill>
                <a:latin typeface="Times New Roman"/>
                <a:cs typeface="Times New Roman"/>
              </a:rPr>
              <a:t>Attributes: </a:t>
            </a:r>
          </a:p>
          <a:p>
            <a:r>
              <a:rPr lang="en-US" b="1">
                <a:solidFill>
                  <a:srgbClr val="FFFFFF"/>
                </a:solidFill>
                <a:latin typeface="Times New Roman"/>
                <a:cs typeface="Times New Roman"/>
              </a:rPr>
              <a:t>Operations (Methods)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899359-8523-4D4D-B568-3FDFAF982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9C9585-DA89-4D7E-BCDF-576461A1A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7586" y="806357"/>
            <a:ext cx="4511266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4517032E-A87D-4A2E-B048-DCBE5E227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1" y="1120549"/>
            <a:ext cx="4034971" cy="447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92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9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446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867265-E3A4-441F-B925-CE6754B51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6242719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1- Class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09ACF-716C-40EB-BFD1-4B5C5D2B5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638044"/>
            <a:ext cx="6242715" cy="34156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It appears in the topmost section.</a:t>
            </a:r>
            <a:endParaRPr lang="en-US" sz="2000">
              <a:solidFill>
                <a:schemeClr val="bg1"/>
              </a:solidFill>
              <a:latin typeface="Times New Roman"/>
              <a:ea typeface="+mn-lt"/>
              <a:cs typeface="Times New Roman"/>
            </a:endParaRPr>
          </a:p>
          <a:p>
            <a:r>
              <a:rPr lang="en-US" sz="20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A class name should always start with a capital letter.</a:t>
            </a:r>
            <a:endParaRPr lang="en-US" sz="2000">
              <a:solidFill>
                <a:schemeClr val="bg1"/>
              </a:solidFill>
              <a:latin typeface="Times New Roman"/>
              <a:ea typeface="+mn-lt"/>
              <a:cs typeface="Times New Roman"/>
            </a:endParaRPr>
          </a:p>
          <a:p>
            <a:r>
              <a:rPr lang="en-US" sz="20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A class name should always be in the center of the first compartment.</a:t>
            </a:r>
            <a:endParaRPr lang="en-US" sz="2000">
              <a:solidFill>
                <a:schemeClr val="bg1"/>
              </a:solidFill>
              <a:latin typeface="Times New Roman"/>
              <a:ea typeface="+mn-lt"/>
              <a:cs typeface="Times New Roman"/>
            </a:endParaRPr>
          </a:p>
          <a:p>
            <a:r>
              <a:rPr lang="en-US" sz="20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A class name should always be written in </a:t>
            </a:r>
            <a:r>
              <a:rPr lang="en-US" sz="2000" b="1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bold </a:t>
            </a:r>
            <a:r>
              <a:rPr lang="en-US" sz="20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format.</a:t>
            </a:r>
            <a:endParaRPr lang="en-US" sz="2000">
              <a:solidFill>
                <a:schemeClr val="bg1"/>
              </a:solidFill>
              <a:latin typeface="Times New Roman"/>
              <a:ea typeface="+mn-lt"/>
              <a:cs typeface="Times New Roman"/>
            </a:endParaRPr>
          </a:p>
          <a:p>
            <a:r>
              <a:rPr lang="en-US" sz="20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An abstract class name should be written in</a:t>
            </a:r>
            <a:r>
              <a:rPr lang="en-US" sz="2000" i="1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italics</a:t>
            </a:r>
            <a:r>
              <a:rPr lang="en-US" sz="20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format.</a:t>
            </a:r>
            <a:endParaRPr lang="en-US" sz="20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pic>
        <p:nvPicPr>
          <p:cNvPr id="24" name="Picture 24" descr="Table&#10;&#10;Description automatically generated">
            <a:extLst>
              <a:ext uri="{FF2B5EF4-FFF2-40B4-BE49-F238E27FC236}">
                <a16:creationId xmlns:a16="http://schemas.microsoft.com/office/drawing/2014/main" id="{8A9EC0C4-1995-40DF-A85C-90C35C2F2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429" y="1378846"/>
            <a:ext cx="4093027" cy="410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460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446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867265-E3A4-441F-B925-CE6754B51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6242719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2-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09ACF-716C-40EB-BFD1-4B5C5D2B5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638044"/>
            <a:ext cx="6242715" cy="388007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Attributes are shown in the second partition.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Properties of the class about which we want to store information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r>
              <a:rPr lang="en-US" sz="20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Represents a piece of information that is relevant to the description of the class.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These are properties that separates one instance of a class from another.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Attributes must have a meaningful name that describes the use of it in a class.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r>
              <a:rPr lang="en-US" sz="20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The attribute type is shown after the colon.</a:t>
            </a:r>
          </a:p>
          <a:p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pic>
        <p:nvPicPr>
          <p:cNvPr id="6" name="Picture 24" descr="Table&#10;&#10;Description automatically generated">
            <a:extLst>
              <a:ext uri="{FF2B5EF4-FFF2-40B4-BE49-F238E27FC236}">
                <a16:creationId xmlns:a16="http://schemas.microsoft.com/office/drawing/2014/main" id="{87B3AC39-2844-42B0-9AEB-B525A018A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429" y="1378846"/>
            <a:ext cx="4093027" cy="410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782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446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867265-E3A4-441F-B925-CE6754B51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6242719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3-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09ACF-716C-40EB-BFD1-4B5C5D2B5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638044"/>
            <a:ext cx="6242715" cy="34156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Operations are shown in the third partition.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Represents the actions or functions that a class can perform</a:t>
            </a:r>
            <a:endParaRPr lang="en-US" sz="20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r>
              <a:rPr lang="en-US" sz="20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Operations are called functions.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The return type of a method is shown after the colon at the end of the method signature.</a:t>
            </a:r>
            <a:endParaRPr lang="en-US" sz="20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r>
              <a:rPr lang="en-US" sz="20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The return type of method parameters are shown after the colon following the parameter name.</a:t>
            </a:r>
            <a:endParaRPr lang="en-US" sz="20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pic>
        <p:nvPicPr>
          <p:cNvPr id="5" name="Picture 24" descr="Table&#10;&#10;Description automatically generated">
            <a:extLst>
              <a:ext uri="{FF2B5EF4-FFF2-40B4-BE49-F238E27FC236}">
                <a16:creationId xmlns:a16="http://schemas.microsoft.com/office/drawing/2014/main" id="{9FA9B31D-387F-4C2B-A2D1-911C79847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429" y="1378846"/>
            <a:ext cx="4093027" cy="410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769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D7E796-AFC3-426F-B3CD-1E69222AA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vert="horz" wrap="square" lIns="274320" tIns="182880" rIns="274320" bIns="182880" rtlCol="0" anchorCtr="1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Visibility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111A2A91-A9A1-4EE1-8762-71C89E443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The +, - , #, ~, / symbols before an attribute and operation name in a class denote the visibility or accessibility of the attribute and operation.</a:t>
            </a:r>
            <a:endParaRPr lang="en-US" sz="2000" dirty="0">
              <a:solidFill>
                <a:schemeClr val="bg1"/>
              </a:solidFill>
              <a:latin typeface="Times New Roman"/>
            </a:endParaRPr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57C6FE64-8A00-46A6-A128-F700058D8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418772"/>
            <a:ext cx="6250769" cy="385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188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D7E796-AFC3-426F-B3CD-1E69222AA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vert="horz" wrap="square" lIns="274320" tIns="182880" rIns="274320" bIns="182880" rtlCol="0" anchorCtr="1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Comments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111A2A91-A9A1-4EE1-8762-71C89E443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Represented as a folded note, attached to the appropriate class/method/</a:t>
            </a:r>
            <a:r>
              <a:rPr lang="en-US" sz="2000" dirty="0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etc</a:t>
            </a:r>
            <a:r>
              <a:rPr lang="en-US" sz="20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by a dashed line.</a:t>
            </a:r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A60D8847-6B8F-4F1A-8D9D-DFE3A8473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571" y="1289957"/>
            <a:ext cx="7126514" cy="442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505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54002-CD98-4BC9-A676-A344DC7B4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relationships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6F6F4A-7B4D-433D-9D45-CADAC1ED15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1444" y="2865252"/>
            <a:ext cx="5649113" cy="2648320"/>
          </a:xfrm>
        </p:spPr>
      </p:pic>
    </p:spTree>
    <p:extLst>
      <p:ext uri="{BB962C8B-B14F-4D97-AF65-F5344CB8AC3E}">
        <p14:creationId xmlns:p14="http://schemas.microsoft.com/office/powerpoint/2010/main" val="988254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</TotalTime>
  <Words>882</Words>
  <Application>Microsoft Office PowerPoint</Application>
  <PresentationFormat>Widescreen</PresentationFormat>
  <Paragraphs>117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Gill Sans MT</vt:lpstr>
      <vt:lpstr>Times New Roman</vt:lpstr>
      <vt:lpstr>office theme</vt:lpstr>
      <vt:lpstr>Parcel</vt:lpstr>
      <vt:lpstr>Cs-381 Software Engineering</vt:lpstr>
      <vt:lpstr>Class Diagram</vt:lpstr>
      <vt:lpstr>ELEMENTS OF Class Diagram</vt:lpstr>
      <vt:lpstr>1- Class Name</vt:lpstr>
      <vt:lpstr>2- Attributes</vt:lpstr>
      <vt:lpstr>3- Operations</vt:lpstr>
      <vt:lpstr>Visibility</vt:lpstr>
      <vt:lpstr>Comments</vt:lpstr>
      <vt:lpstr>Types of relationships</vt:lpstr>
      <vt:lpstr>Relationship between classes</vt:lpstr>
      <vt:lpstr>Generalization vs inheritance </vt:lpstr>
      <vt:lpstr>Relationship between classes</vt:lpstr>
      <vt:lpstr>Relationship between classes</vt:lpstr>
      <vt:lpstr>Relationship between classes</vt:lpstr>
      <vt:lpstr>types of Association</vt:lpstr>
      <vt:lpstr>Association Relationship types</vt:lpstr>
      <vt:lpstr>Relationship between classes</vt:lpstr>
      <vt:lpstr>Relationship between classes</vt:lpstr>
      <vt:lpstr>Relationship between classes</vt:lpstr>
      <vt:lpstr>Multiplicity</vt:lpstr>
      <vt:lpstr>Example of Relationship</vt:lpstr>
      <vt:lpstr>  TIME TO THINK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Irzam</dc:creator>
  <cp:lastModifiedBy>Muhammad Irzam</cp:lastModifiedBy>
  <cp:revision>373</cp:revision>
  <dcterms:created xsi:type="dcterms:W3CDTF">2020-12-06T19:22:36Z</dcterms:created>
  <dcterms:modified xsi:type="dcterms:W3CDTF">2021-10-12T08:29:24Z</dcterms:modified>
</cp:coreProperties>
</file>