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5" r:id="rId3"/>
    <p:sldId id="287" r:id="rId4"/>
    <p:sldId id="286" r:id="rId5"/>
    <p:sldId id="288" r:id="rId6"/>
    <p:sldId id="289" r:id="rId7"/>
    <p:sldId id="290" r:id="rId8"/>
    <p:sldId id="258" r:id="rId9"/>
    <p:sldId id="259" r:id="rId10"/>
    <p:sldId id="260" r:id="rId11"/>
    <p:sldId id="261" r:id="rId12"/>
    <p:sldId id="262" r:id="rId13"/>
    <p:sldId id="279" r:id="rId14"/>
    <p:sldId id="281" r:id="rId15"/>
    <p:sldId id="280" r:id="rId16"/>
    <p:sldId id="263" r:id="rId17"/>
    <p:sldId id="282" r:id="rId18"/>
    <p:sldId id="264" r:id="rId19"/>
    <p:sldId id="268" r:id="rId20"/>
    <p:sldId id="271" r:id="rId21"/>
    <p:sldId id="267" r:id="rId22"/>
    <p:sldId id="269" r:id="rId23"/>
    <p:sldId id="265" r:id="rId24"/>
    <p:sldId id="270" r:id="rId25"/>
    <p:sldId id="272" r:id="rId26"/>
    <p:sldId id="273" r:id="rId27"/>
    <p:sldId id="274" r:id="rId28"/>
    <p:sldId id="275" r:id="rId29"/>
    <p:sldId id="276" r:id="rId30"/>
    <p:sldId id="277" r:id="rId31"/>
    <p:sldId id="278" r:id="rId32"/>
  </p:sldIdLst>
  <p:sldSz cx="12192000" cy="6858000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B2015-A983-45E4-9024-00BDBD904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36F5E-C003-46C9-84DE-B4B8910EB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C25AE-6AA8-4A76-B862-21BFD03EF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7F63-4E9F-463D-9542-987D67BD666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C3128-520C-4873-AB14-E3281476A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25BAA-E0E9-402B-89DE-E600F55B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6C13-84C5-4551-833C-A83D490F0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03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A9E95-604A-460E-8625-1C03C07BF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A9D8F-24A4-4B6A-81C2-F5C07C1AA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E23B9-FCE9-416C-9606-ABAC26793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7F63-4E9F-463D-9542-987D67BD666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A6358-188B-4190-9547-3D7C3C255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5ED61-A298-49A8-912F-CEEB939C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6C13-84C5-4551-833C-A83D490F0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92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43B8B1-3E11-4DEC-9758-3976546F8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490A32-5847-4F45-973A-DDFD5929C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0F8ED-8A27-40D3-9D04-7702E9F23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7F63-4E9F-463D-9542-987D67BD666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F61D5-88B8-4D64-BCA8-E9031D4AE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346F6-F199-404C-A111-C6FD38AF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6C13-84C5-4551-833C-A83D490F0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7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AAD01-C1EE-4F39-AD30-3AAB8763F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79D2D-9630-43E0-8D35-8CC6E2054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1E643-88BF-4600-861B-F36249E8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7F63-4E9F-463D-9542-987D67BD666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0BD07-3669-4330-B4B9-BA44858D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5E57A-6AEB-47FD-8FA6-E75D098F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6C13-84C5-4551-833C-A83D490F0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55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DC9C-7E75-4EF7-9BDF-812BF9843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09732-C3A0-40A4-804F-1D8748CBD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EA1BB-FD01-4A14-AF00-BCE51A6E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7F63-4E9F-463D-9542-987D67BD666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DE755-19EA-4F89-9918-85C78C78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E13A0-C6A7-4A38-85DB-B5F79599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6C13-84C5-4551-833C-A83D490F0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8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69CDD-2EFE-489D-89E4-3CD951636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611B0-7848-4099-9E31-314DBE590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5FA39-BC8C-4107-B705-7B7E41442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EFE4D-A39A-4A31-944B-203BC1331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7F63-4E9F-463D-9542-987D67BD666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4EE49-3354-4E26-8CC6-6CE477895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3E759-F585-4546-A6D7-2CFAE0D50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6C13-84C5-4551-833C-A83D490F0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D2451-1609-4886-9CBA-9F0F197B3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FCA53-DACF-4125-80EE-9E3F7DC1E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8642A-8FAF-48E4-BE4A-F81A60B9F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B68C4A-FAFE-4884-87BD-019CB6A8A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C87555-A9B0-454D-80CE-17ED6974C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10586F-1274-4930-BE28-CEB637799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7F63-4E9F-463D-9542-987D67BD666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6A3AC9-16AC-4EAB-86A7-8180ACBF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D2B8C4-C620-4561-B04A-3193AC7E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6C13-84C5-4551-833C-A83D490F0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5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71EBB-0E8D-4F68-99C2-F884264C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F71E4C-D610-4D22-9AA5-11F284C3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7F63-4E9F-463D-9542-987D67BD666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5C3478-68DD-48E9-88A2-F21D5CE4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F9F1BF-55A9-4C3F-B59A-554E0F74A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6C13-84C5-4551-833C-A83D490F0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05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F44363-D8AC-4E61-B195-23933171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7F63-4E9F-463D-9542-987D67BD666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A8618D-6BC4-4E2C-A65C-6D3A24B41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153E6-3FDC-41BE-AE23-34D7365E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6C13-84C5-4551-833C-A83D490F0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97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5482-51EC-4398-81ED-3845C7495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B36EA-D0FC-4458-B374-3D2C6D35F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BE542-3719-4E2A-AE19-A12311EAA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CDE49-7714-4B06-B343-EB12909F4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7F63-4E9F-463D-9542-987D67BD666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75E84-D894-4FD3-898D-EE0277E41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3A47A-A222-445C-8C24-34C84E4C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6C13-84C5-4551-833C-A83D490F0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9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FC7E-9C66-4F1D-93A0-A9C08DB4B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0BC190-6E0C-4BBC-9B37-C351747616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1C7B1-9DA6-4135-968A-08010AB17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8DA16-1DB3-4337-BEB6-59862986D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7F63-4E9F-463D-9542-987D67BD666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755CA-96BD-4C63-AB0E-ABE973345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3D438-6FCB-4BD5-9780-7D741EDC7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6C13-84C5-4551-833C-A83D490F0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0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BF3297-323D-4933-BD1D-040279BF3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02BBC-DA3B-41F1-B99B-0D65DA104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F170C-439D-4C7F-8076-A74CD268D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67F63-4E9F-463D-9542-987D67BD666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BC63B-23B0-4D4E-BFA2-B5303604F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274B9-EC3B-42D9-BC87-426A972AD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6C13-84C5-4551-833C-A83D490F0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6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STRUCTURL PATTERN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Adopter Pattern</a:t>
            </a:r>
          </a:p>
        </p:txBody>
      </p:sp>
    </p:spTree>
    <p:extLst>
      <p:ext uri="{BB962C8B-B14F-4D97-AF65-F5344CB8AC3E}">
        <p14:creationId xmlns:p14="http://schemas.microsoft.com/office/powerpoint/2010/main" val="977662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39C35-B19E-45A2-A26C-5FE4CAD05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92E80-46CE-430A-999A-DAB4F84C6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interface diagram is not UML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5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1F3DA-3997-4125-BE69-336321A64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34BC2-F870-422F-ACD6-3AEFB4344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Already discussed</a:t>
            </a:r>
          </a:p>
        </p:txBody>
      </p:sp>
    </p:spTree>
    <p:extLst>
      <p:ext uri="{BB962C8B-B14F-4D97-AF65-F5344CB8AC3E}">
        <p14:creationId xmlns:p14="http://schemas.microsoft.com/office/powerpoint/2010/main" val="63945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D23CA-C10E-4C67-859E-8DC3B3ABB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F570D-2656-4CC8-8951-E23B6F235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Class diagram describes </a:t>
            </a:r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attributes </a:t>
            </a:r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operations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Constraints(if present) imposed on the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09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D23CA-C10E-4C67-859E-8DC3B3ABB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Class </a:t>
            </a:r>
            <a:r>
              <a:rPr lang="en-US" dirty="0"/>
              <a:t>Diagram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517032E-A87D-4A2E-B048-DCBE5E227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515" y="1189491"/>
            <a:ext cx="4034971" cy="447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1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</a:t>
            </a:r>
            <a:endParaRPr lang="en-US" dirty="0"/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57C6FE64-8A00-46A6-A128-F700058D8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2411" y="1839480"/>
            <a:ext cx="70471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83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class</a:t>
            </a:r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9FA9B31D-387F-4C2B-A2D1-911C79847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87" y="2202872"/>
            <a:ext cx="4093027" cy="327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25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ML Class Diagram">
            <a:extLst>
              <a:ext uri="{FF2B5EF4-FFF2-40B4-BE49-F238E27FC236}">
                <a16:creationId xmlns:a16="http://schemas.microsoft.com/office/drawing/2014/main" id="{94787C46-DA16-4DEC-9AA4-816947972C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139" y="488795"/>
            <a:ext cx="6991643" cy="6467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08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54002-CD98-4BC9-A676-A344DC7B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relationships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6F6F4A-7B4D-433D-9D45-CADAC1ED1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7963" y="2050473"/>
            <a:ext cx="8631381" cy="3463099"/>
          </a:xfrm>
        </p:spPr>
      </p:pic>
    </p:spTree>
    <p:extLst>
      <p:ext uri="{BB962C8B-B14F-4D97-AF65-F5344CB8AC3E}">
        <p14:creationId xmlns:p14="http://schemas.microsoft.com/office/powerpoint/2010/main" val="89897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25C87-15F6-46B1-8759-48A633BF9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i="0" dirty="0">
                <a:solidFill>
                  <a:srgbClr val="3F3F3F"/>
                </a:solidFill>
                <a:effectLst/>
                <a:latin typeface="roboto-regular"/>
              </a:rPr>
              <a:t>Relationships in Class Diagrams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75794-75FB-41E5-A7D8-9D3AA5703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F3F3F"/>
                </a:solidFill>
                <a:effectLst/>
                <a:latin typeface="roboto-regular"/>
              </a:rPr>
              <a:t>Classes are interrelated to each other</a:t>
            </a:r>
          </a:p>
          <a:p>
            <a:r>
              <a:rPr lang="en-US" b="0" i="0" dirty="0">
                <a:solidFill>
                  <a:srgbClr val="3F3F3F"/>
                </a:solidFill>
                <a:effectLst/>
                <a:latin typeface="roboto-regular"/>
              </a:rPr>
              <a:t>Relationships include different types of logical connections</a:t>
            </a:r>
          </a:p>
          <a:p>
            <a:r>
              <a:rPr lang="en-US" b="0" i="0" u="none" strike="noStrike" dirty="0" smtClean="0">
                <a:effectLst/>
                <a:latin typeface="roboto-regular"/>
              </a:rPr>
              <a:t>Inheritance/Generalization</a:t>
            </a:r>
            <a:endParaRPr lang="en-US" b="0" i="0" dirty="0">
              <a:effectLst/>
              <a:latin typeface="roboto-regular"/>
            </a:endParaRPr>
          </a:p>
          <a:p>
            <a:r>
              <a:rPr lang="en-US" dirty="0" smtClean="0">
                <a:latin typeface="roboto-regular"/>
              </a:rPr>
              <a:t>Association</a:t>
            </a:r>
            <a:endParaRPr lang="en-US" dirty="0">
              <a:latin typeface="roboto-regular"/>
            </a:endParaRPr>
          </a:p>
          <a:p>
            <a:pPr lvl="1"/>
            <a:r>
              <a:rPr lang="en-US" dirty="0">
                <a:latin typeface="roboto-regular"/>
              </a:rPr>
              <a:t>Aggregation</a:t>
            </a:r>
          </a:p>
          <a:p>
            <a:pPr lvl="1"/>
            <a:r>
              <a:rPr lang="en-US" dirty="0">
                <a:latin typeface="roboto-regular"/>
              </a:rPr>
              <a:t>Composition</a:t>
            </a:r>
          </a:p>
          <a:p>
            <a:pPr lvl="1"/>
            <a:r>
              <a:rPr lang="en-US" dirty="0">
                <a:latin typeface="roboto-regular"/>
              </a:rPr>
              <a:t>Reflexive Association</a:t>
            </a:r>
          </a:p>
          <a:p>
            <a:r>
              <a:rPr lang="en-US" dirty="0"/>
              <a:t>Dependency</a:t>
            </a:r>
          </a:p>
          <a:p>
            <a:r>
              <a:rPr lang="en-US" dirty="0"/>
              <a:t>Realization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996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C287E-3CD3-4373-8498-ACE2787D4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</a:t>
            </a:r>
            <a:r>
              <a:rPr lang="en-US" dirty="0" smtClean="0"/>
              <a:t>Notation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1C1EB6-DB71-45B1-A942-4D081A860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7095" y="1356083"/>
            <a:ext cx="4621017" cy="5136791"/>
          </a:xfrm>
        </p:spPr>
      </p:pic>
    </p:spTree>
    <p:extLst>
      <p:ext uri="{BB962C8B-B14F-4D97-AF65-F5344CB8AC3E}">
        <p14:creationId xmlns:p14="http://schemas.microsoft.com/office/powerpoint/2010/main" val="4023502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Contents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adopter design pattern</a:t>
            </a:r>
          </a:p>
          <a:p>
            <a:r>
              <a:rPr lang="en-US" dirty="0" smtClean="0"/>
              <a:t>Intent</a:t>
            </a:r>
          </a:p>
          <a:p>
            <a:r>
              <a:rPr lang="en-US" dirty="0" smtClean="0"/>
              <a:t>Examples</a:t>
            </a:r>
          </a:p>
          <a:p>
            <a:r>
              <a:rPr lang="en-US" dirty="0" smtClean="0"/>
              <a:t>Problems</a:t>
            </a:r>
          </a:p>
          <a:p>
            <a:r>
              <a:rPr lang="en-US" dirty="0" smtClean="0"/>
              <a:t>Applicability</a:t>
            </a:r>
          </a:p>
          <a:p>
            <a:r>
              <a:rPr lang="en-US" dirty="0" smtClean="0"/>
              <a:t>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656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CED48-2EB1-4EDE-8E13-6068AD82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2B950-71C2-4AF2-977C-77F3660D0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66666"/>
                </a:solidFill>
                <a:effectLst/>
                <a:latin typeface="Raleway" pitchFamily="2" charset="0"/>
              </a:rPr>
              <a:t> </a:t>
            </a:r>
            <a:r>
              <a:rPr lang="en-US" b="1" i="0" dirty="0">
                <a:solidFill>
                  <a:srgbClr val="666666"/>
                </a:solidFill>
                <a:effectLst/>
                <a:latin typeface="Raleway" pitchFamily="2" charset="0"/>
              </a:rPr>
              <a:t>“is-a”</a:t>
            </a:r>
            <a:r>
              <a:rPr lang="en-US" b="0" i="0" dirty="0">
                <a:solidFill>
                  <a:srgbClr val="666666"/>
                </a:solidFill>
                <a:effectLst/>
                <a:latin typeface="Raleway" pitchFamily="2" charset="0"/>
              </a:rPr>
              <a:t> relationship</a:t>
            </a:r>
          </a:p>
          <a:p>
            <a:r>
              <a:rPr lang="en-US" b="0" i="0" dirty="0">
                <a:solidFill>
                  <a:srgbClr val="666666"/>
                </a:solidFill>
                <a:effectLst/>
                <a:latin typeface="Raleway" pitchFamily="2" charset="0"/>
              </a:rPr>
              <a:t>Example : shape class</a:t>
            </a:r>
            <a:endParaRPr lang="en-US" dirty="0">
              <a:solidFill>
                <a:srgbClr val="666666"/>
              </a:solidFill>
              <a:latin typeface="Raleway" pitchFamily="2" charset="0"/>
            </a:endParaRPr>
          </a:p>
          <a:p>
            <a:r>
              <a:rPr lang="en-US" b="0" i="0" dirty="0">
                <a:solidFill>
                  <a:srgbClr val="666666"/>
                </a:solidFill>
                <a:effectLst/>
                <a:latin typeface="Raleway" pitchFamily="2" charset="0"/>
              </a:rPr>
              <a:t>Circle </a:t>
            </a:r>
            <a:r>
              <a:rPr lang="en-US" b="1" i="0" dirty="0">
                <a:solidFill>
                  <a:srgbClr val="666666"/>
                </a:solidFill>
                <a:effectLst/>
                <a:latin typeface="Raleway" pitchFamily="2" charset="0"/>
              </a:rPr>
              <a:t>is a</a:t>
            </a:r>
            <a:r>
              <a:rPr lang="en-US" b="0" i="0" dirty="0">
                <a:solidFill>
                  <a:srgbClr val="666666"/>
                </a:solidFill>
                <a:effectLst/>
                <a:latin typeface="Raleway" pitchFamily="2" charset="0"/>
              </a:rPr>
              <a:t> shape; Rectangle </a:t>
            </a:r>
            <a:r>
              <a:rPr lang="en-US" b="1" i="0" dirty="0">
                <a:solidFill>
                  <a:srgbClr val="666666"/>
                </a:solidFill>
                <a:effectLst/>
                <a:latin typeface="Raleway" pitchFamily="2" charset="0"/>
              </a:rPr>
              <a:t>is a</a:t>
            </a:r>
            <a:r>
              <a:rPr lang="en-US" b="0" i="0" dirty="0">
                <a:solidFill>
                  <a:srgbClr val="666666"/>
                </a:solidFill>
                <a:effectLst/>
                <a:latin typeface="Raleway" pitchFamily="2" charset="0"/>
              </a:rPr>
              <a:t> Shape.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437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8294-49D6-4A34-BB5E-EA4EF088A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i="0" u="none" strike="noStrike" dirty="0">
                <a:effectLst/>
                <a:latin typeface="roboto-regular"/>
              </a:rPr>
              <a:t>Inheritance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E80E253-C584-4BFF-931A-2036E3D5F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468C341-26C8-4DEB-B4E8-7FC3A9772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338" y="2408010"/>
            <a:ext cx="5775324" cy="349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84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FA0A2-F362-46A0-AF28-9B756D6CE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DB16BF-C2F2-4D85-82B8-8D678CAF1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716" r="3" b="6143"/>
          <a:stretch/>
        </p:blipFill>
        <p:spPr>
          <a:xfrm>
            <a:off x="3609702" y="2398050"/>
            <a:ext cx="4972595" cy="320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58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5F54A-DFCE-47A6-ABAA-2FA5CD19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403A39-EF24-4D40-9D4E-7DA1FC118776}"/>
              </a:ext>
            </a:extLst>
          </p:cNvPr>
          <p:cNvSpPr txBox="1"/>
          <p:nvPr/>
        </p:nvSpPr>
        <p:spPr>
          <a:xfrm>
            <a:off x="1994095" y="5113998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F3F"/>
                </a:solidFill>
                <a:latin typeface="roboto-regular"/>
              </a:rPr>
              <a:t>Its</a:t>
            </a:r>
            <a:r>
              <a:rPr lang="en-US" b="0" i="0" dirty="0">
                <a:solidFill>
                  <a:srgbClr val="3F3F3F"/>
                </a:solidFill>
                <a:effectLst/>
                <a:latin typeface="roboto-regular"/>
              </a:rPr>
              <a:t> a broad term that encompasses just about any logical connection or relationship between </a:t>
            </a:r>
            <a:r>
              <a:rPr lang="en-US" b="0" i="0" u="none" strike="noStrike" dirty="0">
                <a:solidFill>
                  <a:srgbClr val="1D6357"/>
                </a:solidFill>
                <a:effectLst/>
                <a:latin typeface="roboto-regular"/>
              </a:rPr>
              <a:t>classes</a:t>
            </a:r>
            <a:r>
              <a:rPr lang="en-US" b="0" i="0" dirty="0">
                <a:solidFill>
                  <a:srgbClr val="3F3F3F"/>
                </a:solidFill>
                <a:effectLst/>
                <a:latin typeface="roboto-regular"/>
              </a:rPr>
              <a:t>.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CCF8C5-BF92-49D8-8F8F-17E4BBD81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13988D-5A79-4777-A368-2CF53468B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175" y="1890712"/>
            <a:ext cx="25336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83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5F54A-DFCE-47A6-ABAA-2FA5CD19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E2957-0317-4E0E-96A9-D9ECC37E9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446"/>
            <a:ext cx="10515600" cy="4629517"/>
          </a:xfrm>
        </p:spPr>
        <p:txBody>
          <a:bodyPr/>
          <a:lstStyle/>
          <a:p>
            <a:endParaRPr lang="en-US" b="1" i="0" dirty="0">
              <a:solidFill>
                <a:srgbClr val="666666"/>
              </a:solidFill>
              <a:effectLst/>
              <a:latin typeface="Raleway" panose="020B0604020202020204" pitchFamily="2" charset="0"/>
            </a:endParaRPr>
          </a:p>
          <a:p>
            <a:r>
              <a:rPr lang="en-US" b="1" i="0" dirty="0">
                <a:solidFill>
                  <a:srgbClr val="666666"/>
                </a:solidFill>
                <a:effectLst/>
                <a:latin typeface="Raleway" panose="020B0604020202020204" pitchFamily="2" charset="0"/>
              </a:rPr>
              <a:t>has-a</a:t>
            </a:r>
            <a:r>
              <a:rPr lang="en-US" b="0" i="0" dirty="0">
                <a:solidFill>
                  <a:srgbClr val="666666"/>
                </a:solidFill>
                <a:effectLst/>
                <a:latin typeface="Raleway" panose="020B0604020202020204" pitchFamily="2" charset="0"/>
              </a:rPr>
              <a:t>” relationship</a:t>
            </a:r>
          </a:p>
          <a:p>
            <a:r>
              <a:rPr lang="en-US" b="0" i="0" dirty="0">
                <a:solidFill>
                  <a:srgbClr val="666666"/>
                </a:solidFill>
                <a:effectLst/>
                <a:latin typeface="Raleway" panose="020B0604020202020204" pitchFamily="2" charset="0"/>
              </a:rPr>
              <a:t>In this relationship all objects have their own lifecycle and there is no owner</a:t>
            </a:r>
            <a:endParaRPr lang="en-US" dirty="0">
              <a:solidFill>
                <a:srgbClr val="666666"/>
              </a:solidFill>
              <a:latin typeface="Raleway" panose="020B0604020202020204" pitchFamily="2" charset="0"/>
            </a:endParaRPr>
          </a:p>
          <a:p>
            <a:r>
              <a:rPr lang="en-US" b="0" i="0" dirty="0">
                <a:solidFill>
                  <a:srgbClr val="666666"/>
                </a:solidFill>
                <a:effectLst/>
                <a:latin typeface="Raleway" pitchFamily="2" charset="0"/>
              </a:rPr>
              <a:t> Both can create and delete independently.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299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49893-340F-48A1-9F04-176C7A964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i="0" dirty="0" smtClean="0">
                <a:effectLst/>
                <a:latin typeface="Cutive"/>
              </a:rPr>
              <a:t>Association---Aggregation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490FB-6F76-4BF7-8F71-21285511A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666666"/>
                </a:solidFill>
                <a:latin typeface="Raleway" pitchFamily="2" charset="0"/>
              </a:rPr>
              <a:t>S</a:t>
            </a:r>
            <a:r>
              <a:rPr lang="en-US" b="0" i="0" dirty="0" smtClean="0">
                <a:solidFill>
                  <a:srgbClr val="666666"/>
                </a:solidFill>
                <a:effectLst/>
                <a:latin typeface="Raleway" pitchFamily="2" charset="0"/>
              </a:rPr>
              <a:t>pecialized </a:t>
            </a:r>
            <a:r>
              <a:rPr lang="en-US" b="0" i="0" dirty="0">
                <a:solidFill>
                  <a:srgbClr val="666666"/>
                </a:solidFill>
                <a:effectLst/>
                <a:latin typeface="Raleway" pitchFamily="2" charset="0"/>
              </a:rPr>
              <a:t>form of Association</a:t>
            </a:r>
          </a:p>
          <a:p>
            <a:r>
              <a:rPr lang="en-US" dirty="0">
                <a:solidFill>
                  <a:srgbClr val="666666"/>
                </a:solidFill>
                <a:latin typeface="Raleway" pitchFamily="2" charset="0"/>
              </a:rPr>
              <a:t>A</a:t>
            </a:r>
            <a:r>
              <a:rPr lang="en-US" b="0" i="0" dirty="0" smtClean="0">
                <a:solidFill>
                  <a:srgbClr val="666666"/>
                </a:solidFill>
                <a:effectLst/>
                <a:latin typeface="Raleway" pitchFamily="2" charset="0"/>
              </a:rPr>
              <a:t>ll </a:t>
            </a:r>
            <a:r>
              <a:rPr lang="en-US" b="0" i="0" dirty="0">
                <a:solidFill>
                  <a:srgbClr val="666666"/>
                </a:solidFill>
                <a:effectLst/>
                <a:latin typeface="Raleway" pitchFamily="2" charset="0"/>
              </a:rPr>
              <a:t>objects have their own lifecycle</a:t>
            </a:r>
          </a:p>
          <a:p>
            <a:r>
              <a:rPr lang="en-US" dirty="0">
                <a:solidFill>
                  <a:srgbClr val="666666"/>
                </a:solidFill>
                <a:latin typeface="Raleway" pitchFamily="2" charset="0"/>
              </a:rPr>
              <a:t>Example: </a:t>
            </a:r>
            <a:r>
              <a:rPr lang="en-US" b="1" i="0" dirty="0">
                <a:solidFill>
                  <a:srgbClr val="666666"/>
                </a:solidFill>
                <a:effectLst/>
                <a:latin typeface="Raleway" pitchFamily="2" charset="0"/>
              </a:rPr>
              <a:t>Department and </a:t>
            </a:r>
            <a:r>
              <a:rPr lang="en-US" b="1" i="0" dirty="0" smtClean="0">
                <a:solidFill>
                  <a:srgbClr val="666666"/>
                </a:solidFill>
                <a:effectLst/>
                <a:latin typeface="Raleway" pitchFamily="2" charset="0"/>
              </a:rPr>
              <a:t>teacher</a:t>
            </a:r>
            <a:endParaRPr lang="en-US" b="1" i="0" dirty="0">
              <a:solidFill>
                <a:srgbClr val="666666"/>
              </a:solidFill>
              <a:effectLst/>
              <a:latin typeface="Raleway" pitchFamily="2" charset="0"/>
            </a:endParaRPr>
          </a:p>
          <a:p>
            <a:r>
              <a:rPr lang="en-US" b="1" i="0" dirty="0">
                <a:solidFill>
                  <a:srgbClr val="666666"/>
                </a:solidFill>
                <a:effectLst/>
                <a:latin typeface="Raleway" pitchFamily="2" charset="0"/>
              </a:rPr>
              <a:t> but if we delete the department teacher object will </a:t>
            </a:r>
            <a:r>
              <a:rPr lang="en-US" b="1" i="1" dirty="0">
                <a:solidFill>
                  <a:srgbClr val="666666"/>
                </a:solidFill>
                <a:effectLst/>
                <a:latin typeface="Raleway" pitchFamily="2" charset="0"/>
              </a:rPr>
              <a:t>not</a:t>
            </a:r>
            <a:r>
              <a:rPr lang="en-US" b="1" i="0" dirty="0">
                <a:solidFill>
                  <a:srgbClr val="666666"/>
                </a:solidFill>
                <a:effectLst/>
                <a:latin typeface="Raleway" pitchFamily="2" charset="0"/>
              </a:rPr>
              <a:t> be destroyed. </a:t>
            </a:r>
          </a:p>
          <a:p>
            <a:endParaRPr lang="en-US" dirty="0">
              <a:solidFill>
                <a:srgbClr val="666666"/>
              </a:solidFill>
              <a:latin typeface="Raleway" pitchFamily="2" charset="0"/>
            </a:endParaRPr>
          </a:p>
          <a:p>
            <a:r>
              <a:rPr lang="en-US" b="0" i="0" dirty="0">
                <a:solidFill>
                  <a:srgbClr val="666666"/>
                </a:solidFill>
                <a:effectLst/>
                <a:latin typeface="Raleway" pitchFamily="2" charset="0"/>
              </a:rPr>
              <a:t>We can think about it as a “</a:t>
            </a:r>
            <a:r>
              <a:rPr lang="en-US" b="1" i="0" dirty="0">
                <a:solidFill>
                  <a:srgbClr val="666666"/>
                </a:solidFill>
                <a:effectLst/>
                <a:latin typeface="Raleway" pitchFamily="2" charset="0"/>
              </a:rPr>
              <a:t>has-a</a:t>
            </a:r>
            <a:r>
              <a:rPr lang="en-US" b="0" i="0" dirty="0">
                <a:solidFill>
                  <a:srgbClr val="666666"/>
                </a:solidFill>
                <a:effectLst/>
                <a:latin typeface="Raleway" pitchFamily="2" charset="0"/>
              </a:rPr>
              <a:t>” relationship.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511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80ED9-8443-4E47-AA6F-52DD3F0A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7DDB71-F4A3-4968-B88F-AECDA20F7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560" y="2759118"/>
            <a:ext cx="7383635" cy="1972176"/>
          </a:xfrm>
        </p:spPr>
      </p:pic>
    </p:spTree>
    <p:extLst>
      <p:ext uri="{BB962C8B-B14F-4D97-AF65-F5344CB8AC3E}">
        <p14:creationId xmlns:p14="http://schemas.microsoft.com/office/powerpoint/2010/main" val="3046148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EB491-6FEF-4EE7-A1F8-AEF6B21B6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Cutive"/>
              </a:rPr>
              <a:t>Composition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EA9C4-7E4A-4924-BF9D-17827011A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i="0" dirty="0">
              <a:solidFill>
                <a:srgbClr val="666666"/>
              </a:solidFill>
              <a:effectLst/>
              <a:latin typeface="Raleway" pitchFamily="2" charset="0"/>
            </a:endParaRPr>
          </a:p>
          <a:p>
            <a:r>
              <a:rPr lang="en-US" b="0" i="0" dirty="0">
                <a:solidFill>
                  <a:srgbClr val="666666"/>
                </a:solidFill>
                <a:effectLst/>
                <a:latin typeface="Raleway" pitchFamily="2" charset="0"/>
              </a:rPr>
              <a:t>Composition is again </a:t>
            </a:r>
            <a:r>
              <a:rPr lang="en-US" b="0" i="0" dirty="0" smtClean="0">
                <a:solidFill>
                  <a:srgbClr val="666666"/>
                </a:solidFill>
                <a:effectLst/>
                <a:latin typeface="Raleway" pitchFamily="2" charset="0"/>
              </a:rPr>
              <a:t>specialized </a:t>
            </a:r>
            <a:r>
              <a:rPr lang="en-US" b="0" i="0" dirty="0">
                <a:solidFill>
                  <a:srgbClr val="666666"/>
                </a:solidFill>
                <a:effectLst/>
                <a:latin typeface="Raleway" pitchFamily="2" charset="0"/>
              </a:rPr>
              <a:t>form of Aggregation</a:t>
            </a:r>
          </a:p>
          <a:p>
            <a:r>
              <a:rPr lang="en-US" b="0" i="0" dirty="0">
                <a:solidFill>
                  <a:srgbClr val="666666"/>
                </a:solidFill>
                <a:effectLst/>
                <a:latin typeface="Raleway" pitchFamily="2" charset="0"/>
              </a:rPr>
              <a:t>this as a “death” relationship.</a:t>
            </a:r>
            <a:endParaRPr lang="en-US" dirty="0">
              <a:solidFill>
                <a:srgbClr val="666666"/>
              </a:solidFill>
              <a:latin typeface="Raleway" pitchFamily="2" charset="0"/>
            </a:endParaRPr>
          </a:p>
          <a:p>
            <a:r>
              <a:rPr lang="en-US" b="0" i="0" dirty="0">
                <a:solidFill>
                  <a:srgbClr val="666666"/>
                </a:solidFill>
                <a:effectLst/>
                <a:latin typeface="Raleway" pitchFamily="2" charset="0"/>
              </a:rPr>
              <a:t>. </a:t>
            </a:r>
            <a:r>
              <a:rPr lang="en-US" b="0" i="1" dirty="0">
                <a:solidFill>
                  <a:srgbClr val="666666"/>
                </a:solidFill>
                <a:effectLst/>
                <a:latin typeface="Raleway" pitchFamily="2" charset="0"/>
              </a:rPr>
              <a:t>It is a strong type of Aggregation</a:t>
            </a:r>
          </a:p>
          <a:p>
            <a:r>
              <a:rPr lang="en-US" b="0" i="0" dirty="0">
                <a:solidFill>
                  <a:srgbClr val="666666"/>
                </a:solidFill>
                <a:effectLst/>
                <a:latin typeface="Raleway" pitchFamily="2" charset="0"/>
              </a:rPr>
              <a:t> if parent object is deleted, all child objects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9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44576-1BBB-49EC-891E-F0CEDC9B1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Composition: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44BCF-01B5-48AF-8991-B40ED87AB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666666"/>
                </a:solidFill>
                <a:effectLst/>
                <a:latin typeface="Raleway" pitchFamily="2" charset="0"/>
              </a:rPr>
              <a:t> House and Rooms.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666666"/>
                </a:solidFill>
                <a:effectLst/>
                <a:latin typeface="Raleway" pitchFamily="2" charset="0"/>
              </a:rPr>
              <a:t> House can contain multiple rooms – there is no independent life of room and any room can not belong to two different houses. If we delete the house – room will automatically be deleted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234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1C54C-82BD-4464-A997-0E0283A6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Composition: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6288F-D9FA-47F7-8ED0-B5A688D13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66666"/>
                </a:solidFill>
                <a:effectLst/>
                <a:latin typeface="Raleway" pitchFamily="2" charset="0"/>
              </a:rPr>
              <a:t>relationship between Questions and Options. </a:t>
            </a:r>
          </a:p>
          <a:p>
            <a:r>
              <a:rPr lang="en-US" b="0" i="0" dirty="0">
                <a:solidFill>
                  <a:srgbClr val="666666"/>
                </a:solidFill>
                <a:effectLst/>
                <a:latin typeface="Raleway" pitchFamily="2" charset="0"/>
              </a:rPr>
              <a:t>Single questions can have multiple options and option can not belong to multiple questions. If we delete questions options will automatically be deleted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8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068" y="500062"/>
            <a:ext cx="10515600" cy="1325563"/>
          </a:xfrm>
        </p:spPr>
        <p:txBody>
          <a:bodyPr/>
          <a:lstStyle/>
          <a:p>
            <a:r>
              <a:rPr lang="en-US" dirty="0"/>
              <a:t>Adopter </a:t>
            </a:r>
            <a:r>
              <a:rPr lang="en-US" dirty="0" smtClean="0"/>
              <a:t>Design Pattern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Pattern Name</a:t>
            </a:r>
          </a:p>
          <a:p>
            <a:r>
              <a:rPr lang="en-US" dirty="0" smtClean="0"/>
              <a:t>Adopter </a:t>
            </a:r>
            <a:r>
              <a:rPr lang="en-US" dirty="0"/>
              <a:t>Design </a:t>
            </a:r>
            <a:r>
              <a:rPr lang="en-US" dirty="0" smtClean="0"/>
              <a:t>Pattern</a:t>
            </a:r>
            <a:endParaRPr lang="en-US" dirty="0"/>
          </a:p>
          <a:p>
            <a:r>
              <a:rPr lang="en-US" b="1" dirty="0" smtClean="0"/>
              <a:t>Intent</a:t>
            </a:r>
          </a:p>
          <a:p>
            <a:r>
              <a:rPr lang="en-US" dirty="0" smtClean="0"/>
              <a:t>The adapter design pattern allows two incompatible classes to interact with each other by converting interface of one class into an interface expected by the client .</a:t>
            </a:r>
          </a:p>
          <a:p>
            <a:r>
              <a:rPr lang="en-US" dirty="0" smtClean="0"/>
              <a:t>Language dependent, Architecture different , interface different</a:t>
            </a:r>
          </a:p>
          <a:p>
            <a:r>
              <a:rPr lang="en-US" dirty="0" smtClean="0"/>
              <a:t>Adapter pattern works as a bridge between two incompatible interfaces.</a:t>
            </a:r>
          </a:p>
          <a:p>
            <a:r>
              <a:rPr lang="en-US" dirty="0" smtClean="0"/>
              <a:t>Adapter </a:t>
            </a:r>
            <a:r>
              <a:rPr lang="en-US" dirty="0" err="1" smtClean="0"/>
              <a:t>dp</a:t>
            </a:r>
            <a:r>
              <a:rPr lang="en-US" dirty="0" smtClean="0"/>
              <a:t> is a class which allows two incompatible classes to interact with each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8094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825F-D5DD-4E7E-A9D9-98AB2ACB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5BC4E3-8250-4356-975B-1773C12D8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1476" y="3258081"/>
            <a:ext cx="5604011" cy="1677634"/>
          </a:xfrm>
        </p:spPr>
      </p:pic>
    </p:spTree>
    <p:extLst>
      <p:ext uri="{BB962C8B-B14F-4D97-AF65-F5344CB8AC3E}">
        <p14:creationId xmlns:p14="http://schemas.microsoft.com/office/powerpoint/2010/main" val="622955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9186-3A58-4119-BA8A-EB35C5819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CE9A4-CBC9-4CCD-A876-81A55359D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289152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Example Adopter </a:t>
            </a:r>
            <a:r>
              <a:rPr lang="en-US" b="1" dirty="0"/>
              <a:t>Design Pattern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save memory card data in laptop but it is not possible directly because we have no compatibility b/w interface .We need an interface who convert data in lap top. Adapter work as bridge b/w two interfaces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827606" y="2996418"/>
            <a:ext cx="1659988" cy="1420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>
                <a:solidFill>
                  <a:prstClr val="black"/>
                </a:solidFill>
              </a:rPr>
              <a:t>Memory card reader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315200" y="2996418"/>
            <a:ext cx="1716258" cy="1420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Lap top</a:t>
            </a:r>
          </a:p>
        </p:txBody>
      </p:sp>
      <p:sp>
        <p:nvSpPr>
          <p:cNvPr id="7" name="Rectangle 6"/>
          <p:cNvSpPr/>
          <p:nvPr/>
        </p:nvSpPr>
        <p:spPr>
          <a:xfrm>
            <a:off x="5176911" y="4417254"/>
            <a:ext cx="1505243" cy="1041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Card reader</a:t>
            </a:r>
            <a:endParaRPr lang="en-US" dirty="0"/>
          </a:p>
        </p:txBody>
      </p:sp>
      <p:cxnSp>
        <p:nvCxnSpPr>
          <p:cNvPr id="9" name="Straight Arrow Connector 8"/>
          <p:cNvCxnSpPr>
            <a:endCxn id="7" idx="1"/>
          </p:cNvCxnSpPr>
          <p:nvPr/>
        </p:nvCxnSpPr>
        <p:spPr>
          <a:xfrm>
            <a:off x="4023360" y="4417254"/>
            <a:ext cx="1153551" cy="52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682154" y="4107766"/>
            <a:ext cx="773723" cy="829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487594" y="3706836"/>
            <a:ext cx="2827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373858" y="3488788"/>
            <a:ext cx="393896" cy="407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5373858" y="3488788"/>
            <a:ext cx="393896" cy="407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493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Adopter Design Pattern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phone charger</a:t>
            </a:r>
          </a:p>
          <a:p>
            <a:r>
              <a:rPr lang="en-US" dirty="0" smtClean="0"/>
              <a:t>Can not work in android phone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07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Adopter Design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</a:p>
          <a:p>
            <a:r>
              <a:rPr lang="en-US" dirty="0" smtClean="0"/>
              <a:t>Adapter lets classes work together that couldn’t otherwise because of incompatible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13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Applicability</a:t>
            </a:r>
          </a:p>
          <a:p>
            <a:r>
              <a:rPr lang="en-US" dirty="0" smtClean="0"/>
              <a:t>When two incompatible classes interact with </a:t>
            </a:r>
            <a:r>
              <a:rPr lang="en-US" smtClean="0"/>
              <a:t>each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8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EF93A-AC60-4817-900A-A8B98F91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DB8DC-6952-469A-B9AB-FB35415A0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visually representing a system along with</a:t>
            </a: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Actors</a:t>
            </a: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Roles</a:t>
            </a: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Actions</a:t>
            </a: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artifacts or classes</a:t>
            </a:r>
          </a:p>
          <a:p>
            <a:pPr lvl="1"/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to better understand a system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53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535DF-14B4-4CC9-81F1-2F418F2A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8FC45-3E62-44B4-BB11-0B803A5A8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use case</a:t>
            </a:r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Class</a:t>
            </a:r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Sequence</a:t>
            </a:r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State</a:t>
            </a:r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Activity</a:t>
            </a:r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object </a:t>
            </a:r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50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381</Words>
  <Application>Microsoft Office PowerPoint</Application>
  <PresentationFormat>Widescreen</PresentationFormat>
  <Paragraphs>107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Arial</vt:lpstr>
      <vt:lpstr>Calibri</vt:lpstr>
      <vt:lpstr>Calibri Light</vt:lpstr>
      <vt:lpstr>Cutive</vt:lpstr>
      <vt:lpstr>Raleway</vt:lpstr>
      <vt:lpstr>roboto-regular</vt:lpstr>
      <vt:lpstr>Office Theme</vt:lpstr>
      <vt:lpstr>STRUCTURL PATTERN</vt:lpstr>
      <vt:lpstr>Contents</vt:lpstr>
      <vt:lpstr>Adopter Design Pattern </vt:lpstr>
      <vt:lpstr>Example Adopter Design Pattern   </vt:lpstr>
      <vt:lpstr>Example Adopter Design Pattern </vt:lpstr>
      <vt:lpstr>Adopter Design Pattern</vt:lpstr>
      <vt:lpstr>PowerPoint Presentation</vt:lpstr>
      <vt:lpstr>Purpose</vt:lpstr>
      <vt:lpstr>UMLs:</vt:lpstr>
      <vt:lpstr>Note:</vt:lpstr>
      <vt:lpstr>Use Case Diagram</vt:lpstr>
      <vt:lpstr>Class Diagram</vt:lpstr>
      <vt:lpstr>Elements of Class Diagram</vt:lpstr>
      <vt:lpstr>Visibility</vt:lpstr>
      <vt:lpstr>Example class</vt:lpstr>
      <vt:lpstr>PowerPoint Presentation</vt:lpstr>
      <vt:lpstr>Types of relationships</vt:lpstr>
      <vt:lpstr>Relationships in Class Diagrams</vt:lpstr>
      <vt:lpstr>Relationship Notation</vt:lpstr>
      <vt:lpstr>Inheritance</vt:lpstr>
      <vt:lpstr>Inheritance</vt:lpstr>
      <vt:lpstr>Generalization</vt:lpstr>
      <vt:lpstr>Association</vt:lpstr>
      <vt:lpstr>Association</vt:lpstr>
      <vt:lpstr>Association---Aggregation</vt:lpstr>
      <vt:lpstr>Aggregation</vt:lpstr>
      <vt:lpstr>Composition</vt:lpstr>
      <vt:lpstr>Composition: Example 1</vt:lpstr>
      <vt:lpstr>Composition: Example 2</vt:lpstr>
      <vt:lpstr>Composition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UMLs</dc:title>
  <dc:creator>Dr. Wasim Abbass</dc:creator>
  <cp:lastModifiedBy>RLAB</cp:lastModifiedBy>
  <cp:revision>107</cp:revision>
  <cp:lastPrinted>2021-10-13T09:44:23Z</cp:lastPrinted>
  <dcterms:created xsi:type="dcterms:W3CDTF">2021-10-11T03:37:19Z</dcterms:created>
  <dcterms:modified xsi:type="dcterms:W3CDTF">2022-02-28T09:08:22Z</dcterms:modified>
</cp:coreProperties>
</file>