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  <p:sldId id="271" r:id="rId14"/>
    <p:sldId id="267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2015-A983-45E4-9024-00BDBD904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6F5E-C003-46C9-84DE-B4B8910EB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5AE-6AA8-4A76-B862-21BFD03E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3128-520C-4873-AB14-E328147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5BAA-E0E9-402B-89DE-E600F55B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0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9E95-604A-460E-8625-1C03C07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9D8F-24A4-4B6A-81C2-F5C07C1A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23B9-FCE9-416C-9606-ABAC2679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6358-188B-4190-9547-3D7C3C2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ED61-A298-49A8-912F-CEEB939C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3B8B1-3E11-4DEC-9758-3976546F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90A32-5847-4F45-973A-DDFD5929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F8ED-8A27-40D3-9D04-7702E9F2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61D5-88B8-4D64-BCA8-E9031D4A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46F6-F199-404C-A111-C6FD38AF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AD01-C1EE-4F39-AD30-3AAB876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9D2D-9630-43E0-8D35-8CC6E205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E643-88BF-4600-861B-F36249E8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BD07-3669-4330-B4B9-BA44858D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E57A-6AEB-47FD-8FA6-E75D098F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C9C-7E75-4EF7-9BDF-812BF984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9732-C3A0-40A4-804F-1D8748CB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A1BB-FD01-4A14-AF00-BCE51A6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E755-19EA-4F89-9918-85C78C7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13A0-C6A7-4A38-85DB-B5F7959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CDD-2EFE-489D-89E4-3CD95163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11B0-7848-4099-9E31-314DBE59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FA39-BC8C-4107-B705-7B7E4144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EFE4D-A39A-4A31-944B-203BC13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EE49-3354-4E26-8CC6-6CE47789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E759-F585-4546-A6D7-2CFAE0D5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2451-1609-4886-9CBA-9F0F197B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CA53-DACF-4125-80EE-9E3F7DC1E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642A-8FAF-48E4-BE4A-F81A60B9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68C4A-FAFE-4884-87BD-019CB6A8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87555-A9B0-454D-80CE-17ED697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0586F-1274-4930-BE28-CEB63779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A3AC9-16AC-4EAB-86A7-8180ACBF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B8C4-C620-4561-B04A-3193AC7E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EBB-0E8D-4F68-99C2-F884264C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71E4C-D610-4D22-9AA5-11F284C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3478-68DD-48E9-88A2-F21D5CE4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9F1BF-55A9-4C3F-B59A-554E0F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44363-D8AC-4E61-B195-23933171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8618D-6BC4-4E2C-A65C-6D3A24B4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53E6-3FDC-41BE-AE23-34D7365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5482-51EC-4398-81ED-3845C749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36EA-D0FC-4458-B374-3D2C6D3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BE542-3719-4E2A-AE19-A12311E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DE49-7714-4B06-B343-EB12909F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5E84-D894-4FD3-898D-EE0277E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3A47A-A222-445C-8C24-34C84E4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FC7E-9C66-4F1D-93A0-A9C08DB4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BC190-6E0C-4BBC-9B37-C3517476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1C7B1-9DA6-4135-968A-08010AB1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DA16-1DB3-4337-BEB6-59862986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55CA-96BD-4C63-AB0E-ABE9733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D438-6FCB-4BD5-9780-7D741EDC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F3297-323D-4933-BD1D-040279BF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2BBC-DA3B-41F1-B99B-0D65DA10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170C-439D-4C7F-8076-A74CD268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7F63-4E9F-463D-9542-987D67BD666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C63B-23B0-4D4E-BFA2-B5303604F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74B9-EC3B-42D9-BC87-426A972AD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6C13-84C5-4551-833C-A83D490F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ly.com/blog/diagrams/class-diagram-relationships/#Realization" TargetMode="External"/><Relationship Id="rId3" Type="http://schemas.openxmlformats.org/officeDocument/2006/relationships/hyperlink" Target="https://creately.com/blog/diagrams/class-diagram-relationships/#Inheritance" TargetMode="External"/><Relationship Id="rId7" Type="http://schemas.openxmlformats.org/officeDocument/2006/relationships/hyperlink" Target="https://creately.com/blog/diagrams/class-diagram-relationships/#Multiplicity" TargetMode="External"/><Relationship Id="rId2" Type="http://schemas.openxmlformats.org/officeDocument/2006/relationships/hyperlink" Target="https://creately.com/blog/diagrams/class-diagram-relationships/#Assoc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ely.com/blog/diagrams/class-diagram-relationships/#Reflexive" TargetMode="External"/><Relationship Id="rId5" Type="http://schemas.openxmlformats.org/officeDocument/2006/relationships/hyperlink" Target="https://creately.com/blog/diagrams/class-diagram-relationships/#Composition" TargetMode="External"/><Relationship Id="rId4" Type="http://schemas.openxmlformats.org/officeDocument/2006/relationships/hyperlink" Target="https://creately.com/blog/diagrams/class-diagram-relationships/#Aggreg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A4446A-0F28-4E14-8EC0-49B99FD3E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713" y="2307810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/>
              <a:t>UMLs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6940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287E-3CD3-4373-8498-ACE2787D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C1EB6-DB71-45B1-A942-4D081A86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095" y="1356083"/>
            <a:ext cx="4621017" cy="5136791"/>
          </a:xfrm>
        </p:spPr>
      </p:pic>
    </p:spTree>
    <p:extLst>
      <p:ext uri="{BB962C8B-B14F-4D97-AF65-F5344CB8AC3E}">
        <p14:creationId xmlns:p14="http://schemas.microsoft.com/office/powerpoint/2010/main" val="402350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F54A-DFCE-47A6-ABAA-2FA5CD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03A39-EF24-4D40-9D4E-7DA1FC118776}"/>
              </a:ext>
            </a:extLst>
          </p:cNvPr>
          <p:cNvSpPr txBox="1"/>
          <p:nvPr/>
        </p:nvSpPr>
        <p:spPr>
          <a:xfrm>
            <a:off x="1994095" y="511399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F3F"/>
                </a:solidFill>
                <a:latin typeface="roboto-regular"/>
              </a:rPr>
              <a:t>Its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 a broad term that encompasses just about any logical connection or relationship between </a:t>
            </a: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</a:rPr>
              <a:t>classes</a:t>
            </a:r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CF8C5-BF92-49D8-8F8F-17E4BBD8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3988D-5A79-4777-A368-2CF53468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890712"/>
            <a:ext cx="2533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8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F54A-DFCE-47A6-ABAA-2FA5CD19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2957-0317-4E0E-96A9-D9ECC37E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endParaRPr lang="en-US" b="1" i="0" dirty="0">
              <a:solidFill>
                <a:srgbClr val="666666"/>
              </a:solidFill>
              <a:effectLst/>
              <a:latin typeface="Raleway" panose="020B0604020202020204" pitchFamily="2" charset="0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has-a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” relationship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anose="020B0604020202020204" pitchFamily="2" charset="0"/>
              </a:rPr>
              <a:t>In this relationship all objects have their own lifecycle and there is no owner</a:t>
            </a:r>
            <a:endParaRPr lang="en-US" dirty="0">
              <a:solidFill>
                <a:srgbClr val="666666"/>
              </a:solidFill>
              <a:latin typeface="Raleway" panose="020B0604020202020204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Both can create and delete independently.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9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ED48-2EB1-4EDE-8E13-6068AD82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B950-71C2-4AF2-977C-77F3660D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“is-a”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relationship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Example : shape class</a:t>
            </a:r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Circle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is 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shape; Rectangle 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is 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Shape.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294-49D6-4A34-BB5E-EA4EF08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0" u="none" strike="noStrike" dirty="0">
                <a:effectLst/>
                <a:latin typeface="roboto-regular"/>
              </a:rPr>
              <a:t>Inheritance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80E253-C584-4BFF-931A-2036E3D5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081A1-3B17-4991-B3F6-CC5C980E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524000"/>
            <a:ext cx="4486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0A2-F362-46A0-AF28-9B756D6C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1E614-FF07-43E2-855A-BB4C931B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65BDB-D688-412C-B562-C0C9B832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2362199"/>
            <a:ext cx="6752491" cy="3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893-340F-48A1-9F04-176C7A96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0" dirty="0">
                <a:effectLst/>
                <a:latin typeface="Cutive"/>
              </a:rPr>
              <a:t>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90FB-6F76-4BF7-8F71-21285511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specialized form of Association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all objects have their own lifecycle</a:t>
            </a:r>
          </a:p>
          <a:p>
            <a:r>
              <a:rPr lang="en-US" dirty="0">
                <a:solidFill>
                  <a:srgbClr val="666666"/>
                </a:solidFill>
                <a:latin typeface="Raleway" pitchFamily="2" charset="0"/>
              </a:rPr>
              <a:t>Example: 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Department and teacher. A single teacher can not belong to multiple departments,</a:t>
            </a: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 but if we delete the department teacher object will </a:t>
            </a:r>
            <a:r>
              <a:rPr lang="en-US" b="1" i="1" dirty="0">
                <a:solidFill>
                  <a:srgbClr val="666666"/>
                </a:solidFill>
                <a:effectLst/>
                <a:latin typeface="Raleway" pitchFamily="2" charset="0"/>
              </a:rPr>
              <a:t>not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 be destroyed. </a:t>
            </a:r>
          </a:p>
          <a:p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We can think about it as a “</a:t>
            </a:r>
            <a:r>
              <a:rPr lang="en-US" b="1" i="0" dirty="0">
                <a:solidFill>
                  <a:srgbClr val="666666"/>
                </a:solidFill>
                <a:effectLst/>
                <a:latin typeface="Raleway" pitchFamily="2" charset="0"/>
              </a:rPr>
              <a:t>has-a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”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1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0ED9-8443-4E47-AA6F-52DD3F0A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DDB71-F4A3-4968-B88F-AECDA20F7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60" y="2759118"/>
            <a:ext cx="7383635" cy="1972176"/>
          </a:xfrm>
        </p:spPr>
      </p:pic>
    </p:spTree>
    <p:extLst>
      <p:ext uri="{BB962C8B-B14F-4D97-AF65-F5344CB8AC3E}">
        <p14:creationId xmlns:p14="http://schemas.microsoft.com/office/powerpoint/2010/main" val="304614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B491-6FEF-4EE7-A1F8-AEF6B21B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Cutive"/>
              </a:rPr>
              <a:t>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A9C4-7E4A-4924-BF9D-17827011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666666"/>
              </a:solidFill>
              <a:effectLst/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Composition is again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Raleway" pitchFamily="2" charset="0"/>
              </a:rPr>
              <a:t>specialised</a:t>
            </a: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 form of Aggregation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this as a “death” relationship.</a:t>
            </a:r>
            <a:endParaRPr lang="en-US" dirty="0">
              <a:solidFill>
                <a:srgbClr val="666666"/>
              </a:solidFill>
              <a:latin typeface="Raleway" pitchFamily="2" charset="0"/>
            </a:endParaRP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. </a:t>
            </a:r>
            <a:r>
              <a:rPr lang="en-US" b="0" i="1" dirty="0">
                <a:solidFill>
                  <a:srgbClr val="666666"/>
                </a:solidFill>
                <a:effectLst/>
                <a:latin typeface="Raleway" pitchFamily="2" charset="0"/>
              </a:rPr>
              <a:t>It is a strong type of Aggregation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if parent object is deleted, all child objects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576-1BBB-49EC-891E-F0CEDC9B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4BCF-01B5-48AF-8991-B40ED87A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 House and Rooms.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 House can contain multiple rooms – there is no independent life of room and any room can not belong to two different houses. If we delete the house – room will automatically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E1C-6666-439D-A089-5E200AA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UML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96E-D6D4-4AE1-99EA-EDEA30FC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UML stands 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Unified Modeling Language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It's a rich language to model software solutions, application structures, system behavior and business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54C-82BD-4464-A997-0E0283A6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288F-D9FA-47F7-8ED0-B5A688D1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relationship between Questions and Options.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aleway" pitchFamily="2" charset="0"/>
              </a:rPr>
              <a:t>Single questions can have multiple options and option can not belong to multiple questions. If we delete questions options will automatically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8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825F-D5DD-4E7E-A9D9-98AB2ACB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BC4E3-8250-4356-975B-1773C12D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76" y="3258081"/>
            <a:ext cx="5604011" cy="1677634"/>
          </a:xfrm>
        </p:spPr>
      </p:pic>
    </p:spTree>
    <p:extLst>
      <p:ext uri="{BB962C8B-B14F-4D97-AF65-F5344CB8AC3E}">
        <p14:creationId xmlns:p14="http://schemas.microsoft.com/office/powerpoint/2010/main" val="62295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9186-3A58-4119-BA8A-EB35C581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E9A4-CBC9-4CCD-A876-81A55359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9152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93A-AC60-4817-900A-A8B98F9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B8DC-6952-469A-B9AB-FB35415A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visually representing a system along with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Actors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Actions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artifacts or classes</a:t>
            </a:r>
          </a:p>
          <a:p>
            <a:pPr lvl="1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better understand a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35DF-14B4-4CC9-81F1-2F418F2A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FC45-3E62-44B4-BB11-0B803A5A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case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Sequence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State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Activity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0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C35-B19E-45A2-A26C-5FE4CAD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2E80-46CE-430A-999A-DAB4F84C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interface diagram is not 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F3DA-3997-4125-BE69-336321A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4BC2-F870-422F-ACD6-3AEFB434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discussed</a:t>
            </a:r>
          </a:p>
        </p:txBody>
      </p:sp>
    </p:spTree>
    <p:extLst>
      <p:ext uri="{BB962C8B-B14F-4D97-AF65-F5344CB8AC3E}">
        <p14:creationId xmlns:p14="http://schemas.microsoft.com/office/powerpoint/2010/main" val="63945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23CA-C10E-4C67-859E-8DC3B3AB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570D-2656-4CC8-8951-E23B6F23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 diagram describes 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attributes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operations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Constraints(if present) imposed on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Class Diagram">
            <a:extLst>
              <a:ext uri="{FF2B5EF4-FFF2-40B4-BE49-F238E27FC236}">
                <a16:creationId xmlns:a16="http://schemas.microsoft.com/office/drawing/2014/main" id="{94787C46-DA16-4DEC-9AA4-816947972C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9" y="488795"/>
            <a:ext cx="6991643" cy="64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8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5C87-15F6-46B1-8759-48A633BF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3F3F3F"/>
                </a:solidFill>
                <a:effectLst/>
                <a:latin typeface="roboto-regular"/>
              </a:rPr>
              <a:t>Relationships in Class Diagrams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5794-75FB-41E5-A7D8-9D3AA570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Classes are interrelated to each other</a:t>
            </a:r>
          </a:p>
          <a:p>
            <a:r>
              <a:rPr lang="en-US" b="0" i="0" dirty="0">
                <a:solidFill>
                  <a:srgbClr val="3F3F3F"/>
                </a:solidFill>
                <a:effectLst/>
                <a:latin typeface="roboto-regular"/>
              </a:rPr>
              <a:t>Relationships include different types of logical connections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  <a:hlinkClick r:id="rId2"/>
              </a:rPr>
              <a:t>Association</a:t>
            </a:r>
            <a:endParaRPr lang="en-US" b="0" i="0" u="none" strike="noStrike" dirty="0">
              <a:solidFill>
                <a:srgbClr val="1D6357"/>
              </a:solidFill>
              <a:effectLst/>
              <a:latin typeface="roboto-regular"/>
            </a:endParaRPr>
          </a:p>
          <a:p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  <a:hlinkClick r:id="rId3"/>
              </a:rPr>
              <a:t>Inheritance/Generalization</a:t>
            </a:r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  <a:hlinkClick r:id="rId4"/>
              </a:rPr>
              <a:t>Aggregation</a:t>
            </a:r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  <a:hlinkClick r:id="rId5"/>
              </a:rPr>
              <a:t>Composition</a:t>
            </a:r>
            <a:endParaRPr lang="en-US" b="0" i="0" u="none" strike="noStrike" dirty="0">
              <a:solidFill>
                <a:srgbClr val="1D6357"/>
              </a:solidFill>
              <a:effectLst/>
              <a:latin typeface="robo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D6357"/>
                </a:solidFill>
                <a:effectLst/>
                <a:latin typeface="roboto-regular"/>
                <a:hlinkClick r:id="rId6"/>
              </a:rPr>
              <a:t>Reflexive Association</a:t>
            </a:r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1D6357"/>
                </a:solidFill>
                <a:effectLst/>
                <a:latin typeface="roboto-regular"/>
                <a:hlinkClick r:id="rId7"/>
              </a:rPr>
              <a:t>Multiplicity</a:t>
            </a:r>
            <a:endParaRPr lang="en-US" b="0" i="0">
              <a:solidFill>
                <a:srgbClr val="3F3F3F"/>
              </a:solidFill>
              <a:effectLst/>
              <a:latin typeface="roboto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1D6357"/>
                </a:solidFill>
                <a:effectLst/>
                <a:latin typeface="roboto-regular"/>
                <a:hlinkClick r:id="rId8"/>
              </a:rPr>
              <a:t>Realization</a:t>
            </a:r>
            <a:endParaRPr lang="en-US" b="0" i="0" dirty="0">
              <a:solidFill>
                <a:srgbClr val="3F3F3F"/>
              </a:solidFill>
              <a:effectLst/>
              <a:latin typeface="roboto-regula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9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214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Cutive</vt:lpstr>
      <vt:lpstr>Raleway</vt:lpstr>
      <vt:lpstr>roboto-regular</vt:lpstr>
      <vt:lpstr>Office Theme</vt:lpstr>
      <vt:lpstr>PowerPoint Presentation</vt:lpstr>
      <vt:lpstr>What is UML diagram?</vt:lpstr>
      <vt:lpstr>Purpose</vt:lpstr>
      <vt:lpstr>UMLs:</vt:lpstr>
      <vt:lpstr>Note:</vt:lpstr>
      <vt:lpstr>Use Case Diagram</vt:lpstr>
      <vt:lpstr>Class Diagram</vt:lpstr>
      <vt:lpstr>PowerPoint Presentation</vt:lpstr>
      <vt:lpstr>Relationships in Class Diagrams</vt:lpstr>
      <vt:lpstr>Relationship Representation</vt:lpstr>
      <vt:lpstr>Association</vt:lpstr>
      <vt:lpstr>Association</vt:lpstr>
      <vt:lpstr>Inheritance</vt:lpstr>
      <vt:lpstr>Inheritance</vt:lpstr>
      <vt:lpstr>Generalization</vt:lpstr>
      <vt:lpstr>Aggregation</vt:lpstr>
      <vt:lpstr>Aggregation</vt:lpstr>
      <vt:lpstr>Composition</vt:lpstr>
      <vt:lpstr>Composition: Example 1</vt:lpstr>
      <vt:lpstr>Composition: Example 2</vt:lpstr>
      <vt:lpstr>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UMLs</dc:title>
  <dc:creator>Dr. Wasim Abbass</dc:creator>
  <cp:lastModifiedBy>RLAB</cp:lastModifiedBy>
  <cp:revision>76</cp:revision>
  <dcterms:created xsi:type="dcterms:W3CDTF">2021-10-11T03:37:19Z</dcterms:created>
  <dcterms:modified xsi:type="dcterms:W3CDTF">2021-10-11T05:42:50Z</dcterms:modified>
</cp:coreProperties>
</file>