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1086" r:id="rId2"/>
    <p:sldId id="1076" r:id="rId3"/>
    <p:sldId id="1080" r:id="rId4"/>
    <p:sldId id="1081" r:id="rId5"/>
    <p:sldId id="1084" r:id="rId6"/>
    <p:sldId id="1085" r:id="rId7"/>
    <p:sldId id="1077" r:id="rId8"/>
    <p:sldId id="1058" r:id="rId9"/>
    <p:sldId id="1091" r:id="rId10"/>
    <p:sldId id="1078" r:id="rId11"/>
    <p:sldId id="1087" r:id="rId12"/>
    <p:sldId id="10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80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1680" userDrawn="1">
          <p15:clr>
            <a:srgbClr val="A4A3A4"/>
          </p15:clr>
        </p15:guide>
        <p15:guide id="4" pos="7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A3"/>
    <a:srgbClr val="CD0004"/>
    <a:srgbClr val="E47E9F"/>
    <a:srgbClr val="EB6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47"/>
    <p:restoredTop sz="91834"/>
  </p:normalViewPr>
  <p:slideViewPr>
    <p:cSldViewPr snapToGrid="0" snapToObjects="1">
      <p:cViewPr varScale="1">
        <p:scale>
          <a:sx n="62" d="100"/>
          <a:sy n="62" d="100"/>
        </p:scale>
        <p:origin x="364" y="36"/>
      </p:cViewPr>
      <p:guideLst>
        <p:guide orient="horz" pos="3480"/>
        <p:guide pos="2208"/>
        <p:guide orient="horz" pos="1680"/>
        <p:guide pos="7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11B7B-D5E0-A648-9FEE-506DDFC384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5D20-FC40-294D-80D2-53640716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71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365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231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0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73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this RFC – </a:t>
            </a:r>
            <a:r>
              <a:rPr lang="en-US"/>
              <a:t>it’s only 2.5 pages!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09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85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68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947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409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67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2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7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  <a:endParaRPr lang="en-US" kern="0" dirty="0">
                <a:solidFill>
                  <a:srgbClr val="000000"/>
                </a:solidFill>
                <a:latin typeface="Calibri" panose="020F0502020204030204"/>
                <a:cs typeface="+mn-cs"/>
              </a:endParaRPr>
            </a:p>
            <a:p>
              <a:pPr lvl="1" indent="-284163">
                <a:buSzPct val="100000"/>
                <a:buFont typeface="Wingdings" charset="2"/>
                <a:buChar char="§"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lvl="1" indent="-284163">
                <a:buSzPct val="100000"/>
                <a:buFont typeface="Wingdings" charset="2"/>
                <a:buChar char="§"/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 panose="020F0502020204030204"/>
                </a:rPr>
                <a:t>can function in the face of congestion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</a:t>
              </a:r>
              <a:r>
                <a:rPr kumimoji="0" lang="en-US" sz="3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hy</a:t>
              </a: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</p:spTree>
    <p:extLst>
      <p:ext uri="{BB962C8B-B14F-4D97-AF65-F5344CB8AC3E}">
        <p14:creationId xmlns:p14="http://schemas.microsoft.com/office/powerpoint/2010/main" val="154362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kurose_ross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</p:spTree>
    <p:extLst>
      <p:ext uri="{BB962C8B-B14F-4D97-AF65-F5344CB8AC3E}">
        <p14:creationId xmlns:p14="http://schemas.microsoft.com/office/powerpoint/2010/main" val="7114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</a:t>
              </a:r>
              <a:r>
                <a:rPr lang="en-US" sz="2400" b="1" dirty="0">
                  <a:solidFill>
                    <a:prstClr val="black"/>
                  </a:solidFill>
                  <a:latin typeface="Courier" pitchFamily="2" charset="0"/>
                </a:rPr>
                <a:t>1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</a:t>
              </a:r>
              <a:r>
                <a:rPr lang="en-US" sz="2400" b="1" dirty="0">
                  <a:solidFill>
                    <a:prstClr val="black"/>
                  </a:solidFill>
                  <a:latin typeface="Courier" pitchFamily="2" charset="0"/>
                </a:rPr>
                <a:t>0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Even though numbers have changed (bit flips), </a:t>
              </a:r>
              <a:r>
                <a:rPr lang="en-US" sz="2400" i="1" dirty="0">
                  <a:solidFill>
                    <a:srgbClr val="C00000"/>
                  </a:solidFill>
                </a:rPr>
                <a:t>no</a:t>
              </a:r>
              <a:r>
                <a:rPr lang="en-US" sz="2400" dirty="0"/>
                <a:t> change in checksum!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25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6000" dirty="0"/>
              <a:t>Summary: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“no frills” protocol: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segments may be lost, delivered out of order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3200" dirty="0">
                <a:solidFill>
                  <a:prstClr val="black"/>
                </a:solidFill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defRPr/>
            </a:pPr>
            <a:r>
              <a:rPr lang="en-US" sz="3600" dirty="0">
                <a:solidFill>
                  <a:prstClr val="black"/>
                </a:solidFill>
              </a:rPr>
              <a:t>UDP has its plusses: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3200" dirty="0">
                <a:solidFill>
                  <a:prstClr val="black"/>
                </a:solidFill>
              </a:rPr>
              <a:t>no setup/handshaking needed (no RTT incurred)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3200" dirty="0">
                <a:solidFill>
                  <a:prstClr val="black"/>
                </a:solidFill>
              </a:rPr>
              <a:t>can function when network service is compromised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3200" dirty="0">
                <a:solidFill>
                  <a:prstClr val="black"/>
                </a:solidFill>
              </a:rPr>
              <a:t>helps with reliability (checksum)</a:t>
            </a:r>
          </a:p>
          <a:p>
            <a:pPr marL="463550" lvl="0" indent="-339725">
              <a:buFont typeface="Wingdings" charset="2"/>
              <a:buChar char="§"/>
              <a:defRPr/>
            </a:pPr>
            <a:r>
              <a:rPr lang="en-US" sz="3600" dirty="0">
                <a:solidFill>
                  <a:prstClr val="black"/>
                </a:solidFill>
              </a:rPr>
              <a:t>build additional functionality on top of UDP in application layer (e.g., HTTP/3)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7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SNMP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ＭＳ Ｐゴシック" charset="0"/>
              </a:rPr>
              <a:t>HTTP/3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 (e.g., HTTP/3):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ＭＳ Ｐゴシック" charset="0"/>
              </a:rPr>
              <a:t>acc congestion control at application layer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73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 </a:t>
            </a:r>
            <a:r>
              <a:rPr lang="en-US" sz="3600" dirty="0"/>
              <a:t>[RFC 768]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0D4F-D972-B342-BA50-EC030780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43" y="1232551"/>
            <a:ext cx="6509995" cy="54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75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UDP sender actions:</a:t>
            </a:r>
          </a:p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UDP</a:t>
              </a:r>
              <a:r>
                <a:rPr lang="en-US" sz="1600" baseline="-25000" dirty="0" err="1"/>
                <a:t>h</a:t>
              </a:r>
              <a:endParaRPr lang="en-US" sz="1600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UDP</a:t>
                </a:r>
                <a:r>
                  <a:rPr lang="en-US" sz="1600" baseline="-25000" dirty="0" err="1"/>
                  <a:t>h</a:t>
                </a:r>
                <a:endParaRPr lang="en-US" sz="1600" baseline="-25000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SNMP msg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06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UDP receiver actions:</a:t>
            </a:r>
          </a:p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UDP</a:t>
                </a:r>
                <a:r>
                  <a:rPr lang="en-US" sz="1600" baseline="-25000" dirty="0" err="1"/>
                  <a:t>h</a:t>
                </a:r>
                <a:endParaRPr lang="en-US" sz="1600" baseline="-25000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SNMP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081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segment </a:t>
            </a:r>
            <a:r>
              <a:rPr lang="en-US" dirty="0"/>
              <a:t>h</a:t>
            </a:r>
            <a:r>
              <a:rPr lang="en-US" sz="4400" dirty="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</a:rPr>
              <a:t>data to/from application layer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18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             6                11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366BE9-1119-E949-B583-83377BE7B2FA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             6                11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3263DD-30EB-3A47-BB43-1008E7B8EB3B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5CCDE0-7CCA-374E-AAE6-7714B8510863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number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36BB1-E12C-9F45-B7AC-A46C43550AB8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766B9-0BC5-B243-8C87-21D6B656B474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sum</a:t>
              </a:r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25D45AF0-1848-CC41-9B94-776A4F00467D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D0B8C6-3F4F-D744-B0D5-012F7CCC8026}"/>
              </a:ext>
            </a:extLst>
          </p:cNvPr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290089-A408-1F4D-AD89-57B6FA475BD4}"/>
                </a:ext>
              </a:extLst>
            </p:cNvPr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receiver-computed </a:t>
              </a:r>
            </a:p>
            <a:p>
              <a:pPr algn="r"/>
              <a:r>
                <a:rPr lang="en-US" sz="2000" dirty="0"/>
                <a:t>checksum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0805D62-6F2B-1F49-A297-2C93A181F09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9C2F8-4129-1B44-8C70-BBDF08BD1536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CA310-B7D2-5B47-90B9-563B10E091FB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sender-computed </a:t>
              </a:r>
            </a:p>
            <a:p>
              <a:r>
                <a:rPr lang="en-US" sz="2000" dirty="0"/>
                <a:t>checksum (as received)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A615DF0-68E8-EC4F-807E-D486A3197601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1925F-F602-844A-BEF4-A6395DF560AD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1026" name="Picture 2" descr="Image result for error">
              <a:extLst>
                <a:ext uri="{FF2B5EF4-FFF2-40B4-BE49-F238E27FC236}">
                  <a16:creationId xmlns:a16="http://schemas.microsoft.com/office/drawing/2014/main" id="{0F8C0CDD-8B63-9A4B-B799-33D82D53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916598-558E-9245-AD24-594E54348A33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CD0004"/>
                  </a:solidFill>
                </a:rPr>
                <a:t>=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17EE6-50CC-C042-BC48-5E6E3B972272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43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" grpId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5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6148</TotalTime>
  <Words>840</Words>
  <Application>Microsoft Office PowerPoint</Application>
  <PresentationFormat>Widescreen</PresentationFormat>
  <Paragraphs>176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Gill Sans MT</vt:lpstr>
      <vt:lpstr>Tahoma</vt:lpstr>
      <vt:lpstr>Times New Roman</vt:lpstr>
      <vt:lpstr>Wingdings</vt:lpstr>
      <vt:lpstr>1_Office Theme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UDP checksum</vt:lpstr>
      <vt:lpstr>Internet checksum: an example</vt:lpstr>
      <vt:lpstr>Internet checksum: weak protection!</vt:lpstr>
      <vt:lpstr>Summary: 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roadmap</dc:title>
  <dc:creator>James Kurose</dc:creator>
  <cp:lastModifiedBy>muhammad usama</cp:lastModifiedBy>
  <cp:revision>89</cp:revision>
  <cp:lastPrinted>2020-03-04T14:08:28Z</cp:lastPrinted>
  <dcterms:created xsi:type="dcterms:W3CDTF">2020-03-02T13:10:11Z</dcterms:created>
  <dcterms:modified xsi:type="dcterms:W3CDTF">2023-10-10T12:00:48Z</dcterms:modified>
</cp:coreProperties>
</file>