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1061" r:id="rId2"/>
    <p:sldId id="1086" r:id="rId3"/>
    <p:sldId id="1087" r:id="rId4"/>
    <p:sldId id="1088" r:id="rId5"/>
    <p:sldId id="1094" r:id="rId6"/>
    <p:sldId id="1062" r:id="rId7"/>
    <p:sldId id="1063" r:id="rId8"/>
    <p:sldId id="1064" r:id="rId9"/>
    <p:sldId id="1066" r:id="rId10"/>
    <p:sldId id="1065" r:id="rId11"/>
    <p:sldId id="1067" r:id="rId12"/>
    <p:sldId id="1083" r:id="rId13"/>
    <p:sldId id="1068" r:id="rId14"/>
    <p:sldId id="1069" r:id="rId15"/>
    <p:sldId id="1070" r:id="rId16"/>
    <p:sldId id="1071" r:id="rId17"/>
    <p:sldId id="1072" r:id="rId18"/>
    <p:sldId id="1073" r:id="rId19"/>
    <p:sldId id="1074" r:id="rId20"/>
    <p:sldId id="1075" r:id="rId21"/>
    <p:sldId id="1076" r:id="rId22"/>
    <p:sldId id="1077" r:id="rId23"/>
    <p:sldId id="1078" r:id="rId24"/>
    <p:sldId id="1079" r:id="rId25"/>
    <p:sldId id="1200" r:id="rId26"/>
    <p:sldId id="1101" r:id="rId27"/>
    <p:sldId id="1103" r:id="rId28"/>
    <p:sldId id="1102" r:id="rId29"/>
    <p:sldId id="1201" r:id="rId30"/>
    <p:sldId id="1202" r:id="rId31"/>
    <p:sldId id="1080" r:id="rId32"/>
    <p:sldId id="1082" r:id="rId33"/>
    <p:sldId id="1104" r:id="rId34"/>
    <p:sldId id="1081" r:id="rId35"/>
    <p:sldId id="1203" r:id="rId36"/>
    <p:sldId id="1204" r:id="rId37"/>
    <p:sldId id="1105" r:id="rId38"/>
    <p:sldId id="1205" r:id="rId39"/>
    <p:sldId id="1206" r:id="rId40"/>
    <p:sldId id="1092" r:id="rId41"/>
    <p:sldId id="1207" r:id="rId42"/>
    <p:sldId id="1106" r:id="rId43"/>
    <p:sldId id="1100" r:id="rId44"/>
    <p:sldId id="11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6" userDrawn="1">
          <p15:clr>
            <a:srgbClr val="A4A3A4"/>
          </p15:clr>
        </p15:guide>
        <p15:guide id="2" pos="6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p:restoredTop sz="72109"/>
  </p:normalViewPr>
  <p:slideViewPr>
    <p:cSldViewPr snapToGrid="0" snapToObjects="1">
      <p:cViewPr varScale="1">
        <p:scale>
          <a:sx n="48" d="100"/>
          <a:sy n="48" d="100"/>
        </p:scale>
        <p:origin x="612" y="44"/>
      </p:cViewPr>
      <p:guideLst>
        <p:guide orient="horz" pos="2616"/>
        <p:guide pos="6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1FF24-CBB2-0E49-A11C-7D0B0BF85ED5}" type="datetimeFigureOut">
              <a:rPr lang="en-US" smtClean="0"/>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3D3DF-0C0A-8A4F-960D-E812E38A529A}" type="slidenum">
              <a:rPr lang="en-US" smtClean="0"/>
              <a:t>‹#›</a:t>
            </a:fld>
            <a:endParaRPr lang="en-US"/>
          </a:p>
        </p:txBody>
      </p:sp>
    </p:spTree>
    <p:extLst>
      <p:ext uri="{BB962C8B-B14F-4D97-AF65-F5344CB8AC3E}">
        <p14:creationId xmlns:p14="http://schemas.microsoft.com/office/powerpoint/2010/main" val="237962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796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39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673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056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1601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2071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26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74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178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5754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a:t>
            </a:r>
            <a:r>
              <a:rPr lang="en-US" dirty="0" err="1"/>
              <a:t>TWO-way</a:t>
            </a:r>
            <a:r>
              <a:rPr lang="en-US" dirty="0"/>
              <a:t>: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3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182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350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294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81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9318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033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a:t>
            </a:r>
            <a:r>
              <a:rPr lang="en-US" dirty="0" err="1"/>
              <a:t>rdt</a:t>
            </a:r>
            <a:r>
              <a:rPr lang="en-US" dirty="0"/>
              <a: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693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a:t>
            </a:r>
            <a:r>
              <a:rPr lang="en-US" dirty="0" err="1"/>
              <a:t>rdt</a:t>
            </a:r>
            <a:r>
              <a:rPr lang="en-US" dirty="0"/>
              <a: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32086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16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156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758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if RTT=30 </a:t>
            </a:r>
            <a:r>
              <a:rPr kumimoji="0" lang="en-US" sz="1200" b="0" i="0" u="none" strike="noStrike" kern="1200" cap="none" spc="0" normalizeH="0" baseline="0" noProof="0" dirty="0" err="1">
                <a:ln>
                  <a:noFill/>
                </a:ln>
                <a:solidFill>
                  <a:prstClr val="black"/>
                </a:solidFill>
                <a:effectLst/>
                <a:uLnTx/>
                <a:uFillTx/>
                <a:latin typeface="+mn-lt"/>
                <a:ea typeface="ＭＳ Ｐゴシック" charset="0"/>
                <a:cs typeface="+mn-cs"/>
              </a:rPr>
              <a:t>msec</a:t>
            </a: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 1KB pkt every 30 </a:t>
            </a:r>
            <a:r>
              <a:rPr kumimoji="0" lang="en-US" sz="1200" b="0" i="0" u="none" strike="noStrike" kern="1200" cap="none" spc="0" normalizeH="0" baseline="0" noProof="0" dirty="0" err="1">
                <a:ln>
                  <a:noFill/>
                </a:ln>
                <a:solidFill>
                  <a:prstClr val="black"/>
                </a:solidFill>
                <a:effectLst/>
                <a:uLnTx/>
                <a:uFillTx/>
                <a:latin typeface="+mn-lt"/>
                <a:ea typeface="ＭＳ Ｐゴシック" charset="0"/>
                <a:cs typeface="+mn-cs"/>
              </a:rPr>
              <a:t>msec</a:t>
            </a: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 33kB/sec </a:t>
            </a:r>
            <a:r>
              <a:rPr kumimoji="0" lang="en-US" sz="1200" b="0" i="0" u="none" strike="noStrike" kern="1200" cap="none" spc="0" normalizeH="0" baseline="0" noProof="0" dirty="0" err="1">
                <a:ln>
                  <a:noFill/>
                </a:ln>
                <a:solidFill>
                  <a:prstClr val="black"/>
                </a:solidFill>
                <a:effectLst/>
                <a:uLnTx/>
                <a:uFillTx/>
                <a:latin typeface="+mn-lt"/>
                <a:ea typeface="ＭＳ Ｐゴシック" charset="0"/>
                <a:cs typeface="+mn-cs"/>
              </a:rPr>
              <a:t>thruput</a:t>
            </a: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 over 1 Gbps link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network protocol limits use of physical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Let’s develop a formula for utilization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8083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18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832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2420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two generic forms of pipelined protocols: </a:t>
            </a:r>
            <a:r>
              <a:rPr kumimoji="0" lang="en-US" sz="1200" b="0" i="1" u="none" strike="noStrike" kern="1200" cap="none" spc="0" normalizeH="0" baseline="0" noProof="0" dirty="0">
                <a:ln>
                  <a:noFill/>
                </a:ln>
                <a:solidFill>
                  <a:srgbClr val="CC0000"/>
                </a:solidFill>
                <a:effectLst/>
                <a:uLnTx/>
                <a:uFillTx/>
                <a:latin typeface="+mn-lt"/>
                <a:ea typeface="+mn-ea"/>
                <a:cs typeface="+mn-cs"/>
              </a:rPr>
              <a:t>go-Back-N, selective repeat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9372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window size of 14, 8 have been sent but are not yet </a:t>
            </a:r>
            <a:r>
              <a:rPr lang="en-US" dirty="0" err="1"/>
              <a:t>ackowledgedm</a:t>
            </a:r>
            <a:r>
              <a:rPr lang="en-US" dirty="0"/>
              <a:t> 6 sequence numbers are available for us. In </a:t>
            </a:r>
            <a:r>
              <a:rPr lang="en-US" dirty="0" err="1"/>
              <a:t>woindow</a:t>
            </a:r>
            <a:r>
              <a:rPr lang="en-US" dirty="0"/>
              <a:t>, but no calls from above to use them.</a:t>
            </a:r>
          </a:p>
          <a:p>
            <a:endParaRPr lang="en-US" dirty="0"/>
          </a:p>
          <a:p>
            <a:r>
              <a:rPr lang="en-US" dirty="0"/>
              <a:t>Note – we’ll skip the Go-Back-N FSM specification you can </a:t>
            </a:r>
            <a:r>
              <a:rPr lang="en-US" dirty="0" err="1"/>
              <a:t>chack</a:t>
            </a:r>
            <a:r>
              <a:rPr lang="en-US" dirty="0"/>
              <a:t> that out in </a:t>
            </a:r>
            <a:r>
              <a:rPr lang="en-US" dirty="0" err="1"/>
              <a:t>powerpoitn</a:t>
            </a:r>
            <a:r>
              <a:rPr lang="en-US" dirty="0"/>
              <a:t> slides or book)</a:t>
            </a:r>
          </a:p>
          <a:p>
            <a:endParaRPr lang="en-US" dirty="0"/>
          </a:p>
          <a:p>
            <a:r>
              <a:rPr lang="en-US" dirty="0"/>
              <a:t>TCP uses cumulative ACK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6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 we’ll skip the Go-Back-N FSM specification (actually it’s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4646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skip FSM specification for GBN – check out the book or ppt – and let’s watch GBN sender and receivers  in action.</a:t>
            </a:r>
          </a:p>
          <a:p>
            <a:r>
              <a:rPr lang="en-US" dirty="0"/>
              <a:t>Let assume a window size of 4.  at t=0, sender sends packets 0, 1, 2 3, 4, and packet 2 will be lost</a:t>
            </a:r>
          </a:p>
          <a:p>
            <a:endParaRPr lang="en-US" dirty="0"/>
          </a:p>
          <a:p>
            <a:r>
              <a:rPr lang="en-US" dirty="0"/>
              <a:t>At the receiver:</a:t>
            </a:r>
          </a:p>
          <a:p>
            <a:r>
              <a:rPr lang="en-US" dirty="0"/>
              <a:t>Packet 0 received ACK0 generated</a:t>
            </a:r>
          </a:p>
          <a:p>
            <a:r>
              <a:rPr lang="en-US" dirty="0"/>
              <a:t>Packet 1 received ACK1 generated</a:t>
            </a:r>
          </a:p>
          <a:p>
            <a:r>
              <a:rPr lang="en-US" dirty="0"/>
              <a:t>Packet 2 is lost, and so when packet 3 is received, ACK 1 is sent – that’s the cumulative ACK, re-Acknowledging the receipt of packet 1. and in this implementation packet 3 is discarded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6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 important mechanism of GBN was the use of the cumulative acknowledgements, and as we mentioned, cumulative ACKs are used in TCP</a:t>
            </a:r>
          </a:p>
          <a:p>
            <a:endParaRPr lang="en-US" dirty="0"/>
          </a:p>
          <a:p>
            <a:r>
              <a:rPr lang="en-US" dirty="0"/>
              <a:t>An alternate ACK mechanism would be for the receiver to </a:t>
            </a:r>
            <a:r>
              <a:rPr lang="en-US" dirty="0" err="1"/>
              <a:t>indiviually</a:t>
            </a:r>
            <a:r>
              <a:rPr lang="en-US" dirty="0"/>
              <a:t> acknowledge specific packets as they are received.  This mechanism is at the heart of the Selective repeat protocol.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13310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836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16582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the packet is in order, its data will be delivered, as will any buffered data that can now be </a:t>
            </a:r>
            <a:r>
              <a:rPr lang="en-US" dirty="0" err="1"/>
              <a:t>delived</a:t>
            </a:r>
            <a:r>
              <a:rPr lang="en-US" dirty="0"/>
              <a:t> in order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452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2585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527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8256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3819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a:t>
            </a:r>
            <a:r>
              <a:rPr lang="en-US" dirty="0" err="1"/>
              <a:t>rdt</a:t>
            </a:r>
            <a:r>
              <a:rPr lang="en-US" dirty="0"/>
              <a: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713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a:t>
            </a:r>
            <a:r>
              <a:rPr lang="en-US" dirty="0" err="1"/>
              <a:t>dupplicated</a:t>
            </a:r>
            <a:r>
              <a:rPr lang="en-US" dirty="0"/>
              <a:t>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9302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89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237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76263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98899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200835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2439086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859884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Tree>
    <p:extLst>
      <p:ext uri="{BB962C8B-B14F-4D97-AF65-F5344CB8AC3E}">
        <p14:creationId xmlns:p14="http://schemas.microsoft.com/office/powerpoint/2010/main" val="191263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Tree>
    <p:extLst>
      <p:ext uri="{BB962C8B-B14F-4D97-AF65-F5344CB8AC3E}">
        <p14:creationId xmlns:p14="http://schemas.microsoft.com/office/powerpoint/2010/main" val="49763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422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79480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34120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Tree>
    <p:extLst>
      <p:ext uri="{BB962C8B-B14F-4D97-AF65-F5344CB8AC3E}">
        <p14:creationId xmlns:p14="http://schemas.microsoft.com/office/powerpoint/2010/main" val="380491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Tree>
    <p:extLst>
      <p:ext uri="{BB962C8B-B14F-4D97-AF65-F5344CB8AC3E}">
        <p14:creationId xmlns:p14="http://schemas.microsoft.com/office/powerpoint/2010/main" val="87144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15566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Tree>
    <p:extLst>
      <p:ext uri="{BB962C8B-B14F-4D97-AF65-F5344CB8AC3E}">
        <p14:creationId xmlns:p14="http://schemas.microsoft.com/office/powerpoint/2010/main" val="236777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328625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Tree>
    <p:extLst>
      <p:ext uri="{BB962C8B-B14F-4D97-AF65-F5344CB8AC3E}">
        <p14:creationId xmlns:p14="http://schemas.microsoft.com/office/powerpoint/2010/main" val="337884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a NAK-free protocol</a:t>
            </a:r>
            <a:endParaRPr lang="en-US" sz="4400" dirty="0"/>
          </a:p>
        </p:txBody>
      </p:sp>
      <p:sp>
        <p:nvSpPr>
          <p:cNvPr id="8" name="Rectangle 3">
            <a:extLst>
              <a:ext uri="{FF2B5EF4-FFF2-40B4-BE49-F238E27FC236}">
                <a16:creationId xmlns:a16="http://schemas.microsoft.com/office/drawing/2014/main" id="{1BA8C5E8-28A5-424A-B91B-D36BE3AFCEC5}"/>
              </a:ext>
            </a:extLst>
          </p:cNvPr>
          <p:cNvSpPr txBox="1">
            <a:spLocks noChangeArrowheads="1"/>
          </p:cNvSpPr>
          <p:nvPr/>
        </p:nvSpPr>
        <p:spPr>
          <a:xfrm>
            <a:off x="606648" y="1714500"/>
            <a:ext cx="10978703" cy="33855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same functionality as rdt2.1, using ACKs only</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instead of NAK, receiver sends ACK for last pkt received OK</a:t>
            </a:r>
          </a:p>
          <a:p>
            <a:pPr marL="808038" marR="0" lvl="1" indent="-2190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must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explicitly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include seq # of pkt being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duplicate ACK at sender results in same action as NAK: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retransmit current pkt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1719ED-B423-3644-A6E8-F9BF7FA75BB0}"/>
              </a:ext>
            </a:extLst>
          </p:cNvPr>
          <p:cNvSpPr txBox="1"/>
          <p:nvPr/>
        </p:nvSpPr>
        <p:spPr>
          <a:xfrm>
            <a:off x="798690" y="4623515"/>
            <a:ext cx="906376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As we will see, TCP uses this approach to be NAK-free</a:t>
            </a:r>
          </a:p>
        </p:txBody>
      </p:sp>
    </p:spTree>
    <p:extLst>
      <p:ext uri="{BB962C8B-B14F-4D97-AF65-F5344CB8AC3E}">
        <p14:creationId xmlns:p14="http://schemas.microsoft.com/office/powerpoint/2010/main" val="232961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21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sender, receiver fragments</a:t>
            </a:r>
            <a:endParaRPr lang="en-US" sz="4400" dirty="0"/>
          </a:p>
        </p:txBody>
      </p:sp>
      <p:grpSp>
        <p:nvGrpSpPr>
          <p:cNvPr id="45" name="Group 3">
            <a:extLst>
              <a:ext uri="{FF2B5EF4-FFF2-40B4-BE49-F238E27FC236}">
                <a16:creationId xmlns:a16="http://schemas.microsoft.com/office/drawing/2014/main" id="{44C8BE99-8D47-E84F-BBFA-C24F85149C9B}"/>
              </a:ext>
            </a:extLst>
          </p:cNvPr>
          <p:cNvGrpSpPr>
            <a:grpSpLocks/>
          </p:cNvGrpSpPr>
          <p:nvPr/>
        </p:nvGrpSpPr>
        <p:grpSpPr bwMode="auto">
          <a:xfrm>
            <a:off x="3740933" y="1183947"/>
            <a:ext cx="6508750" cy="2841625"/>
            <a:chOff x="1529" y="780"/>
            <a:chExt cx="4100" cy="1790"/>
          </a:xfrm>
        </p:grpSpPr>
        <p:grpSp>
          <p:nvGrpSpPr>
            <p:cNvPr id="46" name="Group 4">
              <a:extLst>
                <a:ext uri="{FF2B5EF4-FFF2-40B4-BE49-F238E27FC236}">
                  <a16:creationId xmlns:a16="http://schemas.microsoft.com/office/drawing/2014/main" id="{B559F62B-A8CC-314C-9FFF-E4BE95186DBA}"/>
                </a:ext>
              </a:extLst>
            </p:cNvPr>
            <p:cNvGrpSpPr>
              <a:grpSpLocks/>
            </p:cNvGrpSpPr>
            <p:nvPr/>
          </p:nvGrpSpPr>
          <p:grpSpPr bwMode="auto">
            <a:xfrm>
              <a:off x="1651" y="1399"/>
              <a:ext cx="669" cy="528"/>
              <a:chOff x="1441" y="2062"/>
              <a:chExt cx="669" cy="528"/>
            </a:xfrm>
          </p:grpSpPr>
          <p:sp>
            <p:nvSpPr>
              <p:cNvPr id="63" name="Oval 5">
                <a:extLst>
                  <a:ext uri="{FF2B5EF4-FFF2-40B4-BE49-F238E27FC236}">
                    <a16:creationId xmlns:a16="http://schemas.microsoft.com/office/drawing/2014/main" id="{62508AC8-0382-1842-A725-28AD6849BC1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Text Box 6">
                <a:extLst>
                  <a:ext uri="{FF2B5EF4-FFF2-40B4-BE49-F238E27FC236}">
                    <a16:creationId xmlns:a16="http://schemas.microsoft.com/office/drawing/2014/main" id="{1C6CF7DE-4208-0546-B6D6-E98910387184}"/>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7" name="Text Box 7">
              <a:extLst>
                <a:ext uri="{FF2B5EF4-FFF2-40B4-BE49-F238E27FC236}">
                  <a16:creationId xmlns:a16="http://schemas.microsoft.com/office/drawing/2014/main" id="{487FB5C4-F933-D746-9E6B-EB36683D91FA}"/>
                </a:ext>
              </a:extLst>
            </p:cNvPr>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8" name="Text Box 8">
              <a:extLst>
                <a:ext uri="{FF2B5EF4-FFF2-40B4-BE49-F238E27FC236}">
                  <a16:creationId xmlns:a16="http://schemas.microsoft.com/office/drawing/2014/main" id="{3AA6880E-F456-D948-8214-9C93DC52D9A7}"/>
                </a:ext>
              </a:extLst>
            </p:cNvPr>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 name="Line 9">
              <a:extLst>
                <a:ext uri="{FF2B5EF4-FFF2-40B4-BE49-F238E27FC236}">
                  <a16:creationId xmlns:a16="http://schemas.microsoft.com/office/drawing/2014/main" id="{7356AE7C-383F-CD4D-A8D4-0D863BECC90E}"/>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0">
              <a:extLst>
                <a:ext uri="{FF2B5EF4-FFF2-40B4-BE49-F238E27FC236}">
                  <a16:creationId xmlns:a16="http://schemas.microsoft.com/office/drawing/2014/main" id="{AABAA468-88B5-FD4A-933F-BEE3E0E800E0}"/>
                </a:ext>
              </a:extLst>
            </p:cNvPr>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Freeform 11">
              <a:extLst>
                <a:ext uri="{FF2B5EF4-FFF2-40B4-BE49-F238E27FC236}">
                  <a16:creationId xmlns:a16="http://schemas.microsoft.com/office/drawing/2014/main" id="{1B01ED8E-ABE5-DB46-A6A7-6A5FF2599E94}"/>
                </a:ext>
              </a:extLst>
            </p:cNvPr>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2">
              <a:extLst>
                <a:ext uri="{FF2B5EF4-FFF2-40B4-BE49-F238E27FC236}">
                  <a16:creationId xmlns:a16="http://schemas.microsoft.com/office/drawing/2014/main" id="{09A24A5A-3284-ED40-94E5-9F6FD9D580F8}"/>
                </a:ext>
              </a:extLst>
            </p:cNvPr>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Text Box 13">
              <a:extLst>
                <a:ext uri="{FF2B5EF4-FFF2-40B4-BE49-F238E27FC236}">
                  <a16:creationId xmlns:a16="http://schemas.microsoft.com/office/drawing/2014/main" id="{735F1B93-CE98-BB48-B7B4-F46E52A4B8B0}"/>
                </a:ext>
              </a:extLst>
            </p:cNvPr>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54" name="Text Box 14">
              <a:extLst>
                <a:ext uri="{FF2B5EF4-FFF2-40B4-BE49-F238E27FC236}">
                  <a16:creationId xmlns:a16="http://schemas.microsoft.com/office/drawing/2014/main" id="{1358189F-C49B-9547-B76A-603CC6295715}"/>
                </a:ext>
              </a:extLst>
            </p:cNvPr>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15">
              <a:extLst>
                <a:ext uri="{FF2B5EF4-FFF2-40B4-BE49-F238E27FC236}">
                  <a16:creationId xmlns:a16="http://schemas.microsoft.com/office/drawing/2014/main" id="{96FCE930-1E3E-9749-A456-2BE07EE342E4}"/>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Freeform 16">
              <a:extLst>
                <a:ext uri="{FF2B5EF4-FFF2-40B4-BE49-F238E27FC236}">
                  <a16:creationId xmlns:a16="http://schemas.microsoft.com/office/drawing/2014/main" id="{FF0C2363-5AAB-A541-81DC-66A1639302B9}"/>
                </a:ext>
              </a:extLst>
            </p:cNvPr>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Lst>
              <a:ahLst/>
              <a:cxnLst>
                <a:cxn ang="T4">
                  <a:pos x="T0" y="T1"/>
                </a:cxn>
                <a:cxn ang="T5">
                  <a:pos x="T2" y="T3"/>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17">
              <a:extLst>
                <a:ext uri="{FF2B5EF4-FFF2-40B4-BE49-F238E27FC236}">
                  <a16:creationId xmlns:a16="http://schemas.microsoft.com/office/drawing/2014/main" id="{A50A3675-BB4B-2C49-9E0C-E3B6864FCDC4}"/>
                </a:ext>
              </a:extLst>
            </p:cNvPr>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isACK(rcvpkt,0)</a:t>
              </a:r>
              <a:r>
                <a:rPr kumimoji="0" lang="en-US" altLang="en-US" sz="1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18">
              <a:extLst>
                <a:ext uri="{FF2B5EF4-FFF2-40B4-BE49-F238E27FC236}">
                  <a16:creationId xmlns:a16="http://schemas.microsoft.com/office/drawing/2014/main" id="{398A4307-79FC-E54C-B8A4-CCE6DE226EAE}"/>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9" name="Group 19">
              <a:extLst>
                <a:ext uri="{FF2B5EF4-FFF2-40B4-BE49-F238E27FC236}">
                  <a16:creationId xmlns:a16="http://schemas.microsoft.com/office/drawing/2014/main" id="{C0094035-BD90-5741-A641-F8D8DD3C7B8B}"/>
                </a:ext>
              </a:extLst>
            </p:cNvPr>
            <p:cNvGrpSpPr>
              <a:grpSpLocks/>
            </p:cNvGrpSpPr>
            <p:nvPr/>
          </p:nvGrpSpPr>
          <p:grpSpPr bwMode="auto">
            <a:xfrm>
              <a:off x="3135" y="1365"/>
              <a:ext cx="669" cy="528"/>
              <a:chOff x="1441" y="2062"/>
              <a:chExt cx="669" cy="528"/>
            </a:xfrm>
          </p:grpSpPr>
          <p:sp>
            <p:nvSpPr>
              <p:cNvPr id="61" name="Oval 20">
                <a:extLst>
                  <a:ext uri="{FF2B5EF4-FFF2-40B4-BE49-F238E27FC236}">
                    <a16:creationId xmlns:a16="http://schemas.microsoft.com/office/drawing/2014/main" id="{86E2B18C-13F1-BA46-BE50-CDE79E0D47C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Text Box 21">
                <a:extLst>
                  <a:ext uri="{FF2B5EF4-FFF2-40B4-BE49-F238E27FC236}">
                    <a16:creationId xmlns:a16="http://schemas.microsoft.com/office/drawing/2014/main" id="{26734C2A-3109-3D4C-BAB8-AB1B111CE99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A3A125D1-1D1E-2E4D-AE79-0DE766971E4B}"/>
                </a:ext>
              </a:extLst>
            </p:cNvPr>
            <p:cNvSpPr txBox="1">
              <a:spLocks noChangeArrowheads="1"/>
            </p:cNvSpPr>
            <p:nvPr/>
          </p:nvSpPr>
          <p:spPr bwMode="auto">
            <a:xfrm>
              <a:off x="2363" y="1810"/>
              <a:ext cx="935"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sender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65" name="Line 23">
            <a:extLst>
              <a:ext uri="{FF2B5EF4-FFF2-40B4-BE49-F238E27FC236}">
                <a16:creationId xmlns:a16="http://schemas.microsoft.com/office/drawing/2014/main" id="{E71BBDED-78BE-4142-9E45-4E7E4B24FCA8}"/>
              </a:ext>
            </a:extLst>
          </p:cNvPr>
          <p:cNvSpPr>
            <a:spLocks noChangeShapeType="1"/>
          </p:cNvSpPr>
          <p:nvPr/>
        </p:nvSpPr>
        <p:spPr bwMode="auto">
          <a:xfrm>
            <a:off x="1978808" y="2549197"/>
            <a:ext cx="7883525" cy="2757488"/>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6" name="Group 24">
            <a:extLst>
              <a:ext uri="{FF2B5EF4-FFF2-40B4-BE49-F238E27FC236}">
                <a16:creationId xmlns:a16="http://schemas.microsoft.com/office/drawing/2014/main" id="{2E138519-EBF4-3B44-AD97-E2407D82A043}"/>
              </a:ext>
            </a:extLst>
          </p:cNvPr>
          <p:cNvGrpSpPr>
            <a:grpSpLocks/>
          </p:cNvGrpSpPr>
          <p:nvPr/>
        </p:nvGrpSpPr>
        <p:grpSpPr bwMode="auto">
          <a:xfrm>
            <a:off x="1313645" y="3769985"/>
            <a:ext cx="7234238" cy="2535237"/>
            <a:chOff x="0" y="2409"/>
            <a:chExt cx="4557" cy="1597"/>
          </a:xfrm>
        </p:grpSpPr>
        <p:sp>
          <p:nvSpPr>
            <p:cNvPr id="67" name="Text Box 25">
              <a:extLst>
                <a:ext uri="{FF2B5EF4-FFF2-40B4-BE49-F238E27FC236}">
                  <a16:creationId xmlns:a16="http://schemas.microsoft.com/office/drawing/2014/main" id="{C7F7CA42-D362-5647-A3B4-192876672E60}"/>
                </a:ext>
              </a:extLst>
            </p:cNvPr>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 </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26">
              <a:extLst>
                <a:ext uri="{FF2B5EF4-FFF2-40B4-BE49-F238E27FC236}">
                  <a16:creationId xmlns:a16="http://schemas.microsoft.com/office/drawing/2014/main" id="{2AC2EAAE-2D47-A740-B364-15C85D65C9FB}"/>
                </a:ext>
              </a:extLst>
            </p:cNvPr>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sndpkt = make_pkt(ACK1,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69" name="Group 27">
              <a:extLst>
                <a:ext uri="{FF2B5EF4-FFF2-40B4-BE49-F238E27FC236}">
                  <a16:creationId xmlns:a16="http://schemas.microsoft.com/office/drawing/2014/main" id="{D8482BD5-532F-3042-8803-E3C8BD739DC0}"/>
                </a:ext>
              </a:extLst>
            </p:cNvPr>
            <p:cNvGrpSpPr>
              <a:grpSpLocks/>
            </p:cNvGrpSpPr>
            <p:nvPr/>
          </p:nvGrpSpPr>
          <p:grpSpPr bwMode="auto">
            <a:xfrm>
              <a:off x="0" y="2409"/>
              <a:ext cx="3510" cy="1168"/>
              <a:chOff x="0" y="2409"/>
              <a:chExt cx="3510" cy="1168"/>
            </a:xfrm>
          </p:grpSpPr>
          <p:grpSp>
            <p:nvGrpSpPr>
              <p:cNvPr id="71" name="Group 28">
                <a:extLst>
                  <a:ext uri="{FF2B5EF4-FFF2-40B4-BE49-F238E27FC236}">
                    <a16:creationId xmlns:a16="http://schemas.microsoft.com/office/drawing/2014/main" id="{67FF8A8B-97EA-7D4F-A57C-A7614B5802ED}"/>
                  </a:ext>
                </a:extLst>
              </p:cNvPr>
              <p:cNvGrpSpPr>
                <a:grpSpLocks/>
              </p:cNvGrpSpPr>
              <p:nvPr/>
            </p:nvGrpSpPr>
            <p:grpSpPr bwMode="auto">
              <a:xfrm>
                <a:off x="1529" y="2687"/>
                <a:ext cx="534" cy="501"/>
                <a:chOff x="3570" y="3063"/>
                <a:chExt cx="534" cy="501"/>
              </a:xfrm>
            </p:grpSpPr>
            <p:sp>
              <p:nvSpPr>
                <p:cNvPr id="80" name="Oval 29">
                  <a:extLst>
                    <a:ext uri="{FF2B5EF4-FFF2-40B4-BE49-F238E27FC236}">
                      <a16:creationId xmlns:a16="http://schemas.microsoft.com/office/drawing/2014/main" id="{8D4E849D-9AF8-FC4F-B5E6-691ACC1951D1}"/>
                    </a:ext>
                  </a:extLst>
                </p:cNvPr>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30">
                  <a:extLst>
                    <a:ext uri="{FF2B5EF4-FFF2-40B4-BE49-F238E27FC236}">
                      <a16:creationId xmlns:a16="http://schemas.microsoft.com/office/drawing/2014/main" id="{E4385747-A861-0E4B-AF7E-71CAF80ED148}"/>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72" name="Freeform 31">
                <a:extLst>
                  <a:ext uri="{FF2B5EF4-FFF2-40B4-BE49-F238E27FC236}">
                    <a16:creationId xmlns:a16="http://schemas.microsoft.com/office/drawing/2014/main" id="{9115FE32-46F2-A847-8603-43A0C0E7C982}"/>
                  </a:ext>
                </a:extLst>
              </p:cNvPr>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Lst>
                <a:ahLst/>
                <a:cxnLst>
                  <a:cxn ang="T4">
                    <a:pos x="T0" y="T1"/>
                  </a:cxn>
                  <a:cxn ang="T5">
                    <a:pos x="T2" y="T3"/>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3" name="Freeform 32">
                <a:extLst>
                  <a:ext uri="{FF2B5EF4-FFF2-40B4-BE49-F238E27FC236}">
                    <a16:creationId xmlns:a16="http://schemas.microsoft.com/office/drawing/2014/main" id="{A33629C7-E28A-5043-8973-73B06C05D8D9}"/>
                  </a:ext>
                </a:extLst>
              </p:cNvPr>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Lst>
                <a:ahLst/>
                <a:cxnLst>
                  <a:cxn ang="T4">
                    <a:pos x="T0" y="T1"/>
                  </a:cxn>
                  <a:cxn ang="T5">
                    <a:pos x="T2" y="T3"/>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33">
                <a:extLst>
                  <a:ext uri="{FF2B5EF4-FFF2-40B4-BE49-F238E27FC236}">
                    <a16:creationId xmlns:a16="http://schemas.microsoft.com/office/drawing/2014/main" id="{7DAE0056-F522-6A47-87C1-BE5D09A7B6D3}"/>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34">
                <a:extLst>
                  <a:ext uri="{FF2B5EF4-FFF2-40B4-BE49-F238E27FC236}">
                    <a16:creationId xmlns:a16="http://schemas.microsoft.com/office/drawing/2014/main" id="{D3183506-C985-AE4B-8786-2BF1733F19C1}"/>
                  </a:ext>
                </a:extLst>
              </p:cNvPr>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5">
                <a:extLst>
                  <a:ext uri="{FF2B5EF4-FFF2-40B4-BE49-F238E27FC236}">
                    <a16:creationId xmlns:a16="http://schemas.microsoft.com/office/drawing/2014/main" id="{3B7207C5-2DDB-A74F-9227-55920F12AA9A}"/>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36">
                <a:extLst>
                  <a:ext uri="{FF2B5EF4-FFF2-40B4-BE49-F238E27FC236}">
                    <a16:creationId xmlns:a16="http://schemas.microsoft.com/office/drawing/2014/main" id="{10D86368-959C-734B-8A29-22BE54E9BF11}"/>
                  </a:ext>
                </a:extLst>
              </p:cNvPr>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has_seq1(rcvpkt))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37">
                <a:extLst>
                  <a:ext uri="{FF2B5EF4-FFF2-40B4-BE49-F238E27FC236}">
                    <a16:creationId xmlns:a16="http://schemas.microsoft.com/office/drawing/2014/main" id="{18F09FB4-D9AF-AD4C-B898-09D2838B6D97}"/>
                  </a:ext>
                </a:extLst>
              </p:cNvPr>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38">
                <a:extLst>
                  <a:ext uri="{FF2B5EF4-FFF2-40B4-BE49-F238E27FC236}">
                    <a16:creationId xmlns:a16="http://schemas.microsoft.com/office/drawing/2014/main" id="{E0B6922C-3192-A443-B72C-6BA385FDE71D}"/>
                  </a:ext>
                </a:extLst>
              </p:cNvPr>
              <p:cNvSpPr txBox="1">
                <a:spLocks noChangeArrowheads="1"/>
              </p:cNvSpPr>
              <p:nvPr/>
            </p:nvSpPr>
            <p:spPr bwMode="auto">
              <a:xfrm>
                <a:off x="2166" y="2709"/>
                <a:ext cx="1020"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receiver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99"/>
                    </a:solidFill>
                    <a:effectLst/>
                    <a:uLnTx/>
                    <a:uFillTx/>
                    <a:latin typeface="Tahoma" charset="0"/>
                    <a:ea typeface="ＭＳ Ｐゴシック" charset="0"/>
                    <a:cs typeface="+mn-cs"/>
                  </a:rPr>
                  <a:t>fragment</a:t>
                </a:r>
              </a:p>
            </p:txBody>
          </p:sp>
        </p:grpSp>
        <p:sp>
          <p:nvSpPr>
            <p:cNvPr id="70" name="Text Box 39">
              <a:extLst>
                <a:ext uri="{FF2B5EF4-FFF2-40B4-BE49-F238E27FC236}">
                  <a16:creationId xmlns:a16="http://schemas.microsoft.com/office/drawing/2014/main" id="{60BFA42A-F9D1-AB4D-86F4-23CB7F278388}"/>
                </a:ext>
              </a:extLst>
            </p:cNvPr>
            <p:cNvSpPr txBox="1">
              <a:spLocks noChangeArrowheads="1"/>
            </p:cNvSpPr>
            <p:nvPr/>
          </p:nvSpPr>
          <p:spPr bwMode="auto">
            <a:xfrm>
              <a:off x="4318" y="2585"/>
              <a:ext cx="23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Symbol" charset="0"/>
                  <a:ea typeface="ＭＳ Ｐゴシック" charset="0"/>
                  <a:cs typeface="+mn-cs"/>
                </a:rPr>
                <a:t>L</a:t>
              </a:r>
            </a:p>
          </p:txBody>
        </p:sp>
      </p:grpSp>
    </p:spTree>
    <p:extLst>
      <p:ext uri="{BB962C8B-B14F-4D97-AF65-F5344CB8AC3E}">
        <p14:creationId xmlns:p14="http://schemas.microsoft.com/office/powerpoint/2010/main" val="34838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53007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underlying channel can also lose packets (data,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seq. #, ACKs, retransmissions will be of help … but not enough</a:t>
            </a:r>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6375042" y="1355502"/>
            <a:ext cx="5300731"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sender waits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60375" marR="0" lvl="0" indent="-2809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60375" marR="0" lvl="0" indent="-346075"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already handles this</a:t>
            </a:r>
            <a:endPar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must specify seq # of pkt being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ACKed</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09575" marR="0" lvl="0" indent="-27940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requires countdown timer</a:t>
            </a:r>
          </a:p>
        </p:txBody>
      </p:sp>
      <p:sp>
        <p:nvSpPr>
          <p:cNvPr id="4" name="TextBox 3">
            <a:extLst>
              <a:ext uri="{FF2B5EF4-FFF2-40B4-BE49-F238E27FC236}">
                <a16:creationId xmlns:a16="http://schemas.microsoft.com/office/drawing/2014/main" id="{96D30AFD-5483-8F4A-8353-70CF76EDD8F5}"/>
              </a:ext>
            </a:extLst>
          </p:cNvPr>
          <p:cNvSpPr txBox="1"/>
          <p:nvPr/>
        </p:nvSpPr>
        <p:spPr>
          <a:xfrm>
            <a:off x="914399" y="4661472"/>
            <a:ext cx="3940935"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do humans handle lost sender-to-receiver words in conversation?</a:t>
            </a:r>
          </a:p>
        </p:txBody>
      </p:sp>
    </p:spTree>
    <p:extLst>
      <p:ext uri="{BB962C8B-B14F-4D97-AF65-F5344CB8AC3E}">
        <p14:creationId xmlns:p14="http://schemas.microsoft.com/office/powerpoint/2010/main" val="170670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7362BA78-E18A-7D4D-AF99-520876B19387}"/>
              </a:ext>
            </a:extLst>
          </p:cNvPr>
          <p:cNvSpPr/>
          <p:nvPr/>
        </p:nvSpPr>
        <p:spPr>
          <a:xfrm>
            <a:off x="2418382" y="4342649"/>
            <a:ext cx="76965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Rectangle 127">
            <a:extLst>
              <a:ext uri="{FF2B5EF4-FFF2-40B4-BE49-F238E27FC236}">
                <a16:creationId xmlns:a16="http://schemas.microsoft.com/office/drawing/2014/main" id="{EB74E396-3DA3-0D47-9600-2A508F79F4AE}"/>
              </a:ext>
            </a:extLst>
          </p:cNvPr>
          <p:cNvSpPr/>
          <p:nvPr/>
        </p:nvSpPr>
        <p:spPr>
          <a:xfrm>
            <a:off x="8369605" y="2404148"/>
            <a:ext cx="73251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9D5058F-6374-D346-BFD4-860774A23D0C}"/>
              </a:ext>
            </a:extLst>
          </p:cNvPr>
          <p:cNvSpPr/>
          <p:nvPr/>
        </p:nvSpPr>
        <p:spPr>
          <a:xfrm>
            <a:off x="8358054" y="287058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FED6727-6FB3-674C-AEA1-A6238E143030}"/>
              </a:ext>
            </a:extLst>
          </p:cNvPr>
          <p:cNvSpPr/>
          <p:nvPr/>
        </p:nvSpPr>
        <p:spPr>
          <a:xfrm>
            <a:off x="2418337" y="4809347"/>
            <a:ext cx="909161"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44484"/>
            <a:ext cx="1943100" cy="1254125"/>
            <a:chOff x="2638761" y="2944484"/>
            <a:chExt cx="1943100" cy="1254125"/>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879392" y="3496140"/>
              <a:ext cx="1254125" cy="150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7" name="Group 116">
            <a:extLst>
              <a:ext uri="{FF2B5EF4-FFF2-40B4-BE49-F238E27FC236}">
                <a16:creationId xmlns:a16="http://schemas.microsoft.com/office/drawing/2014/main" id="{6733C237-E2DA-D542-90DF-04CF6DA2943C}"/>
              </a:ext>
            </a:extLst>
          </p:cNvPr>
          <p:cNvGrpSpPr/>
          <p:nvPr/>
        </p:nvGrpSpPr>
        <p:grpSpPr>
          <a:xfrm>
            <a:off x="7977523" y="2372984"/>
            <a:ext cx="2447925" cy="741363"/>
            <a:chOff x="7977523" y="2372984"/>
            <a:chExt cx="2447925" cy="741363"/>
          </a:xfrm>
        </p:grpSpPr>
        <p:sp>
          <p:nvSpPr>
            <p:cNvPr id="89" name="Freeform 31">
              <a:extLst>
                <a:ext uri="{FF2B5EF4-FFF2-40B4-BE49-F238E27FC236}">
                  <a16:creationId xmlns:a16="http://schemas.microsoft.com/office/drawing/2014/main" id="{A8AA3B66-8A2A-3B49-946B-88E9E731F96B}"/>
                </a:ext>
              </a:extLst>
            </p:cNvPr>
            <p:cNvSpPr>
              <a:spLocks/>
            </p:cNvSpPr>
            <p:nvPr/>
          </p:nvSpPr>
          <p:spPr bwMode="auto">
            <a:xfrm>
              <a:off x="7977523" y="2431722"/>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0" name="Text Box 32">
              <a:extLst>
                <a:ext uri="{FF2B5EF4-FFF2-40B4-BE49-F238E27FC236}">
                  <a16:creationId xmlns:a16="http://schemas.microsoft.com/office/drawing/2014/main" id="{E3D7CC76-E8AA-AA49-ABBA-30FB422DFCE9}"/>
                </a:ext>
              </a:extLst>
            </p:cNvPr>
            <p:cNvSpPr txBox="1">
              <a:spLocks noChangeArrowheads="1"/>
            </p:cNvSpPr>
            <p:nvPr/>
          </p:nvSpPr>
          <p:spPr bwMode="auto">
            <a:xfrm>
              <a:off x="8309311" y="2609522"/>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33">
              <a:extLst>
                <a:ext uri="{FF2B5EF4-FFF2-40B4-BE49-F238E27FC236}">
                  <a16:creationId xmlns:a16="http://schemas.microsoft.com/office/drawing/2014/main" id="{F5C6AB1D-23FF-4443-9810-5311395B10FA}"/>
                </a:ext>
              </a:extLst>
            </p:cNvPr>
            <p:cNvSpPr txBox="1">
              <a:spLocks noChangeArrowheads="1"/>
            </p:cNvSpPr>
            <p:nvPr/>
          </p:nvSpPr>
          <p:spPr bwMode="auto">
            <a:xfrm>
              <a:off x="8331536" y="2372984"/>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2" name="Line 34">
              <a:extLst>
                <a:ext uri="{FF2B5EF4-FFF2-40B4-BE49-F238E27FC236}">
                  <a16:creationId xmlns:a16="http://schemas.microsoft.com/office/drawing/2014/main" id="{3BCAAD42-472A-8148-88E4-7D3F77DC87EA}"/>
                </a:ext>
              </a:extLst>
            </p:cNvPr>
            <p:cNvSpPr>
              <a:spLocks noChangeShapeType="1"/>
            </p:cNvSpPr>
            <p:nvPr/>
          </p:nvSpPr>
          <p:spPr bwMode="auto">
            <a:xfrm>
              <a:off x="8420436" y="26269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call 0from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8" name="Group 117">
            <a:extLst>
              <a:ext uri="{FF2B5EF4-FFF2-40B4-BE49-F238E27FC236}">
                <a16:creationId xmlns:a16="http://schemas.microsoft.com/office/drawing/2014/main" id="{048514FA-BA8E-D943-AFC9-DD226418CDFF}"/>
              </a:ext>
            </a:extLst>
          </p:cNvPr>
          <p:cNvGrpSpPr/>
          <p:nvPr/>
        </p:nvGrpSpPr>
        <p:grpSpPr>
          <a:xfrm>
            <a:off x="8164848" y="4466897"/>
            <a:ext cx="1760538" cy="890587"/>
            <a:chOff x="8164848" y="4466897"/>
            <a:chExt cx="1760538" cy="890587"/>
          </a:xfrm>
        </p:grpSpPr>
        <p:sp>
          <p:nvSpPr>
            <p:cNvPr id="98" name="Freeform 40">
              <a:extLst>
                <a:ext uri="{FF2B5EF4-FFF2-40B4-BE49-F238E27FC236}">
                  <a16:creationId xmlns:a16="http://schemas.microsoft.com/office/drawing/2014/main" id="{21CF03A5-6247-4A4D-98BD-C95EEB4DB33D}"/>
                </a:ext>
              </a:extLst>
            </p:cNvPr>
            <p:cNvSpPr>
              <a:spLocks/>
            </p:cNvSpPr>
            <p:nvPr/>
          </p:nvSpPr>
          <p:spPr bwMode="auto">
            <a:xfrm>
              <a:off x="8164848" y="44668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8" name="Text Box 50">
              <a:extLst>
                <a:ext uri="{FF2B5EF4-FFF2-40B4-BE49-F238E27FC236}">
                  <a16:creationId xmlns:a16="http://schemas.microsoft.com/office/drawing/2014/main" id="{484B8E27-7DE4-CB47-A590-09E8450BCA88}"/>
                </a:ext>
              </a:extLst>
            </p:cNvPr>
            <p:cNvSpPr txBox="1">
              <a:spLocks noChangeArrowheads="1"/>
            </p:cNvSpPr>
            <p:nvPr/>
          </p:nvSpPr>
          <p:spPr bwMode="auto">
            <a:xfrm>
              <a:off x="8963361" y="4946322"/>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sp>
          <p:nvSpPr>
            <p:cNvPr id="109" name="Text Box 51">
              <a:extLst>
                <a:ext uri="{FF2B5EF4-FFF2-40B4-BE49-F238E27FC236}">
                  <a16:creationId xmlns:a16="http://schemas.microsoft.com/office/drawing/2014/main" id="{76FB8285-1E6A-C149-ACDD-D65AED4A8E55}"/>
                </a:ext>
              </a:extLst>
            </p:cNvPr>
            <p:cNvSpPr txBox="1">
              <a:spLocks noChangeArrowheads="1"/>
            </p:cNvSpPr>
            <p:nvPr/>
          </p:nvSpPr>
          <p:spPr bwMode="auto">
            <a:xfrm>
              <a:off x="8496636" y="4697084"/>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Line 52">
              <a:extLst>
                <a:ext uri="{FF2B5EF4-FFF2-40B4-BE49-F238E27FC236}">
                  <a16:creationId xmlns:a16="http://schemas.microsoft.com/office/drawing/2014/main" id="{FDB9192F-D2B4-314B-A907-3B13FA861E78}"/>
                </a:ext>
              </a:extLst>
            </p:cNvPr>
            <p:cNvSpPr>
              <a:spLocks noChangeShapeType="1"/>
            </p:cNvSpPr>
            <p:nvPr/>
          </p:nvSpPr>
          <p:spPr bwMode="auto">
            <a:xfrm>
              <a:off x="8583948" y="4982834"/>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6" name="Group 115">
            <a:extLst>
              <a:ext uri="{FF2B5EF4-FFF2-40B4-BE49-F238E27FC236}">
                <a16:creationId xmlns:a16="http://schemas.microsoft.com/office/drawing/2014/main" id="{77C829E3-6E50-184B-81B3-EC50B4767377}"/>
              </a:ext>
            </a:extLst>
          </p:cNvPr>
          <p:cNvGrpSpPr/>
          <p:nvPr/>
        </p:nvGrpSpPr>
        <p:grpSpPr>
          <a:xfrm>
            <a:off x="7807661" y="1290309"/>
            <a:ext cx="2117725" cy="1144588"/>
            <a:chOff x="7807661" y="1290309"/>
            <a:chExt cx="2117725" cy="1144588"/>
          </a:xfrm>
        </p:grpSpPr>
        <p:sp>
          <p:nvSpPr>
            <p:cNvPr id="69" name="Freeform 11">
              <a:extLst>
                <a:ext uri="{FF2B5EF4-FFF2-40B4-BE49-F238E27FC236}">
                  <a16:creationId xmlns:a16="http://schemas.microsoft.com/office/drawing/2014/main" id="{98783A91-2889-6D49-9155-F35869E85287}"/>
                </a:ext>
              </a:extLst>
            </p:cNvPr>
            <p:cNvSpPr>
              <a:spLocks/>
            </p:cNvSpPr>
            <p:nvPr/>
          </p:nvSpPr>
          <p:spPr bwMode="auto">
            <a:xfrm>
              <a:off x="7807661" y="1768147"/>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Text Box 12">
              <a:extLst>
                <a:ext uri="{FF2B5EF4-FFF2-40B4-BE49-F238E27FC236}">
                  <a16:creationId xmlns:a16="http://schemas.microsoft.com/office/drawing/2014/main" id="{B01D87F9-D3B9-694E-886A-C09A4372DCBF}"/>
                </a:ext>
              </a:extLst>
            </p:cNvPr>
            <p:cNvSpPr txBox="1">
              <a:spLocks noChangeArrowheads="1"/>
            </p:cNvSpPr>
            <p:nvPr/>
          </p:nvSpPr>
          <p:spPr bwMode="auto">
            <a:xfrm>
              <a:off x="8220411" y="1290309"/>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isACK(rcvpkt,1) )</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Line 13">
              <a:extLst>
                <a:ext uri="{FF2B5EF4-FFF2-40B4-BE49-F238E27FC236}">
                  <a16:creationId xmlns:a16="http://schemas.microsoft.com/office/drawing/2014/main" id="{C888F6AB-BF4C-964C-B636-FA26DBB5842A}"/>
                </a:ext>
              </a:extLst>
            </p:cNvPr>
            <p:cNvSpPr>
              <a:spLocks noChangeShapeType="1"/>
            </p:cNvSpPr>
            <p:nvPr/>
          </p:nvSpPr>
          <p:spPr bwMode="auto">
            <a:xfrm>
              <a:off x="8429961" y="1991984"/>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1" name="Text Box 53">
              <a:extLst>
                <a:ext uri="{FF2B5EF4-FFF2-40B4-BE49-F238E27FC236}">
                  <a16:creationId xmlns:a16="http://schemas.microsoft.com/office/drawing/2014/main" id="{8CBF020D-F9F7-8547-9CDC-153180321D72}"/>
                </a:ext>
              </a:extLst>
            </p:cNvPr>
            <p:cNvSpPr txBox="1">
              <a:spLocks noChangeArrowheads="1"/>
            </p:cNvSpPr>
            <p:nvPr/>
          </p:nvSpPr>
          <p:spPr bwMode="auto">
            <a:xfrm>
              <a:off x="8866523" y="194118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20" name="Group 119">
            <a:extLst>
              <a:ext uri="{FF2B5EF4-FFF2-40B4-BE49-F238E27FC236}">
                <a16:creationId xmlns:a16="http://schemas.microsoft.com/office/drawing/2014/main" id="{EF73E473-D8D9-5A4C-A7EE-F4558FFF6B0D}"/>
              </a:ext>
            </a:extLst>
          </p:cNvPr>
          <p:cNvGrpSpPr/>
          <p:nvPr/>
        </p:nvGrpSpPr>
        <p:grpSpPr>
          <a:xfrm>
            <a:off x="2775286" y="1876097"/>
            <a:ext cx="1549400" cy="890587"/>
            <a:chOff x="2775286" y="1876097"/>
            <a:chExt cx="1549400" cy="890587"/>
          </a:xfrm>
        </p:grpSpPr>
        <p:sp>
          <p:nvSpPr>
            <p:cNvPr id="99" name="Text Box 41">
              <a:extLst>
                <a:ext uri="{FF2B5EF4-FFF2-40B4-BE49-F238E27FC236}">
                  <a16:creationId xmlns:a16="http://schemas.microsoft.com/office/drawing/2014/main" id="{7500D6B3-E554-BE43-BA3B-2B5D8EDAE62F}"/>
                </a:ext>
              </a:extLst>
            </p:cNvPr>
            <p:cNvSpPr txBox="1">
              <a:spLocks noChangeArrowheads="1"/>
            </p:cNvSpPr>
            <p:nvPr/>
          </p:nvSpPr>
          <p:spPr bwMode="auto">
            <a:xfrm>
              <a:off x="2775286" y="1968172"/>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45">
              <a:extLst>
                <a:ext uri="{FF2B5EF4-FFF2-40B4-BE49-F238E27FC236}">
                  <a16:creationId xmlns:a16="http://schemas.microsoft.com/office/drawing/2014/main" id="{2B03FA9C-455E-7848-98B1-6FE6D8F59E21}"/>
                </a:ext>
              </a:extLst>
            </p:cNvPr>
            <p:cNvSpPr>
              <a:spLocks noChangeShapeType="1"/>
            </p:cNvSpPr>
            <p:nvPr/>
          </p:nvSpPr>
          <p:spPr bwMode="auto">
            <a:xfrm>
              <a:off x="2862598" y="225392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7" name="Freeform 49">
              <a:extLst>
                <a:ext uri="{FF2B5EF4-FFF2-40B4-BE49-F238E27FC236}">
                  <a16:creationId xmlns:a16="http://schemas.microsoft.com/office/drawing/2014/main" id="{7A343767-85F1-3648-8F20-92F8EB9C9CB2}"/>
                </a:ext>
              </a:extLst>
            </p:cNvPr>
            <p:cNvSpPr>
              <a:spLocks/>
            </p:cNvSpPr>
            <p:nvPr/>
          </p:nvSpPr>
          <p:spPr bwMode="auto">
            <a:xfrm flipH="1" flipV="1">
              <a:off x="3745248" y="18760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2" name="Text Box 54">
              <a:extLst>
                <a:ext uri="{FF2B5EF4-FFF2-40B4-BE49-F238E27FC236}">
                  <a16:creationId xmlns:a16="http://schemas.microsoft.com/office/drawing/2014/main" id="{1534562D-4479-5A4D-84B6-08652054FE1A}"/>
                </a:ext>
              </a:extLst>
            </p:cNvPr>
            <p:cNvSpPr txBox="1">
              <a:spLocks noChangeArrowheads="1"/>
            </p:cNvSpPr>
            <p:nvPr/>
          </p:nvSpPr>
          <p:spPr bwMode="auto">
            <a:xfrm>
              <a:off x="3215023" y="22174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19" name="Group 118">
            <a:extLst>
              <a:ext uri="{FF2B5EF4-FFF2-40B4-BE49-F238E27FC236}">
                <a16:creationId xmlns:a16="http://schemas.microsoft.com/office/drawing/2014/main" id="{A5C06279-4F47-6844-B1D5-20FE7A9347B5}"/>
              </a:ext>
            </a:extLst>
          </p:cNvPr>
          <p:cNvGrpSpPr/>
          <p:nvPr/>
        </p:nvGrpSpPr>
        <p:grpSpPr>
          <a:xfrm>
            <a:off x="2367298" y="4307189"/>
            <a:ext cx="2293938" cy="1917070"/>
            <a:chOff x="2367298" y="4307189"/>
            <a:chExt cx="2293938" cy="1917070"/>
          </a:xfrm>
        </p:grpSpPr>
        <p:sp>
          <p:nvSpPr>
            <p:cNvPr id="83" name="Text Box 25">
              <a:extLst>
                <a:ext uri="{FF2B5EF4-FFF2-40B4-BE49-F238E27FC236}">
                  <a16:creationId xmlns:a16="http://schemas.microsoft.com/office/drawing/2014/main" id="{811DFA52-8CA5-7E4E-AC44-4428D977D5FE}"/>
                </a:ext>
              </a:extLst>
            </p:cNvPr>
            <p:cNvSpPr txBox="1">
              <a:spLocks noChangeArrowheads="1"/>
            </p:cNvSpPr>
            <p:nvPr/>
          </p:nvSpPr>
          <p:spPr bwMode="auto">
            <a:xfrm>
              <a:off x="3029286" y="5155872"/>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isACK(rcvpkt,0) )</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4" name="Line 26">
              <a:extLst>
                <a:ext uri="{FF2B5EF4-FFF2-40B4-BE49-F238E27FC236}">
                  <a16:creationId xmlns:a16="http://schemas.microsoft.com/office/drawing/2014/main" id="{1EF37371-5507-6442-83AF-60C8BD73EB5C}"/>
                </a:ext>
              </a:extLst>
            </p:cNvPr>
            <p:cNvSpPr>
              <a:spLocks noChangeShapeType="1"/>
            </p:cNvSpPr>
            <p:nvPr/>
          </p:nvSpPr>
          <p:spPr bwMode="auto">
            <a:xfrm>
              <a:off x="3132473" y="5881359"/>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3" name="Freeform 35">
              <a:extLst>
                <a:ext uri="{FF2B5EF4-FFF2-40B4-BE49-F238E27FC236}">
                  <a16:creationId xmlns:a16="http://schemas.microsoft.com/office/drawing/2014/main" id="{575C5970-3813-5745-B4AE-91D5DAA0F353}"/>
                </a:ext>
              </a:extLst>
            </p:cNvPr>
            <p:cNvSpPr>
              <a:spLocks/>
            </p:cNvSpPr>
            <p:nvPr/>
          </p:nvSpPr>
          <p:spPr bwMode="auto">
            <a:xfrm>
              <a:off x="3969086" y="4795509"/>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4" name="Freeform 36">
              <a:extLst>
                <a:ext uri="{FF2B5EF4-FFF2-40B4-BE49-F238E27FC236}">
                  <a16:creationId xmlns:a16="http://schemas.microsoft.com/office/drawing/2014/main" id="{10A63C01-2F70-9440-BFFE-695DC6555117}"/>
                </a:ext>
              </a:extLst>
            </p:cNvPr>
            <p:cNvSpPr>
              <a:spLocks/>
            </p:cNvSpPr>
            <p:nvPr/>
          </p:nvSpPr>
          <p:spPr bwMode="auto">
            <a:xfrm>
              <a:off x="3769061" y="4506584"/>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37">
              <a:extLst>
                <a:ext uri="{FF2B5EF4-FFF2-40B4-BE49-F238E27FC236}">
                  <a16:creationId xmlns:a16="http://schemas.microsoft.com/office/drawing/2014/main" id="{E4751D98-46BF-E946-A08A-A6011C8F6C5E}"/>
                </a:ext>
              </a:extLst>
            </p:cNvPr>
            <p:cNvSpPr txBox="1">
              <a:spLocks noChangeArrowheads="1"/>
            </p:cNvSpPr>
            <p:nvPr/>
          </p:nvSpPr>
          <p:spPr bwMode="auto">
            <a:xfrm>
              <a:off x="2367298" y="4554209"/>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6" name="Text Box 38">
              <a:extLst>
                <a:ext uri="{FF2B5EF4-FFF2-40B4-BE49-F238E27FC236}">
                  <a16:creationId xmlns:a16="http://schemas.microsoft.com/office/drawing/2014/main" id="{2672D5C9-CBC9-104B-A755-475CF44C9314}"/>
                </a:ext>
              </a:extLst>
            </p:cNvPr>
            <p:cNvSpPr txBox="1">
              <a:spLocks noChangeArrowheads="1"/>
            </p:cNvSpPr>
            <p:nvPr/>
          </p:nvSpPr>
          <p:spPr bwMode="auto">
            <a:xfrm>
              <a:off x="2381586" y="4307189"/>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7" name="Line 39">
              <a:extLst>
                <a:ext uri="{FF2B5EF4-FFF2-40B4-BE49-F238E27FC236}">
                  <a16:creationId xmlns:a16="http://schemas.microsoft.com/office/drawing/2014/main" id="{3544B3A0-4F92-734D-9797-12F4E1F2C5E9}"/>
                </a:ext>
              </a:extLst>
            </p:cNvPr>
            <p:cNvSpPr>
              <a:spLocks noChangeShapeType="1"/>
            </p:cNvSpPr>
            <p:nvPr/>
          </p:nvSpPr>
          <p:spPr bwMode="auto">
            <a:xfrm>
              <a:off x="2484773" y="45827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3" name="Text Box 55">
              <a:extLst>
                <a:ext uri="{FF2B5EF4-FFF2-40B4-BE49-F238E27FC236}">
                  <a16:creationId xmlns:a16="http://schemas.microsoft.com/office/drawing/2014/main" id="{25E61481-833B-6040-B00D-1012EEB0CE87}"/>
                </a:ext>
              </a:extLst>
            </p:cNvPr>
            <p:cNvSpPr txBox="1">
              <a:spLocks noChangeArrowheads="1"/>
            </p:cNvSpPr>
            <p:nvPr/>
          </p:nvSpPr>
          <p:spPr bwMode="auto">
            <a:xfrm>
              <a:off x="3618248" y="58877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Tree>
    <p:extLst>
      <p:ext uri="{BB962C8B-B14F-4D97-AF65-F5344CB8AC3E}">
        <p14:creationId xmlns:p14="http://schemas.microsoft.com/office/powerpoint/2010/main" val="79247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1"/>
                                        </p:tgtEl>
                                        <p:attrNameLst>
                                          <p:attrName>style.visibility</p:attrName>
                                        </p:attrNameLst>
                                      </p:cBhvr>
                                      <p:to>
                                        <p:strVal val="visible"/>
                                      </p:to>
                                    </p:set>
                                    <p:animEffect transition="in" filter="dissolve">
                                      <p:cBhvr>
                                        <p:cTn id="10" dur="500"/>
                                        <p:tgtEl>
                                          <p:spTgt spid="1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dissolve">
                                      <p:cBhvr>
                                        <p:cTn id="18" dur="500"/>
                                        <p:tgtEl>
                                          <p:spTgt spid="1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14"/>
                                        </p:tgtEl>
                                        <p:attrNameLst>
                                          <p:attrName>style.visibility</p:attrName>
                                        </p:attrNameLst>
                                      </p:cBhvr>
                                      <p:to>
                                        <p:strVal val="visible"/>
                                      </p:to>
                                    </p:set>
                                    <p:animEffect transition="in" filter="wipe(right)">
                                      <p:cBhvr>
                                        <p:cTn id="23" dur="500"/>
                                        <p:tgtEl>
                                          <p:spTgt spid="1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dissolve">
                                      <p:cBhvr>
                                        <p:cTn id="26" dur="500"/>
                                        <p:tgtEl>
                                          <p:spTgt spid="1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wipe(down)">
                                      <p:cBhvr>
                                        <p:cTn id="31" dur="500"/>
                                        <p:tgtEl>
                                          <p:spTgt spid="11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dissolve">
                                      <p:cBhvr>
                                        <p:cTn id="34" dur="500"/>
                                        <p:tgtEl>
                                          <p:spTgt spid="12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dissolve">
                                      <p:cBhvr>
                                        <p:cTn id="39" dur="500"/>
                                        <p:tgtEl>
                                          <p:spTgt spid="116"/>
                                        </p:tgtEl>
                                      </p:cBhvr>
                                    </p:animEffect>
                                  </p:childTnLst>
                                </p:cTn>
                              </p:par>
                              <p:par>
                                <p:cTn id="40" presetID="9" presetClass="entr" presetSubtype="0" fill="hold" nodeType="with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dissolve">
                                      <p:cBhvr>
                                        <p:cTn id="42" dur="500"/>
                                        <p:tgtEl>
                                          <p:spTgt spid="11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dissolve">
                                      <p:cBhvr>
                                        <p:cTn id="45" dur="500"/>
                                        <p:tgtEl>
                                          <p:spTgt spid="12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dissolve">
                                      <p:cBhvr>
                                        <p:cTn id="48" dur="500"/>
                                        <p:tgtEl>
                                          <p:spTgt spid="127"/>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dissolve">
                                      <p:cBhvr>
                                        <p:cTn id="58" dur="500"/>
                                        <p:tgtEl>
                                          <p:spTgt spid="11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9"/>
                                        </p:tgtEl>
                                        <p:attrNameLst>
                                          <p:attrName>style.visibility</p:attrName>
                                        </p:attrNameLst>
                                      </p:cBhvr>
                                      <p:to>
                                        <p:strVal val="visible"/>
                                      </p:to>
                                    </p:set>
                                    <p:animEffect transition="in" filter="dissolve">
                                      <p:cBhvr>
                                        <p:cTn id="61" dur="500"/>
                                        <p:tgtEl>
                                          <p:spTgt spid="12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26"/>
                                        </p:tgtEl>
                                        <p:attrNameLst>
                                          <p:attrName>style.visibility</p:attrName>
                                        </p:attrNameLst>
                                      </p:cBhvr>
                                      <p:to>
                                        <p:strVal val="visible"/>
                                      </p:to>
                                    </p:set>
                                    <p:animEffect transition="in" filter="dissolve">
                                      <p:cBhvr>
                                        <p:cTn id="64" dur="500"/>
                                        <p:tgtEl>
                                          <p:spTgt spid="126"/>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20"/>
                                        </p:tgtEl>
                                        <p:attrNameLst>
                                          <p:attrName>style.visibility</p:attrName>
                                        </p:attrNameLst>
                                      </p:cBhvr>
                                      <p:to>
                                        <p:strVal val="visible"/>
                                      </p:to>
                                    </p:set>
                                    <p:animEffect transition="in" filter="dissolve">
                                      <p:cBhvr>
                                        <p:cTn id="69"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5" grpId="0" animBg="1"/>
      <p:bldP spid="128" grpId="0" animBg="1"/>
      <p:bldP spid="127" grpId="0" animBg="1"/>
      <p:bldP spid="126" grpId="0" animBg="1"/>
      <p:bldP spid="124" grpId="0" animBg="1"/>
      <p:bldP spid="123" grpId="0" animBg="1"/>
      <p:bldP spid="1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7" name="Text Box 5">
            <a:extLst>
              <a:ext uri="{FF2B5EF4-FFF2-40B4-BE49-F238E27FC236}">
                <a16:creationId xmlns:a16="http://schemas.microsoft.com/office/drawing/2014/main" id="{4235D7CC-76F0-404E-861B-E1B3C4CC5A59}"/>
              </a:ext>
            </a:extLst>
          </p:cNvPr>
          <p:cNvSpPr txBox="1">
            <a:spLocks noChangeArrowheads="1"/>
          </p:cNvSpPr>
          <p:nvPr/>
        </p:nvSpPr>
        <p:spPr bwMode="auto">
          <a:xfrm>
            <a:off x="1363148" y="15124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98" name="Text Box 6">
            <a:extLst>
              <a:ext uri="{FF2B5EF4-FFF2-40B4-BE49-F238E27FC236}">
                <a16:creationId xmlns:a16="http://schemas.microsoft.com/office/drawing/2014/main" id="{953F5FAC-08AE-194D-B2CE-9B6B600D3EDB}"/>
              </a:ext>
            </a:extLst>
          </p:cNvPr>
          <p:cNvSpPr txBox="1">
            <a:spLocks noChangeArrowheads="1"/>
          </p:cNvSpPr>
          <p:nvPr/>
        </p:nvSpPr>
        <p:spPr bwMode="auto">
          <a:xfrm>
            <a:off x="3803136" y="1507725"/>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99" name="Text Box 8">
            <a:extLst>
              <a:ext uri="{FF2B5EF4-FFF2-40B4-BE49-F238E27FC236}">
                <a16:creationId xmlns:a16="http://schemas.microsoft.com/office/drawing/2014/main" id="{2DF62C54-7EE2-504E-9ED2-FD3BAEEBEE7D}"/>
              </a:ext>
            </a:extLst>
          </p:cNvPr>
          <p:cNvSpPr txBox="1">
            <a:spLocks noChangeArrowheads="1"/>
          </p:cNvSpPr>
          <p:nvPr/>
        </p:nvSpPr>
        <p:spPr bwMode="auto">
          <a:xfrm>
            <a:off x="3806311" y="31317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00" name="Text Box 10">
            <a:extLst>
              <a:ext uri="{FF2B5EF4-FFF2-40B4-BE49-F238E27FC236}">
                <a16:creationId xmlns:a16="http://schemas.microsoft.com/office/drawing/2014/main" id="{F5B1E309-F4E4-3E42-B8AD-EA1C2D480B04}"/>
              </a:ext>
            </a:extLst>
          </p:cNvPr>
          <p:cNvSpPr txBox="1">
            <a:spLocks noChangeArrowheads="1"/>
          </p:cNvSpPr>
          <p:nvPr/>
        </p:nvSpPr>
        <p:spPr bwMode="auto">
          <a:xfrm>
            <a:off x="3812661" y="39874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01" name="Text Box 11">
            <a:extLst>
              <a:ext uri="{FF2B5EF4-FFF2-40B4-BE49-F238E27FC236}">
                <a16:creationId xmlns:a16="http://schemas.microsoft.com/office/drawing/2014/main" id="{74D64A46-9479-E449-9C31-02C5EA831827}"/>
              </a:ext>
            </a:extLst>
          </p:cNvPr>
          <p:cNvSpPr txBox="1">
            <a:spLocks noChangeArrowheads="1"/>
          </p:cNvSpPr>
          <p:nvPr/>
        </p:nvSpPr>
        <p:spPr bwMode="auto">
          <a:xfrm>
            <a:off x="3809486" y="24459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2" name="Text Box 12">
            <a:extLst>
              <a:ext uri="{FF2B5EF4-FFF2-40B4-BE49-F238E27FC236}">
                <a16:creationId xmlns:a16="http://schemas.microsoft.com/office/drawing/2014/main" id="{FBDCC4E2-EF23-6A40-BE13-E84BE9B5BE20}"/>
              </a:ext>
            </a:extLst>
          </p:cNvPr>
          <p:cNvSpPr txBox="1">
            <a:spLocks noChangeArrowheads="1"/>
          </p:cNvSpPr>
          <p:nvPr/>
        </p:nvSpPr>
        <p:spPr bwMode="auto">
          <a:xfrm>
            <a:off x="3806311" y="33571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03" name="Text Box 13">
            <a:extLst>
              <a:ext uri="{FF2B5EF4-FFF2-40B4-BE49-F238E27FC236}">
                <a16:creationId xmlns:a16="http://schemas.microsoft.com/office/drawing/2014/main" id="{CF703E46-2D8D-D04C-903D-4C60258391B2}"/>
              </a:ext>
            </a:extLst>
          </p:cNvPr>
          <p:cNvSpPr txBox="1">
            <a:spLocks noChangeArrowheads="1"/>
          </p:cNvSpPr>
          <p:nvPr/>
        </p:nvSpPr>
        <p:spPr bwMode="auto">
          <a:xfrm>
            <a:off x="3806311" y="41826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4" name="Text Box 14">
            <a:extLst>
              <a:ext uri="{FF2B5EF4-FFF2-40B4-BE49-F238E27FC236}">
                <a16:creationId xmlns:a16="http://schemas.microsoft.com/office/drawing/2014/main" id="{07E7A3F6-47D9-9847-BA58-BF9687C85206}"/>
              </a:ext>
            </a:extLst>
          </p:cNvPr>
          <p:cNvSpPr txBox="1">
            <a:spLocks noChangeArrowheads="1"/>
          </p:cNvSpPr>
          <p:nvPr/>
        </p:nvSpPr>
        <p:spPr bwMode="auto">
          <a:xfrm>
            <a:off x="1291711" y="26951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05" name="Text Box 15">
            <a:extLst>
              <a:ext uri="{FF2B5EF4-FFF2-40B4-BE49-F238E27FC236}">
                <a16:creationId xmlns:a16="http://schemas.microsoft.com/office/drawing/2014/main" id="{7C6243EA-A0F0-0449-95A0-3D47329274F1}"/>
              </a:ext>
            </a:extLst>
          </p:cNvPr>
          <p:cNvSpPr txBox="1">
            <a:spLocks noChangeArrowheads="1"/>
          </p:cNvSpPr>
          <p:nvPr/>
        </p:nvSpPr>
        <p:spPr bwMode="auto">
          <a:xfrm>
            <a:off x="1136136" y="3788962"/>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6" name="Text Box 17">
            <a:extLst>
              <a:ext uri="{FF2B5EF4-FFF2-40B4-BE49-F238E27FC236}">
                <a16:creationId xmlns:a16="http://schemas.microsoft.com/office/drawing/2014/main" id="{C58AD36B-83D7-F945-860A-84F900A595DB}"/>
              </a:ext>
            </a:extLst>
          </p:cNvPr>
          <p:cNvSpPr txBox="1">
            <a:spLocks noChangeArrowheads="1"/>
          </p:cNvSpPr>
          <p:nvPr/>
        </p:nvSpPr>
        <p:spPr bwMode="auto">
          <a:xfrm>
            <a:off x="1136136" y="29142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07" name="Text Box 18">
            <a:extLst>
              <a:ext uri="{FF2B5EF4-FFF2-40B4-BE49-F238E27FC236}">
                <a16:creationId xmlns:a16="http://schemas.microsoft.com/office/drawing/2014/main" id="{095222A4-B6FD-9943-8053-5736B6B34CF7}"/>
              </a:ext>
            </a:extLst>
          </p:cNvPr>
          <p:cNvSpPr txBox="1">
            <a:spLocks noChangeArrowheads="1"/>
          </p:cNvSpPr>
          <p:nvPr/>
        </p:nvSpPr>
        <p:spPr bwMode="auto">
          <a:xfrm>
            <a:off x="1280598" y="3549250"/>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08" name="Text Box 7">
            <a:extLst>
              <a:ext uri="{FF2B5EF4-FFF2-40B4-BE49-F238E27FC236}">
                <a16:creationId xmlns:a16="http://schemas.microsoft.com/office/drawing/2014/main" id="{6AF201BE-3F74-FC4D-95DC-C10707E5BA59}"/>
              </a:ext>
            </a:extLst>
          </p:cNvPr>
          <p:cNvSpPr txBox="1">
            <a:spLocks noChangeArrowheads="1"/>
          </p:cNvSpPr>
          <p:nvPr/>
        </p:nvSpPr>
        <p:spPr bwMode="auto">
          <a:xfrm>
            <a:off x="1125023" y="19522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9" name="Text Box 9">
            <a:extLst>
              <a:ext uri="{FF2B5EF4-FFF2-40B4-BE49-F238E27FC236}">
                <a16:creationId xmlns:a16="http://schemas.microsoft.com/office/drawing/2014/main" id="{853C3A29-6F14-6A4A-ADF9-EDBEBC72749B}"/>
              </a:ext>
            </a:extLst>
          </p:cNvPr>
          <p:cNvSpPr txBox="1">
            <a:spLocks noChangeArrowheads="1"/>
          </p:cNvSpPr>
          <p:nvPr/>
        </p:nvSpPr>
        <p:spPr bwMode="auto">
          <a:xfrm>
            <a:off x="3801548" y="22348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10" name="Group 37">
            <a:extLst>
              <a:ext uri="{FF2B5EF4-FFF2-40B4-BE49-F238E27FC236}">
                <a16:creationId xmlns:a16="http://schemas.microsoft.com/office/drawing/2014/main" id="{09358D04-CB4E-924F-B392-361B873A9C36}"/>
              </a:ext>
            </a:extLst>
          </p:cNvPr>
          <p:cNvGrpSpPr>
            <a:grpSpLocks/>
          </p:cNvGrpSpPr>
          <p:nvPr/>
        </p:nvGrpSpPr>
        <p:grpSpPr bwMode="auto">
          <a:xfrm>
            <a:off x="2341048" y="2022075"/>
            <a:ext cx="1471613" cy="512762"/>
            <a:chOff x="850" y="1159"/>
            <a:chExt cx="927" cy="323"/>
          </a:xfrm>
        </p:grpSpPr>
        <p:sp>
          <p:nvSpPr>
            <p:cNvPr id="211" name="Line 19">
              <a:extLst>
                <a:ext uri="{FF2B5EF4-FFF2-40B4-BE49-F238E27FC236}">
                  <a16:creationId xmlns:a16="http://schemas.microsoft.com/office/drawing/2014/main" id="{E1536B10-88F6-7D46-8019-7977772178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28">
              <a:extLst>
                <a:ext uri="{FF2B5EF4-FFF2-40B4-BE49-F238E27FC236}">
                  <a16:creationId xmlns:a16="http://schemas.microsoft.com/office/drawing/2014/main" id="{A675AD5E-AFEE-4949-B39C-59B23A44989E}"/>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3" name="Group 43">
            <a:extLst>
              <a:ext uri="{FF2B5EF4-FFF2-40B4-BE49-F238E27FC236}">
                <a16:creationId xmlns:a16="http://schemas.microsoft.com/office/drawing/2014/main" id="{166F1C07-BDF7-5D4C-9BC8-70CDD30FC5D1}"/>
              </a:ext>
            </a:extLst>
          </p:cNvPr>
          <p:cNvGrpSpPr>
            <a:grpSpLocks/>
          </p:cNvGrpSpPr>
          <p:nvPr/>
        </p:nvGrpSpPr>
        <p:grpSpPr bwMode="auto">
          <a:xfrm>
            <a:off x="2334698" y="3758800"/>
            <a:ext cx="1471613" cy="487362"/>
            <a:chOff x="846" y="2253"/>
            <a:chExt cx="927" cy="307"/>
          </a:xfrm>
        </p:grpSpPr>
        <p:sp>
          <p:nvSpPr>
            <p:cNvPr id="214" name="Line 24">
              <a:extLst>
                <a:ext uri="{FF2B5EF4-FFF2-40B4-BE49-F238E27FC236}">
                  <a16:creationId xmlns:a16="http://schemas.microsoft.com/office/drawing/2014/main" id="{65D4B99D-08A4-684C-BFAA-D46F7BDFF3D7}"/>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5" name="Text Box 29">
              <a:extLst>
                <a:ext uri="{FF2B5EF4-FFF2-40B4-BE49-F238E27FC236}">
                  <a16:creationId xmlns:a16="http://schemas.microsoft.com/office/drawing/2014/main" id="{E39C763F-76C0-A342-980A-D2DA1340B692}"/>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6" name="Group 39">
            <a:extLst>
              <a:ext uri="{FF2B5EF4-FFF2-40B4-BE49-F238E27FC236}">
                <a16:creationId xmlns:a16="http://schemas.microsoft.com/office/drawing/2014/main" id="{E7B3DCA6-7A30-6E4A-B749-D291EA9179F9}"/>
              </a:ext>
            </a:extLst>
          </p:cNvPr>
          <p:cNvGrpSpPr>
            <a:grpSpLocks/>
          </p:cNvGrpSpPr>
          <p:nvPr/>
        </p:nvGrpSpPr>
        <p:grpSpPr bwMode="auto">
          <a:xfrm>
            <a:off x="2348986" y="2896787"/>
            <a:ext cx="1471612" cy="504825"/>
            <a:chOff x="855" y="1710"/>
            <a:chExt cx="927" cy="318"/>
          </a:xfrm>
        </p:grpSpPr>
        <p:sp>
          <p:nvSpPr>
            <p:cNvPr id="217" name="Line 23">
              <a:extLst>
                <a:ext uri="{FF2B5EF4-FFF2-40B4-BE49-F238E27FC236}">
                  <a16:creationId xmlns:a16="http://schemas.microsoft.com/office/drawing/2014/main" id="{F48A2643-A8C6-1A4D-95B1-E19CDFD6936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8" name="Text Box 30">
              <a:extLst>
                <a:ext uri="{FF2B5EF4-FFF2-40B4-BE49-F238E27FC236}">
                  <a16:creationId xmlns:a16="http://schemas.microsoft.com/office/drawing/2014/main" id="{7B926EE6-52D5-3840-851B-CF35806F06C4}"/>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19" name="Group 40">
            <a:extLst>
              <a:ext uri="{FF2B5EF4-FFF2-40B4-BE49-F238E27FC236}">
                <a16:creationId xmlns:a16="http://schemas.microsoft.com/office/drawing/2014/main" id="{A3009243-363B-554D-BAFE-7119F17A8E3E}"/>
              </a:ext>
            </a:extLst>
          </p:cNvPr>
          <p:cNvGrpSpPr>
            <a:grpSpLocks/>
          </p:cNvGrpSpPr>
          <p:nvPr/>
        </p:nvGrpSpPr>
        <p:grpSpPr bwMode="auto">
          <a:xfrm>
            <a:off x="2334698" y="3361925"/>
            <a:ext cx="1471613" cy="471487"/>
            <a:chOff x="846" y="2003"/>
            <a:chExt cx="927" cy="297"/>
          </a:xfrm>
        </p:grpSpPr>
        <p:sp>
          <p:nvSpPr>
            <p:cNvPr id="220" name="Line 26">
              <a:extLst>
                <a:ext uri="{FF2B5EF4-FFF2-40B4-BE49-F238E27FC236}">
                  <a16:creationId xmlns:a16="http://schemas.microsoft.com/office/drawing/2014/main" id="{D3AA85D2-AF11-984A-9EAB-8E45BC868FA2}"/>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1" name="Text Box 31">
              <a:extLst>
                <a:ext uri="{FF2B5EF4-FFF2-40B4-BE49-F238E27FC236}">
                  <a16:creationId xmlns:a16="http://schemas.microsoft.com/office/drawing/2014/main" id="{7037D874-E673-BB42-9499-C5B48BC3341A}"/>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22" name="Group 38">
            <a:extLst>
              <a:ext uri="{FF2B5EF4-FFF2-40B4-BE49-F238E27FC236}">
                <a16:creationId xmlns:a16="http://schemas.microsoft.com/office/drawing/2014/main" id="{132C8471-3B30-C44D-B74D-246FC786F37F}"/>
              </a:ext>
            </a:extLst>
          </p:cNvPr>
          <p:cNvGrpSpPr>
            <a:grpSpLocks/>
          </p:cNvGrpSpPr>
          <p:nvPr/>
        </p:nvGrpSpPr>
        <p:grpSpPr bwMode="auto">
          <a:xfrm>
            <a:off x="2326761" y="2522137"/>
            <a:ext cx="1471612" cy="455613"/>
            <a:chOff x="841" y="1474"/>
            <a:chExt cx="927" cy="287"/>
          </a:xfrm>
        </p:grpSpPr>
        <p:sp>
          <p:nvSpPr>
            <p:cNvPr id="223" name="Line 25">
              <a:extLst>
                <a:ext uri="{FF2B5EF4-FFF2-40B4-BE49-F238E27FC236}">
                  <a16:creationId xmlns:a16="http://schemas.microsoft.com/office/drawing/2014/main" id="{6959994A-0B95-094C-9702-6ACA4337EA2D}"/>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4" name="Text Box 32">
              <a:extLst>
                <a:ext uri="{FF2B5EF4-FFF2-40B4-BE49-F238E27FC236}">
                  <a16:creationId xmlns:a16="http://schemas.microsoft.com/office/drawing/2014/main" id="{DCF9302E-EEF0-B04C-A3CA-B6C1A0083288}"/>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25" name="Group 44">
            <a:extLst>
              <a:ext uri="{FF2B5EF4-FFF2-40B4-BE49-F238E27FC236}">
                <a16:creationId xmlns:a16="http://schemas.microsoft.com/office/drawing/2014/main" id="{6DBBBBE3-388C-C24B-A7D7-89C703BC089D}"/>
              </a:ext>
            </a:extLst>
          </p:cNvPr>
          <p:cNvGrpSpPr>
            <a:grpSpLocks/>
          </p:cNvGrpSpPr>
          <p:nvPr/>
        </p:nvGrpSpPr>
        <p:grpSpPr bwMode="auto">
          <a:xfrm>
            <a:off x="2320411" y="4214412"/>
            <a:ext cx="1471612" cy="461963"/>
            <a:chOff x="837" y="2540"/>
            <a:chExt cx="927" cy="291"/>
          </a:xfrm>
        </p:grpSpPr>
        <p:sp>
          <p:nvSpPr>
            <p:cNvPr id="226" name="Line 27">
              <a:extLst>
                <a:ext uri="{FF2B5EF4-FFF2-40B4-BE49-F238E27FC236}">
                  <a16:creationId xmlns:a16="http://schemas.microsoft.com/office/drawing/2014/main" id="{7E664FD8-996B-124A-B106-386F80EF50EE}"/>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7" name="Text Box 33">
              <a:extLst>
                <a:ext uri="{FF2B5EF4-FFF2-40B4-BE49-F238E27FC236}">
                  <a16:creationId xmlns:a16="http://schemas.microsoft.com/office/drawing/2014/main" id="{E9D2F746-6389-2444-A5E1-6FB42FF57ED6}"/>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228" name="Text Box 45">
            <a:extLst>
              <a:ext uri="{FF2B5EF4-FFF2-40B4-BE49-F238E27FC236}">
                <a16:creationId xmlns:a16="http://schemas.microsoft.com/office/drawing/2014/main" id="{0A93A727-0C76-DB44-9B3D-D9D92A7DB9C6}"/>
              </a:ext>
            </a:extLst>
          </p:cNvPr>
          <p:cNvSpPr txBox="1">
            <a:spLocks noChangeArrowheads="1"/>
          </p:cNvSpPr>
          <p:nvPr/>
        </p:nvSpPr>
        <p:spPr bwMode="auto">
          <a:xfrm>
            <a:off x="2628386" y="5293912"/>
            <a:ext cx="12525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(a) no loss</a:t>
            </a:r>
          </a:p>
        </p:txBody>
      </p:sp>
      <p:sp>
        <p:nvSpPr>
          <p:cNvPr id="229" name="Text Box 46">
            <a:extLst>
              <a:ext uri="{FF2B5EF4-FFF2-40B4-BE49-F238E27FC236}">
                <a16:creationId xmlns:a16="http://schemas.microsoft.com/office/drawing/2014/main" id="{B77F9079-0CCA-744D-9DFE-229523FF9EEF}"/>
              </a:ext>
            </a:extLst>
          </p:cNvPr>
          <p:cNvSpPr txBox="1">
            <a:spLocks noChangeArrowheads="1"/>
          </p:cNvSpPr>
          <p:nvPr/>
        </p:nvSpPr>
        <p:spPr bwMode="auto">
          <a:xfrm>
            <a:off x="7079959" y="14616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30" name="Text Box 47">
            <a:extLst>
              <a:ext uri="{FF2B5EF4-FFF2-40B4-BE49-F238E27FC236}">
                <a16:creationId xmlns:a16="http://schemas.microsoft.com/office/drawing/2014/main" id="{B39810E0-29DE-BE4C-BF65-C4554F0C2A10}"/>
              </a:ext>
            </a:extLst>
          </p:cNvPr>
          <p:cNvSpPr txBox="1">
            <a:spLocks noChangeArrowheads="1"/>
          </p:cNvSpPr>
          <p:nvPr/>
        </p:nvSpPr>
        <p:spPr bwMode="auto">
          <a:xfrm>
            <a:off x="9519946" y="1456925"/>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31" name="Text Box 48">
            <a:extLst>
              <a:ext uri="{FF2B5EF4-FFF2-40B4-BE49-F238E27FC236}">
                <a16:creationId xmlns:a16="http://schemas.microsoft.com/office/drawing/2014/main" id="{C93070BC-AD37-CE48-8113-A425136649B5}"/>
              </a:ext>
            </a:extLst>
          </p:cNvPr>
          <p:cNvSpPr txBox="1">
            <a:spLocks noChangeArrowheads="1"/>
          </p:cNvSpPr>
          <p:nvPr/>
        </p:nvSpPr>
        <p:spPr bwMode="auto">
          <a:xfrm>
            <a:off x="9521534" y="4373162"/>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32" name="Text Box 49">
            <a:extLst>
              <a:ext uri="{FF2B5EF4-FFF2-40B4-BE49-F238E27FC236}">
                <a16:creationId xmlns:a16="http://schemas.microsoft.com/office/drawing/2014/main" id="{BAC5BE6B-684D-294E-91C5-DD7058B132AB}"/>
              </a:ext>
            </a:extLst>
          </p:cNvPr>
          <p:cNvSpPr txBox="1">
            <a:spLocks noChangeArrowheads="1"/>
          </p:cNvSpPr>
          <p:nvPr/>
        </p:nvSpPr>
        <p:spPr bwMode="auto">
          <a:xfrm>
            <a:off x="9529471" y="52145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33" name="Text Box 50">
            <a:extLst>
              <a:ext uri="{FF2B5EF4-FFF2-40B4-BE49-F238E27FC236}">
                <a16:creationId xmlns:a16="http://schemas.microsoft.com/office/drawing/2014/main" id="{38A95A95-ECA6-1F4F-BB93-8A237B92F265}"/>
              </a:ext>
            </a:extLst>
          </p:cNvPr>
          <p:cNvSpPr txBox="1">
            <a:spLocks noChangeArrowheads="1"/>
          </p:cNvSpPr>
          <p:nvPr/>
        </p:nvSpPr>
        <p:spPr bwMode="auto">
          <a:xfrm>
            <a:off x="9526296" y="23951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4" name="Text Box 51">
            <a:extLst>
              <a:ext uri="{FF2B5EF4-FFF2-40B4-BE49-F238E27FC236}">
                <a16:creationId xmlns:a16="http://schemas.microsoft.com/office/drawing/2014/main" id="{E34E5A4F-7761-E54D-9493-85E43D4F88E3}"/>
              </a:ext>
            </a:extLst>
          </p:cNvPr>
          <p:cNvSpPr txBox="1">
            <a:spLocks noChangeArrowheads="1"/>
          </p:cNvSpPr>
          <p:nvPr/>
        </p:nvSpPr>
        <p:spPr bwMode="auto">
          <a:xfrm>
            <a:off x="9523121" y="45843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35" name="Text Box 52">
            <a:extLst>
              <a:ext uri="{FF2B5EF4-FFF2-40B4-BE49-F238E27FC236}">
                <a16:creationId xmlns:a16="http://schemas.microsoft.com/office/drawing/2014/main" id="{D16E11FB-EE35-2140-B6B1-8BA74CDF3465}"/>
              </a:ext>
            </a:extLst>
          </p:cNvPr>
          <p:cNvSpPr txBox="1">
            <a:spLocks noChangeArrowheads="1"/>
          </p:cNvSpPr>
          <p:nvPr/>
        </p:nvSpPr>
        <p:spPr bwMode="auto">
          <a:xfrm>
            <a:off x="9523121" y="54098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6" name="Text Box 53">
            <a:extLst>
              <a:ext uri="{FF2B5EF4-FFF2-40B4-BE49-F238E27FC236}">
                <a16:creationId xmlns:a16="http://schemas.microsoft.com/office/drawing/2014/main" id="{7C3E4221-F85D-7A47-8A21-C9CAD5DD38EB}"/>
              </a:ext>
            </a:extLst>
          </p:cNvPr>
          <p:cNvSpPr txBox="1">
            <a:spLocks noChangeArrowheads="1"/>
          </p:cNvSpPr>
          <p:nvPr/>
        </p:nvSpPr>
        <p:spPr bwMode="auto">
          <a:xfrm>
            <a:off x="7008521" y="26443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37" name="Text Box 54">
            <a:extLst>
              <a:ext uri="{FF2B5EF4-FFF2-40B4-BE49-F238E27FC236}">
                <a16:creationId xmlns:a16="http://schemas.microsoft.com/office/drawing/2014/main" id="{5EBBB81F-0421-D749-BA75-69B429681049}"/>
              </a:ext>
            </a:extLst>
          </p:cNvPr>
          <p:cNvSpPr txBox="1">
            <a:spLocks noChangeArrowheads="1"/>
          </p:cNvSpPr>
          <p:nvPr/>
        </p:nvSpPr>
        <p:spPr bwMode="auto">
          <a:xfrm>
            <a:off x="6852946" y="501610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38" name="Text Box 55">
            <a:extLst>
              <a:ext uri="{FF2B5EF4-FFF2-40B4-BE49-F238E27FC236}">
                <a16:creationId xmlns:a16="http://schemas.microsoft.com/office/drawing/2014/main" id="{D284D67E-01F5-D942-9024-5147EB6ECBF7}"/>
              </a:ext>
            </a:extLst>
          </p:cNvPr>
          <p:cNvSpPr txBox="1">
            <a:spLocks noChangeArrowheads="1"/>
          </p:cNvSpPr>
          <p:nvPr/>
        </p:nvSpPr>
        <p:spPr bwMode="auto">
          <a:xfrm>
            <a:off x="6852946" y="28634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39" name="Text Box 56">
            <a:extLst>
              <a:ext uri="{FF2B5EF4-FFF2-40B4-BE49-F238E27FC236}">
                <a16:creationId xmlns:a16="http://schemas.microsoft.com/office/drawing/2014/main" id="{A96E3C21-E923-6641-9449-C311D50094E5}"/>
              </a:ext>
            </a:extLst>
          </p:cNvPr>
          <p:cNvSpPr txBox="1">
            <a:spLocks noChangeArrowheads="1"/>
          </p:cNvSpPr>
          <p:nvPr/>
        </p:nvSpPr>
        <p:spPr bwMode="auto">
          <a:xfrm>
            <a:off x="6997409" y="4776387"/>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40" name="Text Box 57">
            <a:extLst>
              <a:ext uri="{FF2B5EF4-FFF2-40B4-BE49-F238E27FC236}">
                <a16:creationId xmlns:a16="http://schemas.microsoft.com/office/drawing/2014/main" id="{B3857487-8C16-8749-B6F0-A61DA7842D1C}"/>
              </a:ext>
            </a:extLst>
          </p:cNvPr>
          <p:cNvSpPr txBox="1">
            <a:spLocks noChangeArrowheads="1"/>
          </p:cNvSpPr>
          <p:nvPr/>
        </p:nvSpPr>
        <p:spPr bwMode="auto">
          <a:xfrm>
            <a:off x="6841834" y="19014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41" name="Text Box 58">
            <a:extLst>
              <a:ext uri="{FF2B5EF4-FFF2-40B4-BE49-F238E27FC236}">
                <a16:creationId xmlns:a16="http://schemas.microsoft.com/office/drawing/2014/main" id="{09BE22F1-E2C7-F840-9EDB-010AB9975B0E}"/>
              </a:ext>
            </a:extLst>
          </p:cNvPr>
          <p:cNvSpPr txBox="1">
            <a:spLocks noChangeArrowheads="1"/>
          </p:cNvSpPr>
          <p:nvPr/>
        </p:nvSpPr>
        <p:spPr bwMode="auto">
          <a:xfrm>
            <a:off x="9518359" y="21840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42" name="Group 59">
            <a:extLst>
              <a:ext uri="{FF2B5EF4-FFF2-40B4-BE49-F238E27FC236}">
                <a16:creationId xmlns:a16="http://schemas.microsoft.com/office/drawing/2014/main" id="{E96023CD-98EA-4D46-A675-AEE190E94DA3}"/>
              </a:ext>
            </a:extLst>
          </p:cNvPr>
          <p:cNvGrpSpPr>
            <a:grpSpLocks/>
          </p:cNvGrpSpPr>
          <p:nvPr/>
        </p:nvGrpSpPr>
        <p:grpSpPr bwMode="auto">
          <a:xfrm>
            <a:off x="8057859" y="1971275"/>
            <a:ext cx="1471612" cy="512762"/>
            <a:chOff x="850" y="1159"/>
            <a:chExt cx="927" cy="323"/>
          </a:xfrm>
        </p:grpSpPr>
        <p:sp>
          <p:nvSpPr>
            <p:cNvPr id="243" name="Line 60">
              <a:extLst>
                <a:ext uri="{FF2B5EF4-FFF2-40B4-BE49-F238E27FC236}">
                  <a16:creationId xmlns:a16="http://schemas.microsoft.com/office/drawing/2014/main" id="{3DC88CCC-5C5E-6A40-BBC7-416C5ED63E7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4" name="Text Box 61">
              <a:extLst>
                <a:ext uri="{FF2B5EF4-FFF2-40B4-BE49-F238E27FC236}">
                  <a16:creationId xmlns:a16="http://schemas.microsoft.com/office/drawing/2014/main" id="{15663F65-17E3-8A4B-A7CB-12678A320623}"/>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5" name="Group 62">
            <a:extLst>
              <a:ext uri="{FF2B5EF4-FFF2-40B4-BE49-F238E27FC236}">
                <a16:creationId xmlns:a16="http://schemas.microsoft.com/office/drawing/2014/main" id="{A3E86C2E-1598-F746-90BA-375EC32E7F63}"/>
              </a:ext>
            </a:extLst>
          </p:cNvPr>
          <p:cNvGrpSpPr>
            <a:grpSpLocks/>
          </p:cNvGrpSpPr>
          <p:nvPr/>
        </p:nvGrpSpPr>
        <p:grpSpPr bwMode="auto">
          <a:xfrm>
            <a:off x="8051509" y="4985937"/>
            <a:ext cx="1471612" cy="487363"/>
            <a:chOff x="846" y="2253"/>
            <a:chExt cx="927" cy="307"/>
          </a:xfrm>
        </p:grpSpPr>
        <p:sp>
          <p:nvSpPr>
            <p:cNvPr id="246" name="Line 63">
              <a:extLst>
                <a:ext uri="{FF2B5EF4-FFF2-40B4-BE49-F238E27FC236}">
                  <a16:creationId xmlns:a16="http://schemas.microsoft.com/office/drawing/2014/main" id="{0290E24F-CA8A-7D41-AD89-945F9061C26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64">
              <a:extLst>
                <a:ext uri="{FF2B5EF4-FFF2-40B4-BE49-F238E27FC236}">
                  <a16:creationId xmlns:a16="http://schemas.microsoft.com/office/drawing/2014/main" id="{95787234-AC16-C64F-BAAF-6116E3A1CE69}"/>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8" name="Group 68">
            <a:extLst>
              <a:ext uri="{FF2B5EF4-FFF2-40B4-BE49-F238E27FC236}">
                <a16:creationId xmlns:a16="http://schemas.microsoft.com/office/drawing/2014/main" id="{8F7C7CC8-14B9-8842-9B0D-6DB644B899AA}"/>
              </a:ext>
            </a:extLst>
          </p:cNvPr>
          <p:cNvGrpSpPr>
            <a:grpSpLocks/>
          </p:cNvGrpSpPr>
          <p:nvPr/>
        </p:nvGrpSpPr>
        <p:grpSpPr bwMode="auto">
          <a:xfrm>
            <a:off x="8051509" y="4589062"/>
            <a:ext cx="1471612" cy="471488"/>
            <a:chOff x="846" y="2003"/>
            <a:chExt cx="927" cy="297"/>
          </a:xfrm>
        </p:grpSpPr>
        <p:sp>
          <p:nvSpPr>
            <p:cNvPr id="249" name="Line 69">
              <a:extLst>
                <a:ext uri="{FF2B5EF4-FFF2-40B4-BE49-F238E27FC236}">
                  <a16:creationId xmlns:a16="http://schemas.microsoft.com/office/drawing/2014/main" id="{DC51DCB8-7F03-FF43-8481-0BB950FB4328}"/>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Text Box 70">
              <a:extLst>
                <a:ext uri="{FF2B5EF4-FFF2-40B4-BE49-F238E27FC236}">
                  <a16:creationId xmlns:a16="http://schemas.microsoft.com/office/drawing/2014/main" id="{2CACB117-AF7D-BF48-9824-6A98B36986C8}"/>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51" name="Group 71">
            <a:extLst>
              <a:ext uri="{FF2B5EF4-FFF2-40B4-BE49-F238E27FC236}">
                <a16:creationId xmlns:a16="http://schemas.microsoft.com/office/drawing/2014/main" id="{F9559054-8E07-D140-B2BF-83D78FFEDE1F}"/>
              </a:ext>
            </a:extLst>
          </p:cNvPr>
          <p:cNvGrpSpPr>
            <a:grpSpLocks/>
          </p:cNvGrpSpPr>
          <p:nvPr/>
        </p:nvGrpSpPr>
        <p:grpSpPr bwMode="auto">
          <a:xfrm>
            <a:off x="8043571" y="2471337"/>
            <a:ext cx="1471613" cy="455613"/>
            <a:chOff x="841" y="1474"/>
            <a:chExt cx="927" cy="287"/>
          </a:xfrm>
        </p:grpSpPr>
        <p:sp>
          <p:nvSpPr>
            <p:cNvPr id="252" name="Line 72">
              <a:extLst>
                <a:ext uri="{FF2B5EF4-FFF2-40B4-BE49-F238E27FC236}">
                  <a16:creationId xmlns:a16="http://schemas.microsoft.com/office/drawing/2014/main" id="{EC1868E2-1895-8348-966C-93D06CFC83C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Text Box 73">
              <a:extLst>
                <a:ext uri="{FF2B5EF4-FFF2-40B4-BE49-F238E27FC236}">
                  <a16:creationId xmlns:a16="http://schemas.microsoft.com/office/drawing/2014/main" id="{DF711AA0-D78D-444E-9703-4A59DF126C5B}"/>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54" name="Group 74">
            <a:extLst>
              <a:ext uri="{FF2B5EF4-FFF2-40B4-BE49-F238E27FC236}">
                <a16:creationId xmlns:a16="http://schemas.microsoft.com/office/drawing/2014/main" id="{07374028-39C8-2B49-A708-435D85A50ED2}"/>
              </a:ext>
            </a:extLst>
          </p:cNvPr>
          <p:cNvGrpSpPr>
            <a:grpSpLocks/>
          </p:cNvGrpSpPr>
          <p:nvPr/>
        </p:nvGrpSpPr>
        <p:grpSpPr bwMode="auto">
          <a:xfrm>
            <a:off x="8037221" y="5436787"/>
            <a:ext cx="1471613" cy="466725"/>
            <a:chOff x="837" y="2537"/>
            <a:chExt cx="927" cy="294"/>
          </a:xfrm>
        </p:grpSpPr>
        <p:sp>
          <p:nvSpPr>
            <p:cNvPr id="255" name="Line 75">
              <a:extLst>
                <a:ext uri="{FF2B5EF4-FFF2-40B4-BE49-F238E27FC236}">
                  <a16:creationId xmlns:a16="http://schemas.microsoft.com/office/drawing/2014/main" id="{1B77C38B-89D8-4841-83E6-E0FE3FC2BA3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6" name="Text Box 76">
              <a:extLst>
                <a:ext uri="{FF2B5EF4-FFF2-40B4-BE49-F238E27FC236}">
                  <a16:creationId xmlns:a16="http://schemas.microsoft.com/office/drawing/2014/main" id="{5D036972-8C50-0C4C-9765-18BFA21A4E63}"/>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Tahoma" charset="0"/>
                  <a:ea typeface="ＭＳ Ｐゴシック" charset="0"/>
                  <a:cs typeface="+mn-cs"/>
                </a:rPr>
                <a:t>ack0</a:t>
              </a:r>
            </a:p>
          </p:txBody>
        </p:sp>
      </p:grpSp>
      <p:sp>
        <p:nvSpPr>
          <p:cNvPr id="257" name="Text Box 78">
            <a:extLst>
              <a:ext uri="{FF2B5EF4-FFF2-40B4-BE49-F238E27FC236}">
                <a16:creationId xmlns:a16="http://schemas.microsoft.com/office/drawing/2014/main" id="{369CE47E-1D71-7744-95BB-CAB6F57A655D}"/>
              </a:ext>
            </a:extLst>
          </p:cNvPr>
          <p:cNvSpPr txBox="1">
            <a:spLocks noChangeArrowheads="1"/>
          </p:cNvSpPr>
          <p:nvPr/>
        </p:nvSpPr>
        <p:spPr bwMode="auto">
          <a:xfrm>
            <a:off x="8130884" y="6154337"/>
            <a:ext cx="16716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(b) packet loss</a:t>
            </a:r>
          </a:p>
        </p:txBody>
      </p:sp>
      <p:grpSp>
        <p:nvGrpSpPr>
          <p:cNvPr id="258" name="Group 81">
            <a:extLst>
              <a:ext uri="{FF2B5EF4-FFF2-40B4-BE49-F238E27FC236}">
                <a16:creationId xmlns:a16="http://schemas.microsoft.com/office/drawing/2014/main" id="{58D1FC7F-D1DB-9742-BCDA-95EAEA7F7541}"/>
              </a:ext>
            </a:extLst>
          </p:cNvPr>
          <p:cNvGrpSpPr>
            <a:grpSpLocks/>
          </p:cNvGrpSpPr>
          <p:nvPr/>
        </p:nvGrpSpPr>
        <p:grpSpPr bwMode="auto">
          <a:xfrm>
            <a:off x="8065796" y="2845987"/>
            <a:ext cx="1157288" cy="738188"/>
            <a:chOff x="3726" y="1687"/>
            <a:chExt cx="729" cy="465"/>
          </a:xfrm>
        </p:grpSpPr>
        <p:sp>
          <p:nvSpPr>
            <p:cNvPr id="259" name="Line 66">
              <a:extLst>
                <a:ext uri="{FF2B5EF4-FFF2-40B4-BE49-F238E27FC236}">
                  <a16:creationId xmlns:a16="http://schemas.microsoft.com/office/drawing/2014/main" id="{8586B367-BD51-F743-AED9-6217A75B9EB8}"/>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Text Box 67">
              <a:extLst>
                <a:ext uri="{FF2B5EF4-FFF2-40B4-BE49-F238E27FC236}">
                  <a16:creationId xmlns:a16="http://schemas.microsoft.com/office/drawing/2014/main" id="{45395DCC-EA5A-E34D-854F-760FBAD59874}"/>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pkt1</a:t>
              </a:r>
            </a:p>
          </p:txBody>
        </p:sp>
        <p:sp>
          <p:nvSpPr>
            <p:cNvPr id="261" name="Text Box 79">
              <a:extLst>
                <a:ext uri="{FF2B5EF4-FFF2-40B4-BE49-F238E27FC236}">
                  <a16:creationId xmlns:a16="http://schemas.microsoft.com/office/drawing/2014/main" id="{28259E79-639E-E24B-A02E-4313B3CAB50B}"/>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262" name="Text Box 80">
              <a:extLst>
                <a:ext uri="{FF2B5EF4-FFF2-40B4-BE49-F238E27FC236}">
                  <a16:creationId xmlns:a16="http://schemas.microsoft.com/office/drawing/2014/main" id="{8928A415-686E-1940-B399-6DD126A266C2}"/>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263" name="Group 86">
            <a:extLst>
              <a:ext uri="{FF2B5EF4-FFF2-40B4-BE49-F238E27FC236}">
                <a16:creationId xmlns:a16="http://schemas.microsoft.com/office/drawing/2014/main" id="{0751228C-C56A-4145-9744-AA4B5D7B422B}"/>
              </a:ext>
            </a:extLst>
          </p:cNvPr>
          <p:cNvGrpSpPr>
            <a:grpSpLocks/>
          </p:cNvGrpSpPr>
          <p:nvPr/>
        </p:nvGrpSpPr>
        <p:grpSpPr bwMode="auto">
          <a:xfrm>
            <a:off x="7946734" y="3149200"/>
            <a:ext cx="122237" cy="1033462"/>
            <a:chOff x="3651" y="1878"/>
            <a:chExt cx="78" cy="963"/>
          </a:xfrm>
        </p:grpSpPr>
        <p:sp>
          <p:nvSpPr>
            <p:cNvPr id="264" name="Line 82">
              <a:extLst>
                <a:ext uri="{FF2B5EF4-FFF2-40B4-BE49-F238E27FC236}">
                  <a16:creationId xmlns:a16="http://schemas.microsoft.com/office/drawing/2014/main" id="{3C08A3AA-5F97-BA41-9BF4-A9FAFC6B700B}"/>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Line 84">
              <a:extLst>
                <a:ext uri="{FF2B5EF4-FFF2-40B4-BE49-F238E27FC236}">
                  <a16:creationId xmlns:a16="http://schemas.microsoft.com/office/drawing/2014/main" id="{4B808BC0-C4AA-8A47-AD7A-9C138A93A79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Line 85">
              <a:extLst>
                <a:ext uri="{FF2B5EF4-FFF2-40B4-BE49-F238E27FC236}">
                  <a16:creationId xmlns:a16="http://schemas.microsoft.com/office/drawing/2014/main" id="{2D5E6195-4AC0-E644-96BD-40B80CE7C01E}"/>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67" name="Group 88">
            <a:extLst>
              <a:ext uri="{FF2B5EF4-FFF2-40B4-BE49-F238E27FC236}">
                <a16:creationId xmlns:a16="http://schemas.microsoft.com/office/drawing/2014/main" id="{932E32A0-5C3E-3046-BAAA-21A55DF9DD28}"/>
              </a:ext>
            </a:extLst>
          </p:cNvPr>
          <p:cNvGrpSpPr>
            <a:grpSpLocks/>
          </p:cNvGrpSpPr>
          <p:nvPr/>
        </p:nvGrpSpPr>
        <p:grpSpPr bwMode="auto">
          <a:xfrm>
            <a:off x="8075321" y="4138212"/>
            <a:ext cx="1471613" cy="504825"/>
            <a:chOff x="855" y="1710"/>
            <a:chExt cx="927" cy="318"/>
          </a:xfrm>
        </p:grpSpPr>
        <p:sp>
          <p:nvSpPr>
            <p:cNvPr id="268" name="Line 89">
              <a:extLst>
                <a:ext uri="{FF2B5EF4-FFF2-40B4-BE49-F238E27FC236}">
                  <a16:creationId xmlns:a16="http://schemas.microsoft.com/office/drawing/2014/main" id="{B54BB22F-1388-EC44-AB1D-26D4513198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Text Box 90">
              <a:extLst>
                <a:ext uri="{FF2B5EF4-FFF2-40B4-BE49-F238E27FC236}">
                  <a16:creationId xmlns:a16="http://schemas.microsoft.com/office/drawing/2014/main" id="{0D178261-4D19-EB46-A4F7-AB511FAB3D3B}"/>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70" name="Group 92">
            <a:extLst>
              <a:ext uri="{FF2B5EF4-FFF2-40B4-BE49-F238E27FC236}">
                <a16:creationId xmlns:a16="http://schemas.microsoft.com/office/drawing/2014/main" id="{2F31B7A3-D271-8245-A7D0-64CC20F4CE34}"/>
              </a:ext>
            </a:extLst>
          </p:cNvPr>
          <p:cNvGrpSpPr>
            <a:grpSpLocks/>
          </p:cNvGrpSpPr>
          <p:nvPr/>
        </p:nvGrpSpPr>
        <p:grpSpPr bwMode="auto">
          <a:xfrm>
            <a:off x="6643396" y="3761975"/>
            <a:ext cx="1377950" cy="731837"/>
            <a:chOff x="2802" y="2348"/>
            <a:chExt cx="868" cy="461"/>
          </a:xfrm>
        </p:grpSpPr>
        <p:pic>
          <p:nvPicPr>
            <p:cNvPr id="271" name="Picture 87" descr="alarm_clock_ringing">
              <a:extLst>
                <a:ext uri="{FF2B5EF4-FFF2-40B4-BE49-F238E27FC236}">
                  <a16:creationId xmlns:a16="http://schemas.microsoft.com/office/drawing/2014/main" id="{DE9E1E05-3488-EE4B-92F6-451228AB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 Box 91">
              <a:extLst>
                <a:ext uri="{FF2B5EF4-FFF2-40B4-BE49-F238E27FC236}">
                  <a16:creationId xmlns:a16="http://schemas.microsoft.com/office/drawing/2014/main" id="{1CAC9FAC-E321-AF48-8EE2-DEA4784FF7C2}"/>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spTree>
    <p:extLst>
      <p:ext uri="{BB962C8B-B14F-4D97-AF65-F5344CB8AC3E}">
        <p14:creationId xmlns:p14="http://schemas.microsoft.com/office/powerpoint/2010/main" val="61908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9">
                                            <p:txEl>
                                              <p:pRg st="0" end="0"/>
                                            </p:txEl>
                                          </p:spTgt>
                                        </p:tgtEl>
                                        <p:attrNameLst>
                                          <p:attrName>style.visibility</p:attrName>
                                        </p:attrNameLst>
                                      </p:cBhvr>
                                      <p:to>
                                        <p:strVal val="visible"/>
                                      </p:to>
                                    </p:set>
                                    <p:animEffect transition="in" filter="dissolve">
                                      <p:cBhvr>
                                        <p:cTn id="11" dur="500"/>
                                        <p:tgtEl>
                                          <p:spTgt spid="2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dissolve">
                                      <p:cBhvr>
                                        <p:cTn id="16" dur="500"/>
                                        <p:tgtEl>
                                          <p:spTgt spid="20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wipe(right)">
                                      <p:cBhvr>
                                        <p:cTn id="20" dur="500"/>
                                        <p:tgtEl>
                                          <p:spTgt spid="2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dissolve">
                                      <p:cBhvr>
                                        <p:cTn id="24" dur="500"/>
                                        <p:tgtEl>
                                          <p:spTgt spid="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dissolve">
                                      <p:cBhvr>
                                        <p:cTn id="29" dur="500"/>
                                        <p:tgtEl>
                                          <p:spTgt spid="20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wipe(left)">
                                      <p:cBhvr>
                                        <p:cTn id="33" dur="500"/>
                                        <p:tgtEl>
                                          <p:spTgt spid="216"/>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99">
                                            <p:txEl>
                                              <p:pRg st="0" end="0"/>
                                            </p:txEl>
                                          </p:spTgt>
                                        </p:tgtEl>
                                        <p:attrNameLst>
                                          <p:attrName>style.visibility</p:attrName>
                                        </p:attrNameLst>
                                      </p:cBhvr>
                                      <p:to>
                                        <p:strVal val="visible"/>
                                      </p:to>
                                    </p:set>
                                    <p:animEffect transition="in" filter="dissolve">
                                      <p:cBhvr>
                                        <p:cTn id="37" dur="500"/>
                                        <p:tgtEl>
                                          <p:spTgt spid="199">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dissolve">
                                      <p:cBhvr>
                                        <p:cTn id="41" dur="500"/>
                                        <p:tgtEl>
                                          <p:spTgt spid="202"/>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right)">
                                      <p:cBhvr>
                                        <p:cTn id="45" dur="500"/>
                                        <p:tgtEl>
                                          <p:spTgt spid="219"/>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dissolve">
                                      <p:cBhvr>
                                        <p:cTn id="49" dur="500"/>
                                        <p:tgtEl>
                                          <p:spTgt spid="20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205"/>
                                        </p:tgtEl>
                                        <p:attrNameLst>
                                          <p:attrName>style.visibility</p:attrName>
                                        </p:attrNameLst>
                                      </p:cBhvr>
                                      <p:to>
                                        <p:strVal val="visible"/>
                                      </p:to>
                                    </p:set>
                                    <p:animEffect transition="in" filter="dissolve">
                                      <p:cBhvr>
                                        <p:cTn id="53" dur="500"/>
                                        <p:tgtEl>
                                          <p:spTgt spid="205"/>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left)">
                                      <p:cBhvr>
                                        <p:cTn id="57" dur="500"/>
                                        <p:tgtEl>
                                          <p:spTgt spid="213"/>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dissolve">
                                      <p:cBhvr>
                                        <p:cTn id="61" dur="500"/>
                                        <p:tgtEl>
                                          <p:spTgt spid="200"/>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203">
                                            <p:txEl>
                                              <p:pRg st="0" end="0"/>
                                            </p:txEl>
                                          </p:spTgt>
                                        </p:tgtEl>
                                        <p:attrNameLst>
                                          <p:attrName>style.visibility</p:attrName>
                                        </p:attrNameLst>
                                      </p:cBhvr>
                                      <p:to>
                                        <p:strVal val="visible"/>
                                      </p:to>
                                    </p:set>
                                    <p:animEffect transition="in" filter="dissolve">
                                      <p:cBhvr>
                                        <p:cTn id="65" dur="500"/>
                                        <p:tgtEl>
                                          <p:spTgt spid="203">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225"/>
                                        </p:tgtEl>
                                        <p:attrNameLst>
                                          <p:attrName>style.visibility</p:attrName>
                                        </p:attrNameLst>
                                      </p:cBhvr>
                                      <p:to>
                                        <p:strVal val="visible"/>
                                      </p:to>
                                    </p:set>
                                    <p:animEffect transition="in" filter="wipe(right)">
                                      <p:cBhvr>
                                        <p:cTn id="69" dur="500"/>
                                        <p:tgtEl>
                                          <p:spTgt spid="2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animEffect transition="in" filter="wipe(left)">
                                      <p:cBhvr>
                                        <p:cTn id="74" dur="500"/>
                                        <p:tgtEl>
                                          <p:spTgt spid="242"/>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241">
                                            <p:txEl>
                                              <p:pRg st="0" end="0"/>
                                            </p:txEl>
                                          </p:spTgt>
                                        </p:tgtEl>
                                        <p:attrNameLst>
                                          <p:attrName>style.visibility</p:attrName>
                                        </p:attrNameLst>
                                      </p:cBhvr>
                                      <p:to>
                                        <p:strVal val="visible"/>
                                      </p:to>
                                    </p:set>
                                    <p:animEffect transition="in" filter="dissolve">
                                      <p:cBhvr>
                                        <p:cTn id="78" dur="500"/>
                                        <p:tgtEl>
                                          <p:spTgt spid="241">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dissolve">
                                      <p:cBhvr>
                                        <p:cTn id="82" dur="500"/>
                                        <p:tgtEl>
                                          <p:spTgt spid="233"/>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51"/>
                                        </p:tgtEl>
                                        <p:attrNameLst>
                                          <p:attrName>style.visibility</p:attrName>
                                        </p:attrNameLst>
                                      </p:cBhvr>
                                      <p:to>
                                        <p:strVal val="visible"/>
                                      </p:to>
                                    </p:set>
                                    <p:animEffect transition="in" filter="wipe(right)">
                                      <p:cBhvr>
                                        <p:cTn id="86" dur="500"/>
                                        <p:tgtEl>
                                          <p:spTgt spid="251"/>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236"/>
                                        </p:tgtEl>
                                        <p:attrNameLst>
                                          <p:attrName>style.visibility</p:attrName>
                                        </p:attrNameLst>
                                      </p:cBhvr>
                                      <p:to>
                                        <p:strVal val="visible"/>
                                      </p:to>
                                    </p:set>
                                    <p:animEffect transition="in" filter="dissolve">
                                      <p:cBhvr>
                                        <p:cTn id="90" dur="500"/>
                                        <p:tgtEl>
                                          <p:spTgt spid="236"/>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238"/>
                                        </p:tgtEl>
                                        <p:attrNameLst>
                                          <p:attrName>style.visibility</p:attrName>
                                        </p:attrNameLst>
                                      </p:cBhvr>
                                      <p:to>
                                        <p:strVal val="visible"/>
                                      </p:to>
                                    </p:set>
                                    <p:animEffect transition="in" filter="dissolve">
                                      <p:cBhvr>
                                        <p:cTn id="94" dur="500"/>
                                        <p:tgtEl>
                                          <p:spTgt spid="238"/>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8"/>
                                        </p:tgtEl>
                                        <p:attrNameLst>
                                          <p:attrName>style.visibility</p:attrName>
                                        </p:attrNameLst>
                                      </p:cBhvr>
                                      <p:to>
                                        <p:strVal val="visible"/>
                                      </p:to>
                                    </p:set>
                                    <p:animEffect transition="in" filter="wipe(left)">
                                      <p:cBhvr>
                                        <p:cTn id="98" dur="500"/>
                                        <p:tgtEl>
                                          <p:spTgt spid="2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63"/>
                                        </p:tgtEl>
                                        <p:attrNameLst>
                                          <p:attrName>style.visibility</p:attrName>
                                        </p:attrNameLst>
                                      </p:cBhvr>
                                      <p:to>
                                        <p:strVal val="visible"/>
                                      </p:to>
                                    </p:set>
                                    <p:animEffect transition="in" filter="wipe(up)">
                                      <p:cBhvr>
                                        <p:cTn id="103" dur="1000"/>
                                        <p:tgtEl>
                                          <p:spTgt spid="263"/>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270"/>
                                        </p:tgtEl>
                                        <p:attrNameLst>
                                          <p:attrName>style.visibility</p:attrName>
                                        </p:attrNameLst>
                                      </p:cBhvr>
                                      <p:to>
                                        <p:strVal val="visible"/>
                                      </p:to>
                                    </p:set>
                                    <p:animEffect transition="in" filter="dissolve">
                                      <p:cBhvr>
                                        <p:cTn id="107" dur="500"/>
                                        <p:tgtEl>
                                          <p:spTgt spid="2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wipe(left)">
                                      <p:cBhvr>
                                        <p:cTn id="112" dur="500"/>
                                        <p:tgtEl>
                                          <p:spTgt spid="26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231">
                                            <p:txEl>
                                              <p:pRg st="0" end="0"/>
                                            </p:txEl>
                                          </p:spTgt>
                                        </p:tgtEl>
                                        <p:attrNameLst>
                                          <p:attrName>style.visibility</p:attrName>
                                        </p:attrNameLst>
                                      </p:cBhvr>
                                      <p:to>
                                        <p:strVal val="visible"/>
                                      </p:to>
                                    </p:set>
                                    <p:animEffect transition="in" filter="dissolve">
                                      <p:cBhvr>
                                        <p:cTn id="116" dur="500"/>
                                        <p:tgtEl>
                                          <p:spTgt spid="231">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234"/>
                                        </p:tgtEl>
                                        <p:attrNameLst>
                                          <p:attrName>style.visibility</p:attrName>
                                        </p:attrNameLst>
                                      </p:cBhvr>
                                      <p:to>
                                        <p:strVal val="visible"/>
                                      </p:to>
                                    </p:set>
                                    <p:animEffect transition="in" filter="dissolve">
                                      <p:cBhvr>
                                        <p:cTn id="120" dur="500"/>
                                        <p:tgtEl>
                                          <p:spTgt spid="234"/>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248"/>
                                        </p:tgtEl>
                                        <p:attrNameLst>
                                          <p:attrName>style.visibility</p:attrName>
                                        </p:attrNameLst>
                                      </p:cBhvr>
                                      <p:to>
                                        <p:strVal val="visible"/>
                                      </p:to>
                                    </p:set>
                                    <p:animEffect transition="in" filter="wipe(right)">
                                      <p:cBhvr>
                                        <p:cTn id="124" dur="500"/>
                                        <p:tgtEl>
                                          <p:spTgt spid="248"/>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239"/>
                                        </p:tgtEl>
                                        <p:attrNameLst>
                                          <p:attrName>style.visibility</p:attrName>
                                        </p:attrNameLst>
                                      </p:cBhvr>
                                      <p:to>
                                        <p:strVal val="visible"/>
                                      </p:to>
                                    </p:set>
                                    <p:animEffect transition="in" filter="dissolve">
                                      <p:cBhvr>
                                        <p:cTn id="128" dur="500"/>
                                        <p:tgtEl>
                                          <p:spTgt spid="239"/>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237"/>
                                        </p:tgtEl>
                                        <p:attrNameLst>
                                          <p:attrName>style.visibility</p:attrName>
                                        </p:attrNameLst>
                                      </p:cBhvr>
                                      <p:to>
                                        <p:strVal val="visible"/>
                                      </p:to>
                                    </p:set>
                                    <p:animEffect transition="in" filter="dissolve">
                                      <p:cBhvr>
                                        <p:cTn id="132" dur="500"/>
                                        <p:tgtEl>
                                          <p:spTgt spid="237"/>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45"/>
                                        </p:tgtEl>
                                        <p:attrNameLst>
                                          <p:attrName>style.visibility</p:attrName>
                                        </p:attrNameLst>
                                      </p:cBhvr>
                                      <p:to>
                                        <p:strVal val="visible"/>
                                      </p:to>
                                    </p:set>
                                    <p:animEffect transition="in" filter="wipe(left)">
                                      <p:cBhvr>
                                        <p:cTn id="136" dur="500"/>
                                        <p:tgtEl>
                                          <p:spTgt spid="245"/>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232"/>
                                        </p:tgtEl>
                                        <p:attrNameLst>
                                          <p:attrName>style.visibility</p:attrName>
                                        </p:attrNameLst>
                                      </p:cBhvr>
                                      <p:to>
                                        <p:strVal val="visible"/>
                                      </p:to>
                                    </p:set>
                                    <p:animEffect transition="in" filter="dissolve">
                                      <p:cBhvr>
                                        <p:cTn id="140" dur="500"/>
                                        <p:tgtEl>
                                          <p:spTgt spid="232"/>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235">
                                            <p:txEl>
                                              <p:pRg st="0" end="0"/>
                                            </p:txEl>
                                          </p:spTgt>
                                        </p:tgtEl>
                                        <p:attrNameLst>
                                          <p:attrName>style.visibility</p:attrName>
                                        </p:attrNameLst>
                                      </p:cBhvr>
                                      <p:to>
                                        <p:strVal val="visible"/>
                                      </p:to>
                                    </p:set>
                                    <p:animEffect transition="in" filter="dissolve">
                                      <p:cBhvr>
                                        <p:cTn id="144" dur="500"/>
                                        <p:tgtEl>
                                          <p:spTgt spid="235">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wipe(right)">
                                      <p:cBhvr>
                                        <p:cTn id="148"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4" grpId="0"/>
      <p:bldP spid="205" grpId="0"/>
      <p:bldP spid="206" grpId="0"/>
      <p:bldP spid="207" grpId="0"/>
      <p:bldP spid="232" grpId="0"/>
      <p:bldP spid="233" grpId="0"/>
      <p:bldP spid="234" grpId="0"/>
      <p:bldP spid="236" grpId="0"/>
      <p:bldP spid="237" grpId="0"/>
      <p:bldP spid="238" grpId="0"/>
      <p:bldP spid="2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5" name="Text Box 6">
            <a:extLst>
              <a:ext uri="{FF2B5EF4-FFF2-40B4-BE49-F238E27FC236}">
                <a16:creationId xmlns:a16="http://schemas.microsoft.com/office/drawing/2014/main" id="{5A635095-B168-6547-905F-EEE95C499F52}"/>
              </a:ext>
            </a:extLst>
          </p:cNvPr>
          <p:cNvSpPr txBox="1">
            <a:spLocks noChangeArrowheads="1"/>
          </p:cNvSpPr>
          <p:nvPr/>
        </p:nvSpPr>
        <p:spPr bwMode="auto">
          <a:xfrm>
            <a:off x="3808470" y="3116226"/>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196" name="Text Box 9">
            <a:extLst>
              <a:ext uri="{FF2B5EF4-FFF2-40B4-BE49-F238E27FC236}">
                <a16:creationId xmlns:a16="http://schemas.microsoft.com/office/drawing/2014/main" id="{1E7311AC-A147-DB41-AA1F-73BD95A39E2B}"/>
              </a:ext>
            </a:extLst>
          </p:cNvPr>
          <p:cNvSpPr txBox="1">
            <a:spLocks noChangeArrowheads="1"/>
          </p:cNvSpPr>
          <p:nvPr/>
        </p:nvSpPr>
        <p:spPr bwMode="auto">
          <a:xfrm>
            <a:off x="3808470" y="33416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73" name="Text Box 14">
            <a:extLst>
              <a:ext uri="{FF2B5EF4-FFF2-40B4-BE49-F238E27FC236}">
                <a16:creationId xmlns:a16="http://schemas.microsoft.com/office/drawing/2014/main" id="{409D0892-9C8F-2149-B834-184894F39DBD}"/>
              </a:ext>
            </a:extLst>
          </p:cNvPr>
          <p:cNvSpPr txBox="1">
            <a:spLocks noChangeArrowheads="1"/>
          </p:cNvSpPr>
          <p:nvPr/>
        </p:nvSpPr>
        <p:spPr bwMode="auto">
          <a:xfrm>
            <a:off x="3789420" y="4532276"/>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274" name="Group 23">
            <a:extLst>
              <a:ext uri="{FF2B5EF4-FFF2-40B4-BE49-F238E27FC236}">
                <a16:creationId xmlns:a16="http://schemas.microsoft.com/office/drawing/2014/main" id="{8D20C6C0-28A0-C246-9D35-B42FDBBFDD8A}"/>
              </a:ext>
            </a:extLst>
          </p:cNvPr>
          <p:cNvGrpSpPr>
            <a:grpSpLocks/>
          </p:cNvGrpSpPr>
          <p:nvPr/>
        </p:nvGrpSpPr>
        <p:grpSpPr bwMode="auto">
          <a:xfrm>
            <a:off x="2340033" y="2889213"/>
            <a:ext cx="1471612" cy="504825"/>
            <a:chOff x="855" y="1710"/>
            <a:chExt cx="927" cy="318"/>
          </a:xfrm>
        </p:grpSpPr>
        <p:sp>
          <p:nvSpPr>
            <p:cNvPr id="275" name="Line 24">
              <a:extLst>
                <a:ext uri="{FF2B5EF4-FFF2-40B4-BE49-F238E27FC236}">
                  <a16:creationId xmlns:a16="http://schemas.microsoft.com/office/drawing/2014/main" id="{AB2C7FF5-194E-424E-A678-F27614F6E31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6" name="Text Box 25">
              <a:extLst>
                <a:ext uri="{FF2B5EF4-FFF2-40B4-BE49-F238E27FC236}">
                  <a16:creationId xmlns:a16="http://schemas.microsoft.com/office/drawing/2014/main" id="{91B56F05-73A0-CA48-A68C-D3D878B4CB0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277" name="Text Box 36">
            <a:extLst>
              <a:ext uri="{FF2B5EF4-FFF2-40B4-BE49-F238E27FC236}">
                <a16:creationId xmlns:a16="http://schemas.microsoft.com/office/drawing/2014/main" id="{A10D19C6-F703-1A41-91CC-A3820207AF15}"/>
              </a:ext>
            </a:extLst>
          </p:cNvPr>
          <p:cNvSpPr txBox="1">
            <a:spLocks noChangeArrowheads="1"/>
          </p:cNvSpPr>
          <p:nvPr/>
        </p:nvSpPr>
        <p:spPr bwMode="auto">
          <a:xfrm>
            <a:off x="1352608" y="1508088"/>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78" name="Text Box 37">
            <a:extLst>
              <a:ext uri="{FF2B5EF4-FFF2-40B4-BE49-F238E27FC236}">
                <a16:creationId xmlns:a16="http://schemas.microsoft.com/office/drawing/2014/main" id="{4D23E56F-4BAF-244A-8268-3064BA9B2FD9}"/>
              </a:ext>
            </a:extLst>
          </p:cNvPr>
          <p:cNvSpPr txBox="1">
            <a:spLocks noChangeArrowheads="1"/>
          </p:cNvSpPr>
          <p:nvPr/>
        </p:nvSpPr>
        <p:spPr bwMode="auto">
          <a:xfrm>
            <a:off x="3792595" y="1503326"/>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79" name="Text Box 38">
            <a:extLst>
              <a:ext uri="{FF2B5EF4-FFF2-40B4-BE49-F238E27FC236}">
                <a16:creationId xmlns:a16="http://schemas.microsoft.com/office/drawing/2014/main" id="{BCD18C35-AE28-B84F-8B95-BD8971D6ACDF}"/>
              </a:ext>
            </a:extLst>
          </p:cNvPr>
          <p:cNvSpPr txBox="1">
            <a:spLocks noChangeArrowheads="1"/>
          </p:cNvSpPr>
          <p:nvPr/>
        </p:nvSpPr>
        <p:spPr bwMode="auto">
          <a:xfrm>
            <a:off x="3805295" y="426398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80" name="Text Box 39">
            <a:extLst>
              <a:ext uri="{FF2B5EF4-FFF2-40B4-BE49-F238E27FC236}">
                <a16:creationId xmlns:a16="http://schemas.microsoft.com/office/drawing/2014/main" id="{E1A9B504-FFF2-AA46-A3DC-EBAD335B427B}"/>
              </a:ext>
            </a:extLst>
          </p:cNvPr>
          <p:cNvSpPr txBox="1">
            <a:spLocks noChangeArrowheads="1"/>
          </p:cNvSpPr>
          <p:nvPr/>
        </p:nvSpPr>
        <p:spPr bwMode="auto">
          <a:xfrm>
            <a:off x="3802120" y="52609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81" name="Text Box 40">
            <a:extLst>
              <a:ext uri="{FF2B5EF4-FFF2-40B4-BE49-F238E27FC236}">
                <a16:creationId xmlns:a16="http://schemas.microsoft.com/office/drawing/2014/main" id="{A05E70F9-FA7E-6B48-AC70-41697A63C5FE}"/>
              </a:ext>
            </a:extLst>
          </p:cNvPr>
          <p:cNvSpPr txBox="1">
            <a:spLocks noChangeArrowheads="1"/>
          </p:cNvSpPr>
          <p:nvPr/>
        </p:nvSpPr>
        <p:spPr bwMode="auto">
          <a:xfrm>
            <a:off x="3798945" y="2441538"/>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2" name="Text Box 41">
            <a:extLst>
              <a:ext uri="{FF2B5EF4-FFF2-40B4-BE49-F238E27FC236}">
                <a16:creationId xmlns:a16="http://schemas.microsoft.com/office/drawing/2014/main" id="{E564A8A2-3558-EE42-9AC7-2523324BDAF0}"/>
              </a:ext>
            </a:extLst>
          </p:cNvPr>
          <p:cNvSpPr txBox="1">
            <a:spLocks noChangeArrowheads="1"/>
          </p:cNvSpPr>
          <p:nvPr/>
        </p:nvSpPr>
        <p:spPr bwMode="auto">
          <a:xfrm>
            <a:off x="3817995" y="46862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83" name="Text Box 42">
            <a:extLst>
              <a:ext uri="{FF2B5EF4-FFF2-40B4-BE49-F238E27FC236}">
                <a16:creationId xmlns:a16="http://schemas.microsoft.com/office/drawing/2014/main" id="{DEF916D1-809A-BA40-A5B1-34E2FDDEEA8D}"/>
              </a:ext>
            </a:extLst>
          </p:cNvPr>
          <p:cNvSpPr txBox="1">
            <a:spLocks noChangeArrowheads="1"/>
          </p:cNvSpPr>
          <p:nvPr/>
        </p:nvSpPr>
        <p:spPr bwMode="auto">
          <a:xfrm>
            <a:off x="3795770" y="545620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4" name="Text Box 43">
            <a:extLst>
              <a:ext uri="{FF2B5EF4-FFF2-40B4-BE49-F238E27FC236}">
                <a16:creationId xmlns:a16="http://schemas.microsoft.com/office/drawing/2014/main" id="{5231F227-2FF2-3443-8341-ED4D7B878332}"/>
              </a:ext>
            </a:extLst>
          </p:cNvPr>
          <p:cNvSpPr txBox="1">
            <a:spLocks noChangeArrowheads="1"/>
          </p:cNvSpPr>
          <p:nvPr/>
        </p:nvSpPr>
        <p:spPr bwMode="auto">
          <a:xfrm>
            <a:off x="1281170" y="2690776"/>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85" name="Text Box 44">
            <a:extLst>
              <a:ext uri="{FF2B5EF4-FFF2-40B4-BE49-F238E27FC236}">
                <a16:creationId xmlns:a16="http://schemas.microsoft.com/office/drawing/2014/main" id="{57F09442-8520-6346-9555-BA6B8892F737}"/>
              </a:ext>
            </a:extLst>
          </p:cNvPr>
          <p:cNvSpPr txBox="1">
            <a:spLocks noChangeArrowheads="1"/>
          </p:cNvSpPr>
          <p:nvPr/>
        </p:nvSpPr>
        <p:spPr bwMode="auto">
          <a:xfrm>
            <a:off x="1125595" y="506250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6" name="Text Box 45">
            <a:extLst>
              <a:ext uri="{FF2B5EF4-FFF2-40B4-BE49-F238E27FC236}">
                <a16:creationId xmlns:a16="http://schemas.microsoft.com/office/drawing/2014/main" id="{6246AD45-20D9-A842-8A93-203B089C2816}"/>
              </a:ext>
            </a:extLst>
          </p:cNvPr>
          <p:cNvSpPr txBox="1">
            <a:spLocks noChangeArrowheads="1"/>
          </p:cNvSpPr>
          <p:nvPr/>
        </p:nvSpPr>
        <p:spPr bwMode="auto">
          <a:xfrm>
            <a:off x="1125595" y="290985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87" name="Text Box 46">
            <a:extLst>
              <a:ext uri="{FF2B5EF4-FFF2-40B4-BE49-F238E27FC236}">
                <a16:creationId xmlns:a16="http://schemas.microsoft.com/office/drawing/2014/main" id="{B3446ADC-6E33-9A4A-8580-704E895E6A43}"/>
              </a:ext>
            </a:extLst>
          </p:cNvPr>
          <p:cNvSpPr txBox="1">
            <a:spLocks noChangeArrowheads="1"/>
          </p:cNvSpPr>
          <p:nvPr/>
        </p:nvSpPr>
        <p:spPr bwMode="auto">
          <a:xfrm>
            <a:off x="1270058" y="48227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88" name="Text Box 47">
            <a:extLst>
              <a:ext uri="{FF2B5EF4-FFF2-40B4-BE49-F238E27FC236}">
                <a16:creationId xmlns:a16="http://schemas.microsoft.com/office/drawing/2014/main" id="{1584F6F9-F103-DA4E-8931-3BF82548B1A2}"/>
              </a:ext>
            </a:extLst>
          </p:cNvPr>
          <p:cNvSpPr txBox="1">
            <a:spLocks noChangeArrowheads="1"/>
          </p:cNvSpPr>
          <p:nvPr/>
        </p:nvSpPr>
        <p:spPr bwMode="auto">
          <a:xfrm>
            <a:off x="1114483" y="1947826"/>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9" name="Text Box 48">
            <a:extLst>
              <a:ext uri="{FF2B5EF4-FFF2-40B4-BE49-F238E27FC236}">
                <a16:creationId xmlns:a16="http://schemas.microsoft.com/office/drawing/2014/main" id="{383B815A-927A-6E4B-999F-39A6ADC85C5A}"/>
              </a:ext>
            </a:extLst>
          </p:cNvPr>
          <p:cNvSpPr txBox="1">
            <a:spLocks noChangeArrowheads="1"/>
          </p:cNvSpPr>
          <p:nvPr/>
        </p:nvSpPr>
        <p:spPr bwMode="auto">
          <a:xfrm>
            <a:off x="3791008" y="22304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90" name="Group 49">
            <a:extLst>
              <a:ext uri="{FF2B5EF4-FFF2-40B4-BE49-F238E27FC236}">
                <a16:creationId xmlns:a16="http://schemas.microsoft.com/office/drawing/2014/main" id="{8562259A-164F-BC42-B6F5-14769677AAE8}"/>
              </a:ext>
            </a:extLst>
          </p:cNvPr>
          <p:cNvGrpSpPr>
            <a:grpSpLocks/>
          </p:cNvGrpSpPr>
          <p:nvPr/>
        </p:nvGrpSpPr>
        <p:grpSpPr bwMode="auto">
          <a:xfrm>
            <a:off x="2330508" y="2017676"/>
            <a:ext cx="1471612" cy="512762"/>
            <a:chOff x="850" y="1159"/>
            <a:chExt cx="927" cy="323"/>
          </a:xfrm>
        </p:grpSpPr>
        <p:sp>
          <p:nvSpPr>
            <p:cNvPr id="291" name="Line 50">
              <a:extLst>
                <a:ext uri="{FF2B5EF4-FFF2-40B4-BE49-F238E27FC236}">
                  <a16:creationId xmlns:a16="http://schemas.microsoft.com/office/drawing/2014/main" id="{DED07D6B-2A85-524C-803C-3B4D7CAF3684}"/>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51">
              <a:extLst>
                <a:ext uri="{FF2B5EF4-FFF2-40B4-BE49-F238E27FC236}">
                  <a16:creationId xmlns:a16="http://schemas.microsoft.com/office/drawing/2014/main" id="{CD69A5B9-BD2D-004E-9C70-23F8747697B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3" name="Group 52">
            <a:extLst>
              <a:ext uri="{FF2B5EF4-FFF2-40B4-BE49-F238E27FC236}">
                <a16:creationId xmlns:a16="http://schemas.microsoft.com/office/drawing/2014/main" id="{4B96DCED-77AA-4D43-95F9-63AB2DDBE966}"/>
              </a:ext>
            </a:extLst>
          </p:cNvPr>
          <p:cNvGrpSpPr>
            <a:grpSpLocks/>
          </p:cNvGrpSpPr>
          <p:nvPr/>
        </p:nvGrpSpPr>
        <p:grpSpPr bwMode="auto">
          <a:xfrm>
            <a:off x="2324158" y="5032338"/>
            <a:ext cx="1471612" cy="487363"/>
            <a:chOff x="846" y="2253"/>
            <a:chExt cx="927" cy="307"/>
          </a:xfrm>
        </p:grpSpPr>
        <p:sp>
          <p:nvSpPr>
            <p:cNvPr id="294" name="Line 53">
              <a:extLst>
                <a:ext uri="{FF2B5EF4-FFF2-40B4-BE49-F238E27FC236}">
                  <a16:creationId xmlns:a16="http://schemas.microsoft.com/office/drawing/2014/main" id="{AAD90053-D3F5-F24C-92AC-BBDD518066AC}"/>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5" name="Text Box 54">
              <a:extLst>
                <a:ext uri="{FF2B5EF4-FFF2-40B4-BE49-F238E27FC236}">
                  <a16:creationId xmlns:a16="http://schemas.microsoft.com/office/drawing/2014/main" id="{D8FC3F0C-42E9-D444-ACA6-A378F3C24F0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6" name="Group 55">
            <a:extLst>
              <a:ext uri="{FF2B5EF4-FFF2-40B4-BE49-F238E27FC236}">
                <a16:creationId xmlns:a16="http://schemas.microsoft.com/office/drawing/2014/main" id="{24203F03-FCBF-6540-BB8B-EC539536546D}"/>
              </a:ext>
            </a:extLst>
          </p:cNvPr>
          <p:cNvGrpSpPr>
            <a:grpSpLocks/>
          </p:cNvGrpSpPr>
          <p:nvPr/>
        </p:nvGrpSpPr>
        <p:grpSpPr bwMode="auto">
          <a:xfrm>
            <a:off x="2324158" y="4635463"/>
            <a:ext cx="1471612" cy="471488"/>
            <a:chOff x="846" y="2003"/>
            <a:chExt cx="927" cy="297"/>
          </a:xfrm>
        </p:grpSpPr>
        <p:sp>
          <p:nvSpPr>
            <p:cNvPr id="297" name="Line 56">
              <a:extLst>
                <a:ext uri="{FF2B5EF4-FFF2-40B4-BE49-F238E27FC236}">
                  <a16:creationId xmlns:a16="http://schemas.microsoft.com/office/drawing/2014/main" id="{503FC297-DE1B-4C41-A8CE-1137B0A2DB2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8" name="Text Box 57">
              <a:extLst>
                <a:ext uri="{FF2B5EF4-FFF2-40B4-BE49-F238E27FC236}">
                  <a16:creationId xmlns:a16="http://schemas.microsoft.com/office/drawing/2014/main" id="{8F988178-9347-4A46-8B60-8D8AF00EC5D3}"/>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99" name="Group 58">
            <a:extLst>
              <a:ext uri="{FF2B5EF4-FFF2-40B4-BE49-F238E27FC236}">
                <a16:creationId xmlns:a16="http://schemas.microsoft.com/office/drawing/2014/main" id="{1CE09882-0DDF-F14F-827F-637288F4016A}"/>
              </a:ext>
            </a:extLst>
          </p:cNvPr>
          <p:cNvGrpSpPr>
            <a:grpSpLocks/>
          </p:cNvGrpSpPr>
          <p:nvPr/>
        </p:nvGrpSpPr>
        <p:grpSpPr bwMode="auto">
          <a:xfrm>
            <a:off x="2316220" y="2517738"/>
            <a:ext cx="1471613" cy="455613"/>
            <a:chOff x="841" y="1474"/>
            <a:chExt cx="927" cy="287"/>
          </a:xfrm>
        </p:grpSpPr>
        <p:sp>
          <p:nvSpPr>
            <p:cNvPr id="300" name="Line 59">
              <a:extLst>
                <a:ext uri="{FF2B5EF4-FFF2-40B4-BE49-F238E27FC236}">
                  <a16:creationId xmlns:a16="http://schemas.microsoft.com/office/drawing/2014/main" id="{B7E84F08-D45F-3E4B-BF03-DAEF18A24CD4}"/>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60">
              <a:extLst>
                <a:ext uri="{FF2B5EF4-FFF2-40B4-BE49-F238E27FC236}">
                  <a16:creationId xmlns:a16="http://schemas.microsoft.com/office/drawing/2014/main" id="{CE717B46-7D6B-DF45-A6E9-79E5D50205AC}"/>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302" name="Group 61">
            <a:extLst>
              <a:ext uri="{FF2B5EF4-FFF2-40B4-BE49-F238E27FC236}">
                <a16:creationId xmlns:a16="http://schemas.microsoft.com/office/drawing/2014/main" id="{3E6AD5AC-94ED-974B-873C-94815E36AD2F}"/>
              </a:ext>
            </a:extLst>
          </p:cNvPr>
          <p:cNvGrpSpPr>
            <a:grpSpLocks/>
          </p:cNvGrpSpPr>
          <p:nvPr/>
        </p:nvGrpSpPr>
        <p:grpSpPr bwMode="auto">
          <a:xfrm>
            <a:off x="2309870" y="5487951"/>
            <a:ext cx="1471613" cy="461962"/>
            <a:chOff x="837" y="2540"/>
            <a:chExt cx="927" cy="291"/>
          </a:xfrm>
        </p:grpSpPr>
        <p:sp>
          <p:nvSpPr>
            <p:cNvPr id="303" name="Line 62">
              <a:extLst>
                <a:ext uri="{FF2B5EF4-FFF2-40B4-BE49-F238E27FC236}">
                  <a16:creationId xmlns:a16="http://schemas.microsoft.com/office/drawing/2014/main" id="{38E324B9-A111-5A40-AC68-D6C9C91F60FB}"/>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63">
              <a:extLst>
                <a:ext uri="{FF2B5EF4-FFF2-40B4-BE49-F238E27FC236}">
                  <a16:creationId xmlns:a16="http://schemas.microsoft.com/office/drawing/2014/main" id="{7A059B4B-B11C-B640-906E-CE9430C87E54}"/>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305" name="Text Box 64">
            <a:extLst>
              <a:ext uri="{FF2B5EF4-FFF2-40B4-BE49-F238E27FC236}">
                <a16:creationId xmlns:a16="http://schemas.microsoft.com/office/drawing/2014/main" id="{B354EC4B-A0CC-554E-9AF4-6B26CE89E83C}"/>
              </a:ext>
            </a:extLst>
          </p:cNvPr>
          <p:cNvSpPr txBox="1">
            <a:spLocks noChangeArrowheads="1"/>
          </p:cNvSpPr>
          <p:nvPr/>
        </p:nvSpPr>
        <p:spPr bwMode="auto">
          <a:xfrm>
            <a:off x="2108258" y="6200738"/>
            <a:ext cx="13938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 ACK loss</a:t>
            </a:r>
          </a:p>
        </p:txBody>
      </p:sp>
      <p:grpSp>
        <p:nvGrpSpPr>
          <p:cNvPr id="306" name="Group 81">
            <a:extLst>
              <a:ext uri="{FF2B5EF4-FFF2-40B4-BE49-F238E27FC236}">
                <a16:creationId xmlns:a16="http://schemas.microsoft.com/office/drawing/2014/main" id="{F0BA1E0C-D158-AD48-808B-0CA4BE37C566}"/>
              </a:ext>
            </a:extLst>
          </p:cNvPr>
          <p:cNvGrpSpPr>
            <a:grpSpLocks/>
          </p:cNvGrpSpPr>
          <p:nvPr/>
        </p:nvGrpSpPr>
        <p:grpSpPr bwMode="auto">
          <a:xfrm>
            <a:off x="2595620" y="3289263"/>
            <a:ext cx="1212850" cy="719138"/>
            <a:chOff x="1324" y="1931"/>
            <a:chExt cx="764" cy="453"/>
          </a:xfrm>
        </p:grpSpPr>
        <p:sp>
          <p:nvSpPr>
            <p:cNvPr id="307" name="Line 27">
              <a:extLst>
                <a:ext uri="{FF2B5EF4-FFF2-40B4-BE49-F238E27FC236}">
                  <a16:creationId xmlns:a16="http://schemas.microsoft.com/office/drawing/2014/main" id="{22D759EC-1570-E14E-A705-1C29B01A88C0}"/>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8" name="Text Box 28">
              <a:extLst>
                <a:ext uri="{FF2B5EF4-FFF2-40B4-BE49-F238E27FC236}">
                  <a16:creationId xmlns:a16="http://schemas.microsoft.com/office/drawing/2014/main" id="{EC8706FB-0F57-5F44-9CC9-6AD3D0C5C5AE}"/>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sp>
          <p:nvSpPr>
            <p:cNvPr id="309" name="Text Box 68">
              <a:extLst>
                <a:ext uri="{FF2B5EF4-FFF2-40B4-BE49-F238E27FC236}">
                  <a16:creationId xmlns:a16="http://schemas.microsoft.com/office/drawing/2014/main" id="{FA39AC61-1540-1D40-8578-6A512366144A}"/>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310" name="Text Box 69">
              <a:extLst>
                <a:ext uri="{FF2B5EF4-FFF2-40B4-BE49-F238E27FC236}">
                  <a16:creationId xmlns:a16="http://schemas.microsoft.com/office/drawing/2014/main" id="{DD1F8E52-8BD2-B048-B07C-1EE5ECD6A0B6}"/>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311" name="Group 70">
            <a:extLst>
              <a:ext uri="{FF2B5EF4-FFF2-40B4-BE49-F238E27FC236}">
                <a16:creationId xmlns:a16="http://schemas.microsoft.com/office/drawing/2014/main" id="{0F4BECD0-A491-8F40-BFEC-E8C9A042D61A}"/>
              </a:ext>
            </a:extLst>
          </p:cNvPr>
          <p:cNvGrpSpPr>
            <a:grpSpLocks/>
          </p:cNvGrpSpPr>
          <p:nvPr/>
        </p:nvGrpSpPr>
        <p:grpSpPr bwMode="auto">
          <a:xfrm>
            <a:off x="2219383" y="3195601"/>
            <a:ext cx="122237" cy="1033462"/>
            <a:chOff x="3651" y="1878"/>
            <a:chExt cx="78" cy="963"/>
          </a:xfrm>
        </p:grpSpPr>
        <p:sp>
          <p:nvSpPr>
            <p:cNvPr id="312" name="Line 71">
              <a:extLst>
                <a:ext uri="{FF2B5EF4-FFF2-40B4-BE49-F238E27FC236}">
                  <a16:creationId xmlns:a16="http://schemas.microsoft.com/office/drawing/2014/main" id="{3800A286-BA79-AD44-9BC2-67E3AA25AB56}"/>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3" name="Line 72">
              <a:extLst>
                <a:ext uri="{FF2B5EF4-FFF2-40B4-BE49-F238E27FC236}">
                  <a16:creationId xmlns:a16="http://schemas.microsoft.com/office/drawing/2014/main" id="{EECA67B2-EE21-9647-A7E2-99B65DF6B8E7}"/>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Line 73">
              <a:extLst>
                <a:ext uri="{FF2B5EF4-FFF2-40B4-BE49-F238E27FC236}">
                  <a16:creationId xmlns:a16="http://schemas.microsoft.com/office/drawing/2014/main" id="{C7DAF5BE-8E96-1645-A520-09432F543BA1}"/>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15" name="Group 74">
            <a:extLst>
              <a:ext uri="{FF2B5EF4-FFF2-40B4-BE49-F238E27FC236}">
                <a16:creationId xmlns:a16="http://schemas.microsoft.com/office/drawing/2014/main" id="{1BEFF8A5-9012-6D4A-9013-3C02315FB8E9}"/>
              </a:ext>
            </a:extLst>
          </p:cNvPr>
          <p:cNvGrpSpPr>
            <a:grpSpLocks/>
          </p:cNvGrpSpPr>
          <p:nvPr/>
        </p:nvGrpSpPr>
        <p:grpSpPr bwMode="auto">
          <a:xfrm>
            <a:off x="2347970" y="4184613"/>
            <a:ext cx="1471613" cy="504825"/>
            <a:chOff x="855" y="1710"/>
            <a:chExt cx="927" cy="318"/>
          </a:xfrm>
        </p:grpSpPr>
        <p:sp>
          <p:nvSpPr>
            <p:cNvPr id="316" name="Line 75">
              <a:extLst>
                <a:ext uri="{FF2B5EF4-FFF2-40B4-BE49-F238E27FC236}">
                  <a16:creationId xmlns:a16="http://schemas.microsoft.com/office/drawing/2014/main" id="{31B804E1-5043-E048-A6C7-2C9ABAF18B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7" name="Text Box 76">
              <a:extLst>
                <a:ext uri="{FF2B5EF4-FFF2-40B4-BE49-F238E27FC236}">
                  <a16:creationId xmlns:a16="http://schemas.microsoft.com/office/drawing/2014/main" id="{F8255321-E596-D34A-BD87-A23F4355FA6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318" name="Group 77">
            <a:extLst>
              <a:ext uri="{FF2B5EF4-FFF2-40B4-BE49-F238E27FC236}">
                <a16:creationId xmlns:a16="http://schemas.microsoft.com/office/drawing/2014/main" id="{D0861418-8DD8-9E45-9C41-C33C40AF1238}"/>
              </a:ext>
            </a:extLst>
          </p:cNvPr>
          <p:cNvGrpSpPr>
            <a:grpSpLocks/>
          </p:cNvGrpSpPr>
          <p:nvPr/>
        </p:nvGrpSpPr>
        <p:grpSpPr bwMode="auto">
          <a:xfrm>
            <a:off x="916045" y="3808376"/>
            <a:ext cx="1377950" cy="731837"/>
            <a:chOff x="2802" y="2348"/>
            <a:chExt cx="868" cy="461"/>
          </a:xfrm>
        </p:grpSpPr>
        <p:pic>
          <p:nvPicPr>
            <p:cNvPr id="319" name="Picture 78" descr="alarm_clock_ringing">
              <a:extLst>
                <a:ext uri="{FF2B5EF4-FFF2-40B4-BE49-F238E27FC236}">
                  <a16:creationId xmlns:a16="http://schemas.microsoft.com/office/drawing/2014/main" id="{CA0CA6DF-4FBE-6743-93FF-E0C9F335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 name="Text Box 79">
              <a:extLst>
                <a:ext uri="{FF2B5EF4-FFF2-40B4-BE49-F238E27FC236}">
                  <a16:creationId xmlns:a16="http://schemas.microsoft.com/office/drawing/2014/main" id="{82C9EDC8-20F1-B14C-A40E-35B14CA33EE3}"/>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sp>
        <p:nvSpPr>
          <p:cNvPr id="321" name="Text Box 82">
            <a:extLst>
              <a:ext uri="{FF2B5EF4-FFF2-40B4-BE49-F238E27FC236}">
                <a16:creationId xmlns:a16="http://schemas.microsoft.com/office/drawing/2014/main" id="{C3BC6622-0188-3B48-9C96-F9E517E26A75}"/>
              </a:ext>
            </a:extLst>
          </p:cNvPr>
          <p:cNvSpPr txBox="1">
            <a:spLocks noChangeArrowheads="1"/>
          </p:cNvSpPr>
          <p:nvPr/>
        </p:nvSpPr>
        <p:spPr bwMode="auto">
          <a:xfrm>
            <a:off x="9492400" y="26447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322" name="Text Box 83">
            <a:extLst>
              <a:ext uri="{FF2B5EF4-FFF2-40B4-BE49-F238E27FC236}">
                <a16:creationId xmlns:a16="http://schemas.microsoft.com/office/drawing/2014/main" id="{E5238B09-CD9D-F446-B43E-64ED2305BCA1}"/>
              </a:ext>
            </a:extLst>
          </p:cNvPr>
          <p:cNvSpPr txBox="1">
            <a:spLocks noChangeArrowheads="1"/>
          </p:cNvSpPr>
          <p:nvPr/>
        </p:nvSpPr>
        <p:spPr bwMode="auto">
          <a:xfrm>
            <a:off x="9492400" y="28701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323" name="Text Box 84">
            <a:extLst>
              <a:ext uri="{FF2B5EF4-FFF2-40B4-BE49-F238E27FC236}">
                <a16:creationId xmlns:a16="http://schemas.microsoft.com/office/drawing/2014/main" id="{E3231EF7-5B96-594B-87F0-6BCB45F9A675}"/>
              </a:ext>
            </a:extLst>
          </p:cNvPr>
          <p:cNvSpPr txBox="1">
            <a:spLocks noChangeArrowheads="1"/>
          </p:cNvSpPr>
          <p:nvPr/>
        </p:nvSpPr>
        <p:spPr bwMode="auto">
          <a:xfrm>
            <a:off x="9477933" y="4121424"/>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324" name="Group 85">
            <a:extLst>
              <a:ext uri="{FF2B5EF4-FFF2-40B4-BE49-F238E27FC236}">
                <a16:creationId xmlns:a16="http://schemas.microsoft.com/office/drawing/2014/main" id="{66501723-D8A6-084B-9A24-1F0DB083080C}"/>
              </a:ext>
            </a:extLst>
          </p:cNvPr>
          <p:cNvGrpSpPr>
            <a:grpSpLocks/>
          </p:cNvGrpSpPr>
          <p:nvPr/>
        </p:nvGrpSpPr>
        <p:grpSpPr bwMode="auto">
          <a:xfrm>
            <a:off x="8023963" y="2417726"/>
            <a:ext cx="1471612" cy="504825"/>
            <a:chOff x="855" y="1710"/>
            <a:chExt cx="927" cy="318"/>
          </a:xfrm>
        </p:grpSpPr>
        <p:sp>
          <p:nvSpPr>
            <p:cNvPr id="325" name="Line 86">
              <a:extLst>
                <a:ext uri="{FF2B5EF4-FFF2-40B4-BE49-F238E27FC236}">
                  <a16:creationId xmlns:a16="http://schemas.microsoft.com/office/drawing/2014/main" id="{359487AF-0120-2342-A4AE-46F977FFF25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6" name="Text Box 87">
              <a:extLst>
                <a:ext uri="{FF2B5EF4-FFF2-40B4-BE49-F238E27FC236}">
                  <a16:creationId xmlns:a16="http://schemas.microsoft.com/office/drawing/2014/main" id="{FFBC575A-0945-E543-9B9D-B6458E74F86E}"/>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327" name="Text Box 88">
            <a:extLst>
              <a:ext uri="{FF2B5EF4-FFF2-40B4-BE49-F238E27FC236}">
                <a16:creationId xmlns:a16="http://schemas.microsoft.com/office/drawing/2014/main" id="{14273DE0-71B8-4647-B8BB-454BDE001869}"/>
              </a:ext>
            </a:extLst>
          </p:cNvPr>
          <p:cNvSpPr txBox="1">
            <a:spLocks noChangeArrowheads="1"/>
          </p:cNvSpPr>
          <p:nvPr/>
        </p:nvSpPr>
        <p:spPr bwMode="auto">
          <a:xfrm>
            <a:off x="7036538" y="1036601"/>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328" name="Text Box 89">
            <a:extLst>
              <a:ext uri="{FF2B5EF4-FFF2-40B4-BE49-F238E27FC236}">
                <a16:creationId xmlns:a16="http://schemas.microsoft.com/office/drawing/2014/main" id="{AE034630-EC82-F846-80B5-78E6A28DE77D}"/>
              </a:ext>
            </a:extLst>
          </p:cNvPr>
          <p:cNvSpPr txBox="1">
            <a:spLocks noChangeArrowheads="1"/>
          </p:cNvSpPr>
          <p:nvPr/>
        </p:nvSpPr>
        <p:spPr bwMode="auto">
          <a:xfrm>
            <a:off x="9476525" y="1031838"/>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329" name="Text Box 90">
            <a:extLst>
              <a:ext uri="{FF2B5EF4-FFF2-40B4-BE49-F238E27FC236}">
                <a16:creationId xmlns:a16="http://schemas.microsoft.com/office/drawing/2014/main" id="{EC7192DE-620F-2C47-A0BA-1234EA121795}"/>
              </a:ext>
            </a:extLst>
          </p:cNvPr>
          <p:cNvSpPr txBox="1">
            <a:spLocks noChangeArrowheads="1"/>
          </p:cNvSpPr>
          <p:nvPr/>
        </p:nvSpPr>
        <p:spPr bwMode="auto">
          <a:xfrm>
            <a:off x="9470175" y="381155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330" name="Text Box 92">
            <a:extLst>
              <a:ext uri="{FF2B5EF4-FFF2-40B4-BE49-F238E27FC236}">
                <a16:creationId xmlns:a16="http://schemas.microsoft.com/office/drawing/2014/main" id="{98A83875-EF54-F448-ABB1-BD64BDA4FBFD}"/>
              </a:ext>
            </a:extLst>
          </p:cNvPr>
          <p:cNvSpPr txBox="1">
            <a:spLocks noChangeArrowheads="1"/>
          </p:cNvSpPr>
          <p:nvPr/>
        </p:nvSpPr>
        <p:spPr bwMode="auto">
          <a:xfrm>
            <a:off x="9482875" y="19700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331" name="Text Box 95">
            <a:extLst>
              <a:ext uri="{FF2B5EF4-FFF2-40B4-BE49-F238E27FC236}">
                <a16:creationId xmlns:a16="http://schemas.microsoft.com/office/drawing/2014/main" id="{37B1F438-FDEF-B347-8509-9B348C6264D6}"/>
              </a:ext>
            </a:extLst>
          </p:cNvPr>
          <p:cNvSpPr txBox="1">
            <a:spLocks noChangeArrowheads="1"/>
          </p:cNvSpPr>
          <p:nvPr/>
        </p:nvSpPr>
        <p:spPr bwMode="auto">
          <a:xfrm>
            <a:off x="6965100" y="22192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332" name="Text Box 97">
            <a:extLst>
              <a:ext uri="{FF2B5EF4-FFF2-40B4-BE49-F238E27FC236}">
                <a16:creationId xmlns:a16="http://schemas.microsoft.com/office/drawing/2014/main" id="{81910B15-5127-7D44-BEAC-A0E4CE19C41A}"/>
              </a:ext>
            </a:extLst>
          </p:cNvPr>
          <p:cNvSpPr txBox="1">
            <a:spLocks noChangeArrowheads="1"/>
          </p:cNvSpPr>
          <p:nvPr/>
        </p:nvSpPr>
        <p:spPr bwMode="auto">
          <a:xfrm>
            <a:off x="6809525" y="2438363"/>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333" name="Text Box 99">
            <a:extLst>
              <a:ext uri="{FF2B5EF4-FFF2-40B4-BE49-F238E27FC236}">
                <a16:creationId xmlns:a16="http://schemas.microsoft.com/office/drawing/2014/main" id="{D1B7D9CA-3570-4040-A714-50B92DB38D55}"/>
              </a:ext>
            </a:extLst>
          </p:cNvPr>
          <p:cNvSpPr txBox="1">
            <a:spLocks noChangeArrowheads="1"/>
          </p:cNvSpPr>
          <p:nvPr/>
        </p:nvSpPr>
        <p:spPr bwMode="auto">
          <a:xfrm>
            <a:off x="6798413" y="1476338"/>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334" name="Text Box 100">
            <a:extLst>
              <a:ext uri="{FF2B5EF4-FFF2-40B4-BE49-F238E27FC236}">
                <a16:creationId xmlns:a16="http://schemas.microsoft.com/office/drawing/2014/main" id="{3B58509A-B160-2248-9833-A4B82A2ED789}"/>
              </a:ext>
            </a:extLst>
          </p:cNvPr>
          <p:cNvSpPr txBox="1">
            <a:spLocks noChangeArrowheads="1"/>
          </p:cNvSpPr>
          <p:nvPr/>
        </p:nvSpPr>
        <p:spPr bwMode="auto">
          <a:xfrm>
            <a:off x="9474938" y="1758913"/>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335" name="Group 101">
            <a:extLst>
              <a:ext uri="{FF2B5EF4-FFF2-40B4-BE49-F238E27FC236}">
                <a16:creationId xmlns:a16="http://schemas.microsoft.com/office/drawing/2014/main" id="{C65F9F6B-9C52-A645-BBA1-4B4911D27DAB}"/>
              </a:ext>
            </a:extLst>
          </p:cNvPr>
          <p:cNvGrpSpPr>
            <a:grpSpLocks/>
          </p:cNvGrpSpPr>
          <p:nvPr/>
        </p:nvGrpSpPr>
        <p:grpSpPr bwMode="auto">
          <a:xfrm>
            <a:off x="8014438" y="1546188"/>
            <a:ext cx="1471612" cy="512763"/>
            <a:chOff x="850" y="1159"/>
            <a:chExt cx="927" cy="323"/>
          </a:xfrm>
        </p:grpSpPr>
        <p:sp>
          <p:nvSpPr>
            <p:cNvPr id="336" name="Line 102">
              <a:extLst>
                <a:ext uri="{FF2B5EF4-FFF2-40B4-BE49-F238E27FC236}">
                  <a16:creationId xmlns:a16="http://schemas.microsoft.com/office/drawing/2014/main" id="{5A223C03-CC68-654E-9A77-795B0F83522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7" name="Text Box 103">
              <a:extLst>
                <a:ext uri="{FF2B5EF4-FFF2-40B4-BE49-F238E27FC236}">
                  <a16:creationId xmlns:a16="http://schemas.microsoft.com/office/drawing/2014/main" id="{591D93B9-CEB9-B448-93B7-CBCC3D56D0EA}"/>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338" name="Group 110">
            <a:extLst>
              <a:ext uri="{FF2B5EF4-FFF2-40B4-BE49-F238E27FC236}">
                <a16:creationId xmlns:a16="http://schemas.microsoft.com/office/drawing/2014/main" id="{5327191E-BAE7-194F-AD6B-E343DF47D015}"/>
              </a:ext>
            </a:extLst>
          </p:cNvPr>
          <p:cNvGrpSpPr>
            <a:grpSpLocks/>
          </p:cNvGrpSpPr>
          <p:nvPr/>
        </p:nvGrpSpPr>
        <p:grpSpPr bwMode="auto">
          <a:xfrm>
            <a:off x="8000150" y="2046251"/>
            <a:ext cx="1471613" cy="455612"/>
            <a:chOff x="841" y="1474"/>
            <a:chExt cx="927" cy="287"/>
          </a:xfrm>
        </p:grpSpPr>
        <p:sp>
          <p:nvSpPr>
            <p:cNvPr id="339" name="Line 111">
              <a:extLst>
                <a:ext uri="{FF2B5EF4-FFF2-40B4-BE49-F238E27FC236}">
                  <a16:creationId xmlns:a16="http://schemas.microsoft.com/office/drawing/2014/main" id="{AC100DD9-0DC5-4040-8A3A-1923DC14B2CB}"/>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0" name="Text Box 112">
              <a:extLst>
                <a:ext uri="{FF2B5EF4-FFF2-40B4-BE49-F238E27FC236}">
                  <a16:creationId xmlns:a16="http://schemas.microsoft.com/office/drawing/2014/main" id="{BD326CF1-CC46-8A42-BB2F-F6ECEEBE434A}"/>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341" name="Text Box 116">
            <a:extLst>
              <a:ext uri="{FF2B5EF4-FFF2-40B4-BE49-F238E27FC236}">
                <a16:creationId xmlns:a16="http://schemas.microsoft.com/office/drawing/2014/main" id="{C179E490-5BA4-5340-B780-1B5B090700B1}"/>
              </a:ext>
            </a:extLst>
          </p:cNvPr>
          <p:cNvSpPr txBox="1">
            <a:spLocks noChangeArrowheads="1"/>
          </p:cNvSpPr>
          <p:nvPr/>
        </p:nvSpPr>
        <p:spPr bwMode="auto">
          <a:xfrm>
            <a:off x="6965100" y="5988612"/>
            <a:ext cx="3867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 premature timeout/ delayed ACK</a:t>
            </a:r>
          </a:p>
        </p:txBody>
      </p:sp>
      <p:grpSp>
        <p:nvGrpSpPr>
          <p:cNvPr id="342" name="Group 122">
            <a:extLst>
              <a:ext uri="{FF2B5EF4-FFF2-40B4-BE49-F238E27FC236}">
                <a16:creationId xmlns:a16="http://schemas.microsoft.com/office/drawing/2014/main" id="{688804A7-0649-2A4D-B422-8C5736350BF8}"/>
              </a:ext>
            </a:extLst>
          </p:cNvPr>
          <p:cNvGrpSpPr>
            <a:grpSpLocks/>
          </p:cNvGrpSpPr>
          <p:nvPr/>
        </p:nvGrpSpPr>
        <p:grpSpPr bwMode="auto">
          <a:xfrm>
            <a:off x="7903313" y="2724113"/>
            <a:ext cx="122237" cy="1033463"/>
            <a:chOff x="3651" y="1878"/>
            <a:chExt cx="78" cy="963"/>
          </a:xfrm>
        </p:grpSpPr>
        <p:sp>
          <p:nvSpPr>
            <p:cNvPr id="343" name="Line 123">
              <a:extLst>
                <a:ext uri="{FF2B5EF4-FFF2-40B4-BE49-F238E27FC236}">
                  <a16:creationId xmlns:a16="http://schemas.microsoft.com/office/drawing/2014/main" id="{BF323BE9-D061-6D4A-B1D7-D5E84F9BF27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Line 124">
              <a:extLst>
                <a:ext uri="{FF2B5EF4-FFF2-40B4-BE49-F238E27FC236}">
                  <a16:creationId xmlns:a16="http://schemas.microsoft.com/office/drawing/2014/main" id="{10D5C035-1EBE-4A4B-B8F1-CF66C5C4103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5" name="Line 125">
              <a:extLst>
                <a:ext uri="{FF2B5EF4-FFF2-40B4-BE49-F238E27FC236}">
                  <a16:creationId xmlns:a16="http://schemas.microsoft.com/office/drawing/2014/main" id="{0EBA7DAD-11A2-F14D-A517-3B3F7222A539}"/>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46" name="Group 126">
            <a:extLst>
              <a:ext uri="{FF2B5EF4-FFF2-40B4-BE49-F238E27FC236}">
                <a16:creationId xmlns:a16="http://schemas.microsoft.com/office/drawing/2014/main" id="{B70BA022-65A5-4B43-BE01-DB5029C7BB0A}"/>
              </a:ext>
            </a:extLst>
          </p:cNvPr>
          <p:cNvGrpSpPr>
            <a:grpSpLocks/>
          </p:cNvGrpSpPr>
          <p:nvPr/>
        </p:nvGrpSpPr>
        <p:grpSpPr bwMode="auto">
          <a:xfrm>
            <a:off x="8031900" y="3713126"/>
            <a:ext cx="1471613" cy="504825"/>
            <a:chOff x="855" y="1710"/>
            <a:chExt cx="927" cy="318"/>
          </a:xfrm>
        </p:grpSpPr>
        <p:sp>
          <p:nvSpPr>
            <p:cNvPr id="347" name="Line 127">
              <a:extLst>
                <a:ext uri="{FF2B5EF4-FFF2-40B4-BE49-F238E27FC236}">
                  <a16:creationId xmlns:a16="http://schemas.microsoft.com/office/drawing/2014/main" id="{AD191456-37D1-A040-995D-0B74A7DCA3C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8" name="Text Box 128">
              <a:extLst>
                <a:ext uri="{FF2B5EF4-FFF2-40B4-BE49-F238E27FC236}">
                  <a16:creationId xmlns:a16="http://schemas.microsoft.com/office/drawing/2014/main" id="{84500C9D-A61F-374E-AC7B-DB3E026212A6}"/>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349" name="Group 129">
            <a:extLst>
              <a:ext uri="{FF2B5EF4-FFF2-40B4-BE49-F238E27FC236}">
                <a16:creationId xmlns:a16="http://schemas.microsoft.com/office/drawing/2014/main" id="{06ADBC4E-4170-0642-9773-7507C6CC3A52}"/>
              </a:ext>
            </a:extLst>
          </p:cNvPr>
          <p:cNvGrpSpPr>
            <a:grpSpLocks/>
          </p:cNvGrpSpPr>
          <p:nvPr/>
        </p:nvGrpSpPr>
        <p:grpSpPr bwMode="auto">
          <a:xfrm>
            <a:off x="6599975" y="3336888"/>
            <a:ext cx="1377950" cy="731838"/>
            <a:chOff x="2802" y="2348"/>
            <a:chExt cx="868" cy="461"/>
          </a:xfrm>
        </p:grpSpPr>
        <p:pic>
          <p:nvPicPr>
            <p:cNvPr id="350" name="Picture 130" descr="alarm_clock_ringing">
              <a:extLst>
                <a:ext uri="{FF2B5EF4-FFF2-40B4-BE49-F238E27FC236}">
                  <a16:creationId xmlns:a16="http://schemas.microsoft.com/office/drawing/2014/main" id="{52E16AA2-A1DE-B149-8FC7-03FD3D9B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Text Box 131">
              <a:extLst>
                <a:ext uri="{FF2B5EF4-FFF2-40B4-BE49-F238E27FC236}">
                  <a16:creationId xmlns:a16="http://schemas.microsoft.com/office/drawing/2014/main" id="{0A05FBC0-8C50-6F4D-9F72-5369556DE4EB}"/>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grpSp>
        <p:nvGrpSpPr>
          <p:cNvPr id="352" name="Group 133">
            <a:extLst>
              <a:ext uri="{FF2B5EF4-FFF2-40B4-BE49-F238E27FC236}">
                <a16:creationId xmlns:a16="http://schemas.microsoft.com/office/drawing/2014/main" id="{4FAA3600-FCAA-8B42-84D1-FB85323188F4}"/>
              </a:ext>
            </a:extLst>
          </p:cNvPr>
          <p:cNvGrpSpPr>
            <a:grpSpLocks/>
          </p:cNvGrpSpPr>
          <p:nvPr/>
        </p:nvGrpSpPr>
        <p:grpSpPr bwMode="auto">
          <a:xfrm>
            <a:off x="8420838" y="2976526"/>
            <a:ext cx="1071562" cy="752475"/>
            <a:chOff x="4081" y="1705"/>
            <a:chExt cx="703" cy="453"/>
          </a:xfrm>
        </p:grpSpPr>
        <p:sp>
          <p:nvSpPr>
            <p:cNvPr id="353" name="Line 118">
              <a:extLst>
                <a:ext uri="{FF2B5EF4-FFF2-40B4-BE49-F238E27FC236}">
                  <a16:creationId xmlns:a16="http://schemas.microsoft.com/office/drawing/2014/main" id="{AE11BC12-265B-1C4B-8FAB-0FA75A29EEB2}"/>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4" name="Text Box 119">
              <a:extLst>
                <a:ext uri="{FF2B5EF4-FFF2-40B4-BE49-F238E27FC236}">
                  <a16:creationId xmlns:a16="http://schemas.microsoft.com/office/drawing/2014/main" id="{D0B7F72D-FD32-8D47-B9FD-0C7A1B80B4A1}"/>
                </a:ext>
              </a:extLst>
            </p:cNvPr>
            <p:cNvSpPr txBox="1">
              <a:spLocks noChangeArrowheads="1"/>
            </p:cNvSpPr>
            <p:nvPr/>
          </p:nvSpPr>
          <p:spPr bwMode="auto">
            <a:xfrm>
              <a:off x="4081" y="1794"/>
              <a:ext cx="435" cy="2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sp>
          <p:nvSpPr>
            <p:cNvPr id="355" name="Line 132">
              <a:extLst>
                <a:ext uri="{FF2B5EF4-FFF2-40B4-BE49-F238E27FC236}">
                  <a16:creationId xmlns:a16="http://schemas.microsoft.com/office/drawing/2014/main" id="{BFF7F0A8-A357-7748-BD1E-51A7A3E5988B}"/>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56" name="Line 136">
            <a:extLst>
              <a:ext uri="{FF2B5EF4-FFF2-40B4-BE49-F238E27FC236}">
                <a16:creationId xmlns:a16="http://schemas.microsoft.com/office/drawing/2014/main" id="{61D6DAB1-4B37-C740-BD43-4568C5241A0C}"/>
              </a:ext>
            </a:extLst>
          </p:cNvPr>
          <p:cNvSpPr>
            <a:spLocks noChangeShapeType="1"/>
          </p:cNvSpPr>
          <p:nvPr/>
        </p:nvSpPr>
        <p:spPr bwMode="auto">
          <a:xfrm flipH="1">
            <a:off x="7922363" y="3521038"/>
            <a:ext cx="909637" cy="7397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C4E4C24E-2B71-FB43-956D-60F8AEF3370B}"/>
              </a:ext>
            </a:extLst>
          </p:cNvPr>
          <p:cNvGrpSpPr/>
          <p:nvPr/>
        </p:nvGrpSpPr>
        <p:grpSpPr>
          <a:xfrm>
            <a:off x="6872845" y="4369420"/>
            <a:ext cx="3792537" cy="703263"/>
            <a:chOff x="7022272" y="4739456"/>
            <a:chExt cx="3792537" cy="703263"/>
          </a:xfrm>
        </p:grpSpPr>
        <p:grpSp>
          <p:nvGrpSpPr>
            <p:cNvPr id="362" name="Group 150">
              <a:extLst>
                <a:ext uri="{FF2B5EF4-FFF2-40B4-BE49-F238E27FC236}">
                  <a16:creationId xmlns:a16="http://schemas.microsoft.com/office/drawing/2014/main" id="{8A649C16-501A-A644-A5FA-AE7129DDC14A}"/>
                </a:ext>
              </a:extLst>
            </p:cNvPr>
            <p:cNvGrpSpPr>
              <a:grpSpLocks/>
            </p:cNvGrpSpPr>
            <p:nvPr/>
          </p:nvGrpSpPr>
          <p:grpSpPr bwMode="auto">
            <a:xfrm>
              <a:off x="8162097" y="4917256"/>
              <a:ext cx="1471613" cy="414338"/>
              <a:chOff x="2229" y="3431"/>
              <a:chExt cx="927" cy="261"/>
            </a:xfrm>
          </p:grpSpPr>
          <p:sp>
            <p:nvSpPr>
              <p:cNvPr id="382" name="Line 108">
                <a:extLst>
                  <a:ext uri="{FF2B5EF4-FFF2-40B4-BE49-F238E27FC236}">
                    <a16:creationId xmlns:a16="http://schemas.microsoft.com/office/drawing/2014/main" id="{DB733CF3-EAC6-CC4F-B21E-9FB8C5502566}"/>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Text Box 109">
                <a:extLst>
                  <a:ext uri="{FF2B5EF4-FFF2-40B4-BE49-F238E27FC236}">
                    <a16:creationId xmlns:a16="http://schemas.microsoft.com/office/drawing/2014/main" id="{BB517B3D-28EB-8444-8C05-95403AFF543F}"/>
                  </a:ext>
                </a:extLst>
              </p:cNvPr>
              <p:cNvSpPr txBox="1">
                <a:spLocks noChangeArrowheads="1"/>
              </p:cNvSpPr>
              <p:nvPr/>
            </p:nvSpPr>
            <p:spPr bwMode="auto">
              <a:xfrm>
                <a:off x="2283" y="3431"/>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grpSp>
        <p:sp>
          <p:nvSpPr>
            <p:cNvPr id="358" name="Text Box 93">
              <a:extLst>
                <a:ext uri="{FF2B5EF4-FFF2-40B4-BE49-F238E27FC236}">
                  <a16:creationId xmlns:a16="http://schemas.microsoft.com/office/drawing/2014/main" id="{0A5BAC0E-26A7-304A-9845-BD850E809ABB}"/>
                </a:ext>
              </a:extLst>
            </p:cNvPr>
            <p:cNvSpPr txBox="1">
              <a:spLocks noChangeArrowheads="1"/>
            </p:cNvSpPr>
            <p:nvPr/>
          </p:nvSpPr>
          <p:spPr bwMode="auto">
            <a:xfrm>
              <a:off x="9617834" y="4739456"/>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360" name="Text Box 98">
              <a:extLst>
                <a:ext uri="{FF2B5EF4-FFF2-40B4-BE49-F238E27FC236}">
                  <a16:creationId xmlns:a16="http://schemas.microsoft.com/office/drawing/2014/main" id="{FCEBF8F6-FA45-004B-950F-03251B315AFA}"/>
                </a:ext>
              </a:extLst>
            </p:cNvPr>
            <p:cNvSpPr txBox="1">
              <a:spLocks noChangeArrowheads="1"/>
            </p:cNvSpPr>
            <p:nvPr/>
          </p:nvSpPr>
          <p:spPr bwMode="auto">
            <a:xfrm>
              <a:off x="7022272" y="5076006"/>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grpSp>
      <p:grpSp>
        <p:nvGrpSpPr>
          <p:cNvPr id="6" name="Group 5">
            <a:extLst>
              <a:ext uri="{FF2B5EF4-FFF2-40B4-BE49-F238E27FC236}">
                <a16:creationId xmlns:a16="http://schemas.microsoft.com/office/drawing/2014/main" id="{31C21A72-3E29-1946-B909-D85D4A552D56}"/>
              </a:ext>
            </a:extLst>
          </p:cNvPr>
          <p:cNvGrpSpPr/>
          <p:nvPr/>
        </p:nvGrpSpPr>
        <p:grpSpPr>
          <a:xfrm>
            <a:off x="6818870" y="4153520"/>
            <a:ext cx="3833812" cy="1047750"/>
            <a:chOff x="6968297" y="4523556"/>
            <a:chExt cx="3833812" cy="1047750"/>
          </a:xfrm>
        </p:grpSpPr>
        <p:grpSp>
          <p:nvGrpSpPr>
            <p:cNvPr id="364" name="Group 137">
              <a:extLst>
                <a:ext uri="{FF2B5EF4-FFF2-40B4-BE49-F238E27FC236}">
                  <a16:creationId xmlns:a16="http://schemas.microsoft.com/office/drawing/2014/main" id="{3BF75B33-1A77-E24B-AABE-7E5C56D0D788}"/>
                </a:ext>
              </a:extLst>
            </p:cNvPr>
            <p:cNvGrpSpPr>
              <a:grpSpLocks/>
            </p:cNvGrpSpPr>
            <p:nvPr/>
          </p:nvGrpSpPr>
          <p:grpSpPr bwMode="auto">
            <a:xfrm>
              <a:off x="6968297" y="4523556"/>
              <a:ext cx="1174750" cy="595313"/>
              <a:chOff x="2839" y="3285"/>
              <a:chExt cx="740" cy="375"/>
            </a:xfrm>
          </p:grpSpPr>
          <p:sp>
            <p:nvSpPr>
              <p:cNvPr id="378" name="Text Box 134">
                <a:extLst>
                  <a:ext uri="{FF2B5EF4-FFF2-40B4-BE49-F238E27FC236}">
                    <a16:creationId xmlns:a16="http://schemas.microsoft.com/office/drawing/2014/main" id="{057A15E3-B733-174D-BE7C-2996FC261991}"/>
                  </a:ext>
                </a:extLst>
              </p:cNvPr>
              <p:cNvSpPr txBox="1">
                <a:spLocks noChangeArrowheads="1"/>
              </p:cNvSpPr>
              <p:nvPr/>
            </p:nvSpPr>
            <p:spPr bwMode="auto">
              <a:xfrm>
                <a:off x="2839" y="3429"/>
                <a:ext cx="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79" name="Text Box 135">
                <a:extLst>
                  <a:ext uri="{FF2B5EF4-FFF2-40B4-BE49-F238E27FC236}">
                    <a16:creationId xmlns:a16="http://schemas.microsoft.com/office/drawing/2014/main" id="{D294B6DF-F9F6-C245-9C1E-7E3DCD5BFC7B}"/>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a:t>
                </a:r>
              </a:p>
            </p:txBody>
          </p:sp>
        </p:grpSp>
        <p:grpSp>
          <p:nvGrpSpPr>
            <p:cNvPr id="365" name="Group 138">
              <a:extLst>
                <a:ext uri="{FF2B5EF4-FFF2-40B4-BE49-F238E27FC236}">
                  <a16:creationId xmlns:a16="http://schemas.microsoft.com/office/drawing/2014/main" id="{CAC9BF03-EEEF-2846-B090-FAE6750AF122}"/>
                </a:ext>
              </a:extLst>
            </p:cNvPr>
            <p:cNvGrpSpPr>
              <a:grpSpLocks/>
            </p:cNvGrpSpPr>
            <p:nvPr/>
          </p:nvGrpSpPr>
          <p:grpSpPr bwMode="auto">
            <a:xfrm>
              <a:off x="8073197" y="4623569"/>
              <a:ext cx="1547813" cy="569913"/>
              <a:chOff x="850" y="1159"/>
              <a:chExt cx="927" cy="323"/>
            </a:xfrm>
          </p:grpSpPr>
          <p:sp>
            <p:nvSpPr>
              <p:cNvPr id="376" name="Line 139">
                <a:extLst>
                  <a:ext uri="{FF2B5EF4-FFF2-40B4-BE49-F238E27FC236}">
                    <a16:creationId xmlns:a16="http://schemas.microsoft.com/office/drawing/2014/main" id="{908F9E2B-E1F1-0444-8DD2-B8396679EF06}"/>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7" name="Text Box 140">
                <a:extLst>
                  <a:ext uri="{FF2B5EF4-FFF2-40B4-BE49-F238E27FC236}">
                    <a16:creationId xmlns:a16="http://schemas.microsoft.com/office/drawing/2014/main" id="{74AAB4FF-F9B2-8644-9770-40F6B7F6DC97}"/>
                  </a:ext>
                </a:extLst>
              </p:cNvPr>
              <p:cNvSpPr txBox="1">
                <a:spLocks noChangeArrowheads="1"/>
              </p:cNvSpPr>
              <p:nvPr/>
            </p:nvSpPr>
            <p:spPr bwMode="auto">
              <a:xfrm>
                <a:off x="1109" y="1159"/>
                <a:ext cx="340" cy="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366" name="Group 142">
              <a:extLst>
                <a:ext uri="{FF2B5EF4-FFF2-40B4-BE49-F238E27FC236}">
                  <a16:creationId xmlns:a16="http://schemas.microsoft.com/office/drawing/2014/main" id="{61F81DDD-D8CA-1E44-9759-5F540FE71068}"/>
                </a:ext>
              </a:extLst>
            </p:cNvPr>
            <p:cNvGrpSpPr>
              <a:grpSpLocks/>
            </p:cNvGrpSpPr>
            <p:nvPr/>
          </p:nvGrpSpPr>
          <p:grpSpPr bwMode="auto">
            <a:xfrm>
              <a:off x="9605134" y="5009331"/>
              <a:ext cx="1196975" cy="561975"/>
              <a:chOff x="4776" y="2967"/>
              <a:chExt cx="754" cy="354"/>
            </a:xfrm>
          </p:grpSpPr>
          <p:sp>
            <p:nvSpPr>
              <p:cNvPr id="374" name="Text Box 143">
                <a:extLst>
                  <a:ext uri="{FF2B5EF4-FFF2-40B4-BE49-F238E27FC236}">
                    <a16:creationId xmlns:a16="http://schemas.microsoft.com/office/drawing/2014/main" id="{6C499832-2FEA-2247-A1D4-C7CE568CC494}"/>
                  </a:ext>
                </a:extLst>
              </p:cNvPr>
              <p:cNvSpPr txBox="1">
                <a:spLocks noChangeArrowheads="1"/>
              </p:cNvSpPr>
              <p:nvPr/>
            </p:nvSpPr>
            <p:spPr bwMode="auto">
              <a:xfrm>
                <a:off x="4780" y="2967"/>
                <a:ext cx="63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375" name="Text Box 144">
                <a:extLst>
                  <a:ext uri="{FF2B5EF4-FFF2-40B4-BE49-F238E27FC236}">
                    <a16:creationId xmlns:a16="http://schemas.microsoft.com/office/drawing/2014/main" id="{23A45435-E6D5-7641-819A-FA71E59CB02C}"/>
                  </a:ext>
                </a:extLst>
              </p:cNvPr>
              <p:cNvSpPr txBox="1">
                <a:spLocks noChangeArrowheads="1"/>
              </p:cNvSpPr>
              <p:nvPr/>
            </p:nvSpPr>
            <p:spPr bwMode="auto">
              <a:xfrm>
                <a:off x="4776" y="3090"/>
                <a:ext cx="75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grpSp>
        <p:nvGrpSpPr>
          <p:cNvPr id="367" name="Group 149">
            <a:extLst>
              <a:ext uri="{FF2B5EF4-FFF2-40B4-BE49-F238E27FC236}">
                <a16:creationId xmlns:a16="http://schemas.microsoft.com/office/drawing/2014/main" id="{69EE8DE9-3381-624C-9ABB-652457E2824C}"/>
              </a:ext>
            </a:extLst>
          </p:cNvPr>
          <p:cNvGrpSpPr>
            <a:grpSpLocks/>
          </p:cNvGrpSpPr>
          <p:nvPr/>
        </p:nvGrpSpPr>
        <p:grpSpPr bwMode="auto">
          <a:xfrm>
            <a:off x="7960282" y="4790108"/>
            <a:ext cx="1471613" cy="490538"/>
            <a:chOff x="3792" y="2738"/>
            <a:chExt cx="927" cy="309"/>
          </a:xfrm>
        </p:grpSpPr>
        <p:sp>
          <p:nvSpPr>
            <p:cNvPr id="372" name="Line 146">
              <a:extLst>
                <a:ext uri="{FF2B5EF4-FFF2-40B4-BE49-F238E27FC236}">
                  <a16:creationId xmlns:a16="http://schemas.microsoft.com/office/drawing/2014/main" id="{B42EE784-BAAA-7648-8C27-518F3E7EDD07}"/>
                </a:ext>
              </a:extLst>
            </p:cNvPr>
            <p:cNvSpPr>
              <a:spLocks noChangeShapeType="1"/>
            </p:cNvSpPr>
            <p:nvPr/>
          </p:nvSpPr>
          <p:spPr bwMode="auto">
            <a:xfrm flipH="1">
              <a:off x="3792" y="2822"/>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Text Box 147">
              <a:extLst>
                <a:ext uri="{FF2B5EF4-FFF2-40B4-BE49-F238E27FC236}">
                  <a16:creationId xmlns:a16="http://schemas.microsoft.com/office/drawing/2014/main" id="{0E52013C-7BAA-344E-9018-CA884EE49126}"/>
                </a:ext>
              </a:extLst>
            </p:cNvPr>
            <p:cNvSpPr txBox="1">
              <a:spLocks noChangeArrowheads="1"/>
            </p:cNvSpPr>
            <p:nvPr/>
          </p:nvSpPr>
          <p:spPr bwMode="auto">
            <a:xfrm>
              <a:off x="4089" y="2738"/>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9" name="Group 8">
            <a:extLst>
              <a:ext uri="{FF2B5EF4-FFF2-40B4-BE49-F238E27FC236}">
                <a16:creationId xmlns:a16="http://schemas.microsoft.com/office/drawing/2014/main" id="{8C30EFB5-B07C-C348-98F1-3A2E1EB775B9}"/>
              </a:ext>
            </a:extLst>
          </p:cNvPr>
          <p:cNvGrpSpPr/>
          <p:nvPr/>
        </p:nvGrpSpPr>
        <p:grpSpPr>
          <a:xfrm>
            <a:off x="7960282" y="5352083"/>
            <a:ext cx="2692401" cy="554038"/>
            <a:chOff x="8109709" y="5722119"/>
            <a:chExt cx="2692401" cy="554038"/>
          </a:xfrm>
        </p:grpSpPr>
        <p:grpSp>
          <p:nvGrpSpPr>
            <p:cNvPr id="363" name="Group 113">
              <a:extLst>
                <a:ext uri="{FF2B5EF4-FFF2-40B4-BE49-F238E27FC236}">
                  <a16:creationId xmlns:a16="http://schemas.microsoft.com/office/drawing/2014/main" id="{BD8A6582-3809-494F-A101-7423978A0D0D}"/>
                </a:ext>
              </a:extLst>
            </p:cNvPr>
            <p:cNvGrpSpPr>
              <a:grpSpLocks/>
            </p:cNvGrpSpPr>
            <p:nvPr/>
          </p:nvGrpSpPr>
          <p:grpSpPr bwMode="auto">
            <a:xfrm>
              <a:off x="8109709" y="5722119"/>
              <a:ext cx="1471613" cy="461963"/>
              <a:chOff x="837" y="2540"/>
              <a:chExt cx="927" cy="291"/>
            </a:xfrm>
          </p:grpSpPr>
          <p:sp>
            <p:nvSpPr>
              <p:cNvPr id="380" name="Line 114">
                <a:extLst>
                  <a:ext uri="{FF2B5EF4-FFF2-40B4-BE49-F238E27FC236}">
                    <a16:creationId xmlns:a16="http://schemas.microsoft.com/office/drawing/2014/main" id="{09E23155-97ED-5740-BED2-35E3C8640D53}"/>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1" name="Text Box 115">
                <a:extLst>
                  <a:ext uri="{FF2B5EF4-FFF2-40B4-BE49-F238E27FC236}">
                    <a16:creationId xmlns:a16="http://schemas.microsoft.com/office/drawing/2014/main" id="{46562126-B0C3-FB45-A57D-6357A1F27B7B}"/>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370" name="Text Box 94">
              <a:extLst>
                <a:ext uri="{FF2B5EF4-FFF2-40B4-BE49-F238E27FC236}">
                  <a16:creationId xmlns:a16="http://schemas.microsoft.com/office/drawing/2014/main" id="{399D3737-ACC2-5747-B166-84FFF5F4E33E}"/>
                </a:ext>
              </a:extLst>
            </p:cNvPr>
            <p:cNvSpPr txBox="1">
              <a:spLocks noChangeArrowheads="1"/>
            </p:cNvSpPr>
            <p:nvPr/>
          </p:nvSpPr>
          <p:spPr bwMode="auto">
            <a:xfrm>
              <a:off x="9605135" y="5909444"/>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nvGrpSpPr>
          <p:cNvPr id="8" name="Group 7">
            <a:extLst>
              <a:ext uri="{FF2B5EF4-FFF2-40B4-BE49-F238E27FC236}">
                <a16:creationId xmlns:a16="http://schemas.microsoft.com/office/drawing/2014/main" id="{C1E87C0E-379B-5746-AAB4-1A36C687D377}"/>
              </a:ext>
            </a:extLst>
          </p:cNvPr>
          <p:cNvGrpSpPr/>
          <p:nvPr/>
        </p:nvGrpSpPr>
        <p:grpSpPr>
          <a:xfrm>
            <a:off x="6756957" y="4926633"/>
            <a:ext cx="4227513" cy="758825"/>
            <a:chOff x="6906384" y="5296669"/>
            <a:chExt cx="4227513" cy="758825"/>
          </a:xfrm>
        </p:grpSpPr>
        <p:sp>
          <p:nvSpPr>
            <p:cNvPr id="359" name="Text Box 96">
              <a:extLst>
                <a:ext uri="{FF2B5EF4-FFF2-40B4-BE49-F238E27FC236}">
                  <a16:creationId xmlns:a16="http://schemas.microsoft.com/office/drawing/2014/main" id="{0B9EBE4A-F7AC-D14C-AD4E-0FA449FA991D}"/>
                </a:ext>
              </a:extLst>
            </p:cNvPr>
            <p:cNvSpPr txBox="1">
              <a:spLocks noChangeArrowheads="1"/>
            </p:cNvSpPr>
            <p:nvPr/>
          </p:nvSpPr>
          <p:spPr bwMode="auto">
            <a:xfrm>
              <a:off x="6906384" y="5296669"/>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grpSp>
          <p:nvGrpSpPr>
            <p:cNvPr id="361" name="Group 148">
              <a:extLst>
                <a:ext uri="{FF2B5EF4-FFF2-40B4-BE49-F238E27FC236}">
                  <a16:creationId xmlns:a16="http://schemas.microsoft.com/office/drawing/2014/main" id="{A7C2FF62-125A-F04E-AFCD-CB8DD2BE53FE}"/>
                </a:ext>
              </a:extLst>
            </p:cNvPr>
            <p:cNvGrpSpPr>
              <a:grpSpLocks/>
            </p:cNvGrpSpPr>
            <p:nvPr/>
          </p:nvGrpSpPr>
          <p:grpSpPr bwMode="auto">
            <a:xfrm>
              <a:off x="8114472" y="5380806"/>
              <a:ext cx="1471613" cy="392113"/>
              <a:chOff x="3849" y="2883"/>
              <a:chExt cx="927" cy="247"/>
            </a:xfrm>
          </p:grpSpPr>
          <p:sp>
            <p:nvSpPr>
              <p:cNvPr id="384" name="Line 105">
                <a:extLst>
                  <a:ext uri="{FF2B5EF4-FFF2-40B4-BE49-F238E27FC236}">
                    <a16:creationId xmlns:a16="http://schemas.microsoft.com/office/drawing/2014/main" id="{E190EC37-F6FE-544E-A777-72D25EB299E0}"/>
                  </a:ext>
                </a:extLst>
              </p:cNvPr>
              <p:cNvSpPr>
                <a:spLocks noChangeShapeType="1"/>
              </p:cNvSpPr>
              <p:nvPr/>
            </p:nvSpPr>
            <p:spPr bwMode="auto">
              <a:xfrm>
                <a:off x="3849" y="290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5" name="Text Box 106">
                <a:extLst>
                  <a:ext uri="{FF2B5EF4-FFF2-40B4-BE49-F238E27FC236}">
                    <a16:creationId xmlns:a16="http://schemas.microsoft.com/office/drawing/2014/main" id="{2673F6BF-6733-B74B-B30B-34435E87FD88}"/>
                  </a:ext>
                </a:extLst>
              </p:cNvPr>
              <p:cNvSpPr txBox="1">
                <a:spLocks noChangeArrowheads="1"/>
              </p:cNvSpPr>
              <p:nvPr/>
            </p:nvSpPr>
            <p:spPr bwMode="auto">
              <a:xfrm>
                <a:off x="4334" y="288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pkt0</a:t>
                </a:r>
              </a:p>
            </p:txBody>
          </p:sp>
        </p:grpSp>
        <p:sp>
          <p:nvSpPr>
            <p:cNvPr id="369" name="Text Box 91">
              <a:extLst>
                <a:ext uri="{FF2B5EF4-FFF2-40B4-BE49-F238E27FC236}">
                  <a16:creationId xmlns:a16="http://schemas.microsoft.com/office/drawing/2014/main" id="{0390ED96-487E-DE46-9663-BE5B2DABE5EE}"/>
                </a:ext>
              </a:extLst>
            </p:cNvPr>
            <p:cNvSpPr txBox="1">
              <a:spLocks noChangeArrowheads="1"/>
            </p:cNvSpPr>
            <p:nvPr/>
          </p:nvSpPr>
          <p:spPr bwMode="auto">
            <a:xfrm>
              <a:off x="9601960" y="5495106"/>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pkt0</a:t>
              </a:r>
            </a:p>
          </p:txBody>
        </p:sp>
        <p:sp>
          <p:nvSpPr>
            <p:cNvPr id="371" name="Text Box 151">
              <a:extLst>
                <a:ext uri="{FF2B5EF4-FFF2-40B4-BE49-F238E27FC236}">
                  <a16:creationId xmlns:a16="http://schemas.microsoft.com/office/drawing/2014/main" id="{0AB1DC83-BE36-ED42-808B-8B0662A8501F}"/>
                </a:ext>
              </a:extLst>
            </p:cNvPr>
            <p:cNvSpPr txBox="1">
              <a:spLocks noChangeArrowheads="1"/>
            </p:cNvSpPr>
            <p:nvPr/>
          </p:nvSpPr>
          <p:spPr bwMode="auto">
            <a:xfrm>
              <a:off x="9565447" y="5750694"/>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spTree>
    <p:extLst>
      <p:ext uri="{BB962C8B-B14F-4D97-AF65-F5344CB8AC3E}">
        <p14:creationId xmlns:p14="http://schemas.microsoft.com/office/powerpoint/2010/main" val="189389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left)">
                                      <p:cBhvr>
                                        <p:cTn id="7" dur="500"/>
                                        <p:tgtEl>
                                          <p:spTgt spid="2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9">
                                            <p:txEl>
                                              <p:pRg st="0" end="0"/>
                                            </p:txEl>
                                          </p:spTgt>
                                        </p:tgtEl>
                                        <p:attrNameLst>
                                          <p:attrName>style.visibility</p:attrName>
                                        </p:attrNameLst>
                                      </p:cBhvr>
                                      <p:to>
                                        <p:strVal val="visible"/>
                                      </p:to>
                                    </p:set>
                                    <p:animEffect transition="in" filter="dissolve">
                                      <p:cBhvr>
                                        <p:cTn id="11" dur="500"/>
                                        <p:tgtEl>
                                          <p:spTgt spid="28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dissolve">
                                      <p:cBhvr>
                                        <p:cTn id="15" dur="500"/>
                                        <p:tgtEl>
                                          <p:spTgt spid="2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right)">
                                      <p:cBhvr>
                                        <p:cTn id="19" dur="500"/>
                                        <p:tgtEl>
                                          <p:spTgt spid="29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dissolve">
                                      <p:cBhvr>
                                        <p:cTn id="23" dur="500"/>
                                        <p:tgtEl>
                                          <p:spTgt spid="2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dissolve">
                                      <p:cBhvr>
                                        <p:cTn id="27" dur="500"/>
                                        <p:tgtEl>
                                          <p:spTgt spid="28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wipe(left)">
                                      <p:cBhvr>
                                        <p:cTn id="31" dur="500"/>
                                        <p:tgtEl>
                                          <p:spTgt spid="27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95">
                                            <p:txEl>
                                              <p:pRg st="0" end="0"/>
                                            </p:txEl>
                                          </p:spTgt>
                                        </p:tgtEl>
                                        <p:attrNameLst>
                                          <p:attrName>style.visibility</p:attrName>
                                        </p:attrNameLst>
                                      </p:cBhvr>
                                      <p:to>
                                        <p:strVal val="visible"/>
                                      </p:to>
                                    </p:set>
                                    <p:animEffect transition="in" filter="dissolve">
                                      <p:cBhvr>
                                        <p:cTn id="35" dur="500"/>
                                        <p:tgtEl>
                                          <p:spTgt spid="19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6"/>
                                        </p:tgtEl>
                                        <p:attrNameLst>
                                          <p:attrName>style.visibility</p:attrName>
                                        </p:attrNameLst>
                                      </p:cBhvr>
                                      <p:to>
                                        <p:strVal val="visible"/>
                                      </p:to>
                                    </p:set>
                                    <p:animEffect transition="in" filter="dissolve">
                                      <p:cBhvr>
                                        <p:cTn id="39" dur="500"/>
                                        <p:tgtEl>
                                          <p:spTgt spid="19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306"/>
                                        </p:tgtEl>
                                        <p:attrNameLst>
                                          <p:attrName>style.visibility</p:attrName>
                                        </p:attrNameLst>
                                      </p:cBhvr>
                                      <p:to>
                                        <p:strVal val="visible"/>
                                      </p:to>
                                    </p:set>
                                    <p:animEffect transition="in" filter="wipe(right)">
                                      <p:cBhvr>
                                        <p:cTn id="43" dur="500"/>
                                        <p:tgtEl>
                                          <p:spTgt spid="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11"/>
                                        </p:tgtEl>
                                        <p:attrNameLst>
                                          <p:attrName>style.visibility</p:attrName>
                                        </p:attrNameLst>
                                      </p:cBhvr>
                                      <p:to>
                                        <p:strVal val="visible"/>
                                      </p:to>
                                    </p:set>
                                    <p:animEffect transition="in" filter="wipe(up)">
                                      <p:cBhvr>
                                        <p:cTn id="48" dur="1000"/>
                                        <p:tgtEl>
                                          <p:spTgt spid="311"/>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dissolv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wipe(left)">
                                      <p:cBhvr>
                                        <p:cTn id="57" dur="500"/>
                                        <p:tgtEl>
                                          <p:spTgt spid="315"/>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279">
                                            <p:txEl>
                                              <p:pRg st="0" end="0"/>
                                            </p:txEl>
                                          </p:spTgt>
                                        </p:tgtEl>
                                        <p:attrNameLst>
                                          <p:attrName>style.visibility</p:attrName>
                                        </p:attrNameLst>
                                      </p:cBhvr>
                                      <p:to>
                                        <p:strVal val="visible"/>
                                      </p:to>
                                    </p:set>
                                    <p:animEffect transition="in" filter="dissolve">
                                      <p:cBhvr>
                                        <p:cTn id="61" dur="500"/>
                                        <p:tgtEl>
                                          <p:spTgt spid="279">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3"/>
                                        </p:tgtEl>
                                        <p:attrNameLst>
                                          <p:attrName>style.visibility</p:attrName>
                                        </p:attrNameLst>
                                      </p:cBhvr>
                                      <p:to>
                                        <p:strVal val="visible"/>
                                      </p:to>
                                    </p:set>
                                    <p:animEffect transition="in" filter="dissolve">
                                      <p:cBhvr>
                                        <p:cTn id="64" dur="500"/>
                                        <p:tgtEl>
                                          <p:spTgt spid="273"/>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2"/>
                                        </p:tgtEl>
                                        <p:attrNameLst>
                                          <p:attrName>style.visibility</p:attrName>
                                        </p:attrNameLst>
                                      </p:cBhvr>
                                      <p:to>
                                        <p:strVal val="visible"/>
                                      </p:to>
                                    </p:set>
                                    <p:animEffect transition="in" filter="dissolve">
                                      <p:cBhvr>
                                        <p:cTn id="68" dur="500"/>
                                        <p:tgtEl>
                                          <p:spTgt spid="28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right)">
                                      <p:cBhvr>
                                        <p:cTn id="72" dur="500"/>
                                        <p:tgtEl>
                                          <p:spTgt spid="296"/>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87"/>
                                        </p:tgtEl>
                                        <p:attrNameLst>
                                          <p:attrName>style.visibility</p:attrName>
                                        </p:attrNameLst>
                                      </p:cBhvr>
                                      <p:to>
                                        <p:strVal val="visible"/>
                                      </p:to>
                                    </p:set>
                                    <p:animEffect transition="in" filter="dissolve">
                                      <p:cBhvr>
                                        <p:cTn id="76" dur="500"/>
                                        <p:tgtEl>
                                          <p:spTgt spid="287"/>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85"/>
                                        </p:tgtEl>
                                        <p:attrNameLst>
                                          <p:attrName>style.visibility</p:attrName>
                                        </p:attrNameLst>
                                      </p:cBhvr>
                                      <p:to>
                                        <p:strVal val="visible"/>
                                      </p:to>
                                    </p:set>
                                    <p:animEffect transition="in" filter="dissolve">
                                      <p:cBhvr>
                                        <p:cTn id="80" dur="500"/>
                                        <p:tgtEl>
                                          <p:spTgt spid="285"/>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wipe(left)">
                                      <p:cBhvr>
                                        <p:cTn id="84" dur="500"/>
                                        <p:tgtEl>
                                          <p:spTgt spid="293"/>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280"/>
                                        </p:tgtEl>
                                        <p:attrNameLst>
                                          <p:attrName>style.visibility</p:attrName>
                                        </p:attrNameLst>
                                      </p:cBhvr>
                                      <p:to>
                                        <p:strVal val="visible"/>
                                      </p:to>
                                    </p:set>
                                    <p:animEffect transition="in" filter="dissolve">
                                      <p:cBhvr>
                                        <p:cTn id="88" dur="500"/>
                                        <p:tgtEl>
                                          <p:spTgt spid="280"/>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83">
                                            <p:txEl>
                                              <p:pRg st="0" end="0"/>
                                            </p:txEl>
                                          </p:spTgt>
                                        </p:tgtEl>
                                        <p:attrNameLst>
                                          <p:attrName>style.visibility</p:attrName>
                                        </p:attrNameLst>
                                      </p:cBhvr>
                                      <p:to>
                                        <p:strVal val="visible"/>
                                      </p:to>
                                    </p:set>
                                    <p:animEffect transition="in" filter="dissolve">
                                      <p:cBhvr>
                                        <p:cTn id="92" dur="500"/>
                                        <p:tgtEl>
                                          <p:spTgt spid="283">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02"/>
                                        </p:tgtEl>
                                        <p:attrNameLst>
                                          <p:attrName>style.visibility</p:attrName>
                                        </p:attrNameLst>
                                      </p:cBhvr>
                                      <p:to>
                                        <p:strVal val="visible"/>
                                      </p:to>
                                    </p:set>
                                    <p:animEffect transition="in" filter="wipe(right)">
                                      <p:cBhvr>
                                        <p:cTn id="96" dur="500"/>
                                        <p:tgtEl>
                                          <p:spTgt spid="30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35"/>
                                        </p:tgtEl>
                                        <p:attrNameLst>
                                          <p:attrName>style.visibility</p:attrName>
                                        </p:attrNameLst>
                                      </p:cBhvr>
                                      <p:to>
                                        <p:strVal val="visible"/>
                                      </p:to>
                                    </p:set>
                                    <p:animEffect transition="in" filter="wipe(left)">
                                      <p:cBhvr>
                                        <p:cTn id="101" dur="500"/>
                                        <p:tgtEl>
                                          <p:spTgt spid="335"/>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334">
                                            <p:txEl>
                                              <p:pRg st="0" end="0"/>
                                            </p:txEl>
                                          </p:spTgt>
                                        </p:tgtEl>
                                        <p:attrNameLst>
                                          <p:attrName>style.visibility</p:attrName>
                                        </p:attrNameLst>
                                      </p:cBhvr>
                                      <p:to>
                                        <p:strVal val="visible"/>
                                      </p:to>
                                    </p:set>
                                    <p:animEffect transition="in" filter="dissolve">
                                      <p:cBhvr>
                                        <p:cTn id="105" dur="500"/>
                                        <p:tgtEl>
                                          <p:spTgt spid="334">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30"/>
                                        </p:tgtEl>
                                        <p:attrNameLst>
                                          <p:attrName>style.visibility</p:attrName>
                                        </p:attrNameLst>
                                      </p:cBhvr>
                                      <p:to>
                                        <p:strVal val="visible"/>
                                      </p:to>
                                    </p:set>
                                    <p:animEffect transition="in" filter="dissolve">
                                      <p:cBhvr>
                                        <p:cTn id="109" dur="500"/>
                                        <p:tgtEl>
                                          <p:spTgt spid="330"/>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338"/>
                                        </p:tgtEl>
                                        <p:attrNameLst>
                                          <p:attrName>style.visibility</p:attrName>
                                        </p:attrNameLst>
                                      </p:cBhvr>
                                      <p:to>
                                        <p:strVal val="visible"/>
                                      </p:to>
                                    </p:set>
                                    <p:animEffect transition="in" filter="wipe(right)">
                                      <p:cBhvr>
                                        <p:cTn id="113" dur="500"/>
                                        <p:tgtEl>
                                          <p:spTgt spid="338"/>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31"/>
                                        </p:tgtEl>
                                        <p:attrNameLst>
                                          <p:attrName>style.visibility</p:attrName>
                                        </p:attrNameLst>
                                      </p:cBhvr>
                                      <p:to>
                                        <p:strVal val="visible"/>
                                      </p:to>
                                    </p:set>
                                    <p:animEffect transition="in" filter="dissolve">
                                      <p:cBhvr>
                                        <p:cTn id="117" dur="500"/>
                                        <p:tgtEl>
                                          <p:spTgt spid="331"/>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dissolve">
                                      <p:cBhvr>
                                        <p:cTn id="121" dur="500"/>
                                        <p:tgtEl>
                                          <p:spTgt spid="332"/>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324"/>
                                        </p:tgtEl>
                                        <p:attrNameLst>
                                          <p:attrName>style.visibility</p:attrName>
                                        </p:attrNameLst>
                                      </p:cBhvr>
                                      <p:to>
                                        <p:strVal val="visible"/>
                                      </p:to>
                                    </p:set>
                                    <p:animEffect transition="in" filter="wipe(left)">
                                      <p:cBhvr>
                                        <p:cTn id="125" dur="500"/>
                                        <p:tgtEl>
                                          <p:spTgt spid="324"/>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21">
                                            <p:txEl>
                                              <p:pRg st="0" end="0"/>
                                            </p:txEl>
                                          </p:spTgt>
                                        </p:tgtEl>
                                        <p:attrNameLst>
                                          <p:attrName>style.visibility</p:attrName>
                                        </p:attrNameLst>
                                      </p:cBhvr>
                                      <p:to>
                                        <p:strVal val="visible"/>
                                      </p:to>
                                    </p:set>
                                    <p:animEffect transition="in" filter="dissolve">
                                      <p:cBhvr>
                                        <p:cTn id="129" dur="500"/>
                                        <p:tgtEl>
                                          <p:spTgt spid="321">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22"/>
                                        </p:tgtEl>
                                        <p:attrNameLst>
                                          <p:attrName>style.visibility</p:attrName>
                                        </p:attrNameLst>
                                      </p:cBhvr>
                                      <p:to>
                                        <p:strVal val="visible"/>
                                      </p:to>
                                    </p:set>
                                    <p:animEffect transition="in" filter="dissolve">
                                      <p:cBhvr>
                                        <p:cTn id="133" dur="500"/>
                                        <p:tgtEl>
                                          <p:spTgt spid="322"/>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342"/>
                                        </p:tgtEl>
                                        <p:attrNameLst>
                                          <p:attrName>style.visibility</p:attrName>
                                        </p:attrNameLst>
                                      </p:cBhvr>
                                      <p:to>
                                        <p:strVal val="visible"/>
                                      </p:to>
                                    </p:set>
                                    <p:animEffect transition="in" filter="wipe(up)">
                                      <p:cBhvr>
                                        <p:cTn id="137" dur="1000"/>
                                        <p:tgtEl>
                                          <p:spTgt spid="342"/>
                                        </p:tgtEl>
                                      </p:cBhvr>
                                    </p:animEffect>
                                  </p:childTnLst>
                                </p:cTn>
                              </p:par>
                              <p:par>
                                <p:cTn id="138" presetID="22" presetClass="entr" presetSubtype="1" fill="hold" nodeType="withEffect">
                                  <p:stCondLst>
                                    <p:cond delay="0"/>
                                  </p:stCondLst>
                                  <p:childTnLst>
                                    <p:set>
                                      <p:cBhvr>
                                        <p:cTn id="139" dur="1" fill="hold">
                                          <p:stCondLst>
                                            <p:cond delay="0"/>
                                          </p:stCondLst>
                                        </p:cTn>
                                        <p:tgtEl>
                                          <p:spTgt spid="352"/>
                                        </p:tgtEl>
                                        <p:attrNameLst>
                                          <p:attrName>style.visibility</p:attrName>
                                        </p:attrNameLst>
                                      </p:cBhvr>
                                      <p:to>
                                        <p:strVal val="visible"/>
                                      </p:to>
                                    </p:set>
                                    <p:animEffect transition="in" filter="wipe(up)">
                                      <p:cBhvr>
                                        <p:cTn id="140" dur="500"/>
                                        <p:tgtEl>
                                          <p:spTgt spid="352"/>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349"/>
                                        </p:tgtEl>
                                        <p:attrNameLst>
                                          <p:attrName>style.visibility</p:attrName>
                                        </p:attrNameLst>
                                      </p:cBhvr>
                                      <p:to>
                                        <p:strVal val="visible"/>
                                      </p:to>
                                    </p:set>
                                    <p:animEffect transition="in" filter="dissolve">
                                      <p:cBhvr>
                                        <p:cTn id="144" dur="500"/>
                                        <p:tgtEl>
                                          <p:spTgt spid="3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46"/>
                                        </p:tgtEl>
                                        <p:attrNameLst>
                                          <p:attrName>style.visibility</p:attrName>
                                        </p:attrNameLst>
                                      </p:cBhvr>
                                      <p:to>
                                        <p:strVal val="visible"/>
                                      </p:to>
                                    </p:set>
                                    <p:animEffect transition="in" filter="wipe(left)">
                                      <p:cBhvr>
                                        <p:cTn id="149" dur="500"/>
                                        <p:tgtEl>
                                          <p:spTgt spid="346"/>
                                        </p:tgtEl>
                                      </p:cBhvr>
                                    </p:animEffect>
                                  </p:childTnLst>
                                </p:cTn>
                              </p:par>
                              <p:par>
                                <p:cTn id="150" presetID="22" presetClass="entr" presetSubtype="1" fill="hold" nodeType="withEffect">
                                  <p:stCondLst>
                                    <p:cond delay="0"/>
                                  </p:stCondLst>
                                  <p:childTnLst>
                                    <p:set>
                                      <p:cBhvr>
                                        <p:cTn id="151" dur="1" fill="hold">
                                          <p:stCondLst>
                                            <p:cond delay="0"/>
                                          </p:stCondLst>
                                        </p:cTn>
                                        <p:tgtEl>
                                          <p:spTgt spid="356"/>
                                        </p:tgtEl>
                                        <p:attrNameLst>
                                          <p:attrName>style.visibility</p:attrName>
                                        </p:attrNameLst>
                                      </p:cBhvr>
                                      <p:to>
                                        <p:strVal val="visible"/>
                                      </p:to>
                                    </p:set>
                                    <p:animEffect transition="in" filter="wipe(up)">
                                      <p:cBhvr>
                                        <p:cTn id="152" dur="500"/>
                                        <p:tgtEl>
                                          <p:spTgt spid="35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29">
                                            <p:txEl>
                                              <p:pRg st="0" end="0"/>
                                            </p:txEl>
                                          </p:spTgt>
                                        </p:tgtEl>
                                        <p:attrNameLst>
                                          <p:attrName>style.visibility</p:attrName>
                                        </p:attrNameLst>
                                      </p:cBhvr>
                                      <p:to>
                                        <p:strVal val="visible"/>
                                      </p:to>
                                    </p:set>
                                    <p:animEffect transition="in" filter="dissolve">
                                      <p:cBhvr>
                                        <p:cTn id="156" dur="500"/>
                                        <p:tgtEl>
                                          <p:spTgt spid="329">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23"/>
                                        </p:tgtEl>
                                        <p:attrNameLst>
                                          <p:attrName>style.visibility</p:attrName>
                                        </p:attrNameLst>
                                      </p:cBhvr>
                                      <p:to>
                                        <p:strVal val="visible"/>
                                      </p:to>
                                    </p:set>
                                    <p:animEffect transition="in" filter="dissolve">
                                      <p:cBhvr>
                                        <p:cTn id="159" dur="500"/>
                                        <p:tgtEl>
                                          <p:spTgt spid="323"/>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dissolve">
                                      <p:cBhvr>
                                        <p:cTn id="164" dur="500"/>
                                        <p:tgtEl>
                                          <p:spTgt spid="5"/>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dissolve">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367"/>
                                        </p:tgtEl>
                                        <p:attrNameLst>
                                          <p:attrName>style.visibility</p:attrName>
                                        </p:attrNameLst>
                                      </p:cBhvr>
                                      <p:to>
                                        <p:strVal val="visible"/>
                                      </p:to>
                                    </p:set>
                                    <p:animEffect transition="in" filter="dissolve">
                                      <p:cBhvr>
                                        <p:cTn id="174" dur="500"/>
                                        <p:tgtEl>
                                          <p:spTgt spid="367"/>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8"/>
                                        </p:tgtEl>
                                        <p:attrNameLst>
                                          <p:attrName>style.visibility</p:attrName>
                                        </p:attrNameLst>
                                      </p:cBhvr>
                                      <p:to>
                                        <p:strVal val="visible"/>
                                      </p:to>
                                    </p:set>
                                    <p:animEffect transition="in" filter="dissolve">
                                      <p:cBhvr>
                                        <p:cTn id="179" dur="500"/>
                                        <p:tgtEl>
                                          <p:spTgt spid="8"/>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nodeType="clickEffect">
                                  <p:stCondLst>
                                    <p:cond delay="0"/>
                                  </p:stCondLst>
                                  <p:childTnLst>
                                    <p:set>
                                      <p:cBhvr>
                                        <p:cTn id="183" dur="1" fill="hold">
                                          <p:stCondLst>
                                            <p:cond delay="0"/>
                                          </p:stCondLst>
                                        </p:cTn>
                                        <p:tgtEl>
                                          <p:spTgt spid="9"/>
                                        </p:tgtEl>
                                        <p:attrNameLst>
                                          <p:attrName>style.visibility</p:attrName>
                                        </p:attrNameLst>
                                      </p:cBhvr>
                                      <p:to>
                                        <p:strVal val="visible"/>
                                      </p:to>
                                    </p:set>
                                    <p:animEffect transition="in" filter="dissolve">
                                      <p:cBhvr>
                                        <p:cTn id="18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273" grpId="0"/>
      <p:bldP spid="280" grpId="0"/>
      <p:bldP spid="281" grpId="0"/>
      <p:bldP spid="282" grpId="0"/>
      <p:bldP spid="284" grpId="0"/>
      <p:bldP spid="285" grpId="0"/>
      <p:bldP spid="286" grpId="0"/>
      <p:bldP spid="287" grpId="0"/>
      <p:bldP spid="322" grpId="0"/>
      <p:bldP spid="323" grpId="0"/>
      <p:bldP spid="330" grpId="0"/>
      <p:bldP spid="331" grpId="0"/>
      <p:bldP spid="3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1053323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underlying channel can also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 (data,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sequence #s, ACKs, retransmissions will be of help … but not quite enough</a:t>
            </a:r>
          </a:p>
        </p:txBody>
      </p:sp>
      <p:sp>
        <p:nvSpPr>
          <p:cNvPr id="4" name="TextBox 3">
            <a:extLst>
              <a:ext uri="{FF2B5EF4-FFF2-40B4-BE49-F238E27FC236}">
                <a16:creationId xmlns:a16="http://schemas.microsoft.com/office/drawing/2014/main" id="{96D30AFD-5483-8F4A-8353-70CF76EDD8F5}"/>
              </a:ext>
            </a:extLst>
          </p:cNvPr>
          <p:cNvSpPr txBox="1"/>
          <p:nvPr/>
        </p:nvSpPr>
        <p:spPr>
          <a:xfrm>
            <a:off x="1351723" y="4023238"/>
            <a:ext cx="9435547" cy="1323439"/>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How do </a:t>
            </a:r>
            <a:r>
              <a:rPr kumimoji="0" lang="en-US" sz="4000" b="0" i="1" u="none" strike="noStrike" kern="1200" cap="none" spc="0" normalizeH="0" baseline="0" noProof="0" dirty="0">
                <a:ln>
                  <a:noFill/>
                </a:ln>
                <a:solidFill>
                  <a:prstClr val="black"/>
                </a:solidFill>
                <a:effectLst/>
                <a:uLnTx/>
                <a:uFillTx/>
                <a:latin typeface="Calibri" panose="020F0502020204030204"/>
                <a:ea typeface="+mn-ea"/>
                <a:cs typeface="+mn-cs"/>
              </a:rPr>
              <a:t>humans</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handle lost sender-to-receiver words in conversation?</a:t>
            </a:r>
          </a:p>
        </p:txBody>
      </p:sp>
    </p:spTree>
    <p:extLst>
      <p:ext uri="{BB962C8B-B14F-4D97-AF65-F5344CB8AC3E}">
        <p14:creationId xmlns:p14="http://schemas.microsoft.com/office/powerpoint/2010/main" val="215747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751114" y="1355502"/>
            <a:ext cx="10924659"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waits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06400" marR="0" lvl="0" indent="-341313" algn="l" defTabSz="914400" rtl="0" eaLnBrk="1" fontAlgn="auto" latinLnBrk="0" hangingPunct="1">
              <a:lnSpc>
                <a:spcPct val="8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06400" marR="0" lvl="0" indent="-341313" algn="l" defTabSz="914400" rtl="0" eaLnBrk="1" fontAlgn="auto" latinLnBrk="0" hangingPunct="1">
              <a:lnSpc>
                <a:spcPct val="7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already handles this!</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must specify seq # of packet being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ACKed</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3" name="Group 2">
            <a:extLst>
              <a:ext uri="{FF2B5EF4-FFF2-40B4-BE49-F238E27FC236}">
                <a16:creationId xmlns:a16="http://schemas.microsoft.com/office/drawing/2014/main" id="{67B4DB3B-FB87-7B42-8ADE-E098B4B1CDD9}"/>
              </a:ext>
            </a:extLst>
          </p:cNvPr>
          <p:cNvGrpSpPr/>
          <p:nvPr/>
        </p:nvGrpSpPr>
        <p:grpSpPr>
          <a:xfrm>
            <a:off x="3852654" y="4876800"/>
            <a:ext cx="3484723" cy="1905000"/>
            <a:chOff x="3667124" y="4359729"/>
            <a:chExt cx="3484723" cy="1905000"/>
          </a:xfrm>
        </p:grpSpPr>
        <p:pic>
          <p:nvPicPr>
            <p:cNvPr id="7170" name="Picture 2" descr="Image result for red alarm clock">
              <a:extLst>
                <a:ext uri="{FF2B5EF4-FFF2-40B4-BE49-F238E27FC236}">
                  <a16:creationId xmlns:a16="http://schemas.microsoft.com/office/drawing/2014/main" id="{78FD9079-5EFC-D744-A2EF-B55FD834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4" y="4359729"/>
              <a:ext cx="33813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1">
              <a:extLst>
                <a:ext uri="{FF2B5EF4-FFF2-40B4-BE49-F238E27FC236}">
                  <a16:creationId xmlns:a16="http://schemas.microsoft.com/office/drawing/2014/main" id="{62219A32-C5B7-4A41-B560-B3B62A39F92F}"/>
                </a:ext>
              </a:extLst>
            </p:cNvPr>
            <p:cNvSpPr txBox="1">
              <a:spLocks noChangeArrowheads="1"/>
            </p:cNvSpPr>
            <p:nvPr/>
          </p:nvSpPr>
          <p:spPr bwMode="auto">
            <a:xfrm>
              <a:off x="5932303" y="4757575"/>
              <a:ext cx="1219544" cy="370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C00000"/>
                  </a:solidFill>
                  <a:effectLst/>
                  <a:uLnTx/>
                  <a:uFillTx/>
                  <a:latin typeface="Tahoma" charset="0"/>
                  <a:ea typeface="ＭＳ Ｐゴシック" charset="0"/>
                  <a:cs typeface="+mn-cs"/>
                </a:rPr>
                <a:t>timeout</a:t>
              </a:r>
            </a:p>
          </p:txBody>
        </p:sp>
      </p:grpSp>
      <p:sp>
        <p:nvSpPr>
          <p:cNvPr id="10" name="Rectangle 4">
            <a:extLst>
              <a:ext uri="{FF2B5EF4-FFF2-40B4-BE49-F238E27FC236}">
                <a16:creationId xmlns:a16="http://schemas.microsoft.com/office/drawing/2014/main" id="{C21F0D09-350B-0D4B-B0F1-02B4E8F5DB35}"/>
              </a:ext>
            </a:extLst>
          </p:cNvPr>
          <p:cNvSpPr txBox="1">
            <a:spLocks noChangeArrowheads="1"/>
          </p:cNvSpPr>
          <p:nvPr/>
        </p:nvSpPr>
        <p:spPr>
          <a:xfrm>
            <a:off x="808619" y="4059181"/>
            <a:ext cx="10924659" cy="1016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marR="0" lvl="0" indent="-341313" algn="l" defTabSz="914400" rtl="0" eaLnBrk="1" fontAlgn="auto" latinLnBrk="0" hangingPunct="1">
              <a:lnSpc>
                <a:spcPct val="10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 countdown timer to interrupt after “reasonable” amount of time</a:t>
            </a:r>
          </a:p>
        </p:txBody>
      </p:sp>
    </p:spTree>
    <p:extLst>
      <p:ext uri="{BB962C8B-B14F-4D97-AF65-F5344CB8AC3E}">
        <p14:creationId xmlns:p14="http://schemas.microsoft.com/office/powerpoint/2010/main" val="287422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animEffect transition="in" filter="dissolve">
                                      <p:cBhvr>
                                        <p:cTn id="11" dur="500"/>
                                        <p:tgtEl>
                                          <p:spTgt spid="42">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2">
                                            <p:txEl>
                                              <p:pRg st="2" end="2"/>
                                            </p:txEl>
                                          </p:spTgt>
                                        </p:tgtEl>
                                        <p:attrNameLst>
                                          <p:attrName>style.visibility</p:attrName>
                                        </p:attrNameLst>
                                      </p:cBhvr>
                                      <p:to>
                                        <p:strVal val="visible"/>
                                      </p:to>
                                    </p:set>
                                    <p:animEffect transition="in" filter="dissolve">
                                      <p:cBhvr>
                                        <p:cTn id="14" dur="500"/>
                                        <p:tgtEl>
                                          <p:spTgt spid="42">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2">
                                            <p:txEl>
                                              <p:pRg st="3" end="3"/>
                                            </p:txEl>
                                          </p:spTgt>
                                        </p:tgtEl>
                                        <p:attrNameLst>
                                          <p:attrName>style.visibility</p:attrName>
                                        </p:attrNameLst>
                                      </p:cBhvr>
                                      <p:to>
                                        <p:strVal val="visible"/>
                                      </p:to>
                                    </p:set>
                                    <p:animEffect transition="in" filter="dissolve">
                                      <p:cBhvr>
                                        <p:cTn id="17" dur="500"/>
                                        <p:tgtEl>
                                          <p:spTgt spid="4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2">
                                            <p:txEl>
                                              <p:pRg st="4" end="4"/>
                                            </p:txEl>
                                          </p:spTgt>
                                        </p:tgtEl>
                                        <p:attrNameLst>
                                          <p:attrName>style.visibility</p:attrName>
                                        </p:attrNameLst>
                                      </p:cBhvr>
                                      <p:to>
                                        <p:strVal val="visible"/>
                                      </p:to>
                                    </p:set>
                                    <p:animEffect transition="in" filter="dissolve">
                                      <p:cBhvr>
                                        <p:cTn id="20" dur="500"/>
                                        <p:tgtEl>
                                          <p:spTgt spid="4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33239" cy="1239836"/>
            <a:chOff x="2638761" y="2958772"/>
            <a:chExt cx="1933239"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9" y="3559178"/>
              <a:ext cx="1137909" cy="1409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 name="Oval 2">
            <a:extLst>
              <a:ext uri="{FF2B5EF4-FFF2-40B4-BE49-F238E27FC236}">
                <a16:creationId xmlns:a16="http://schemas.microsoft.com/office/drawing/2014/main" id="{D28BBA62-6263-C843-B29E-56B49980762A}"/>
              </a:ext>
            </a:extLst>
          </p:cNvPr>
          <p:cNvSpPr/>
          <p:nvPr/>
        </p:nvSpPr>
        <p:spPr>
          <a:xfrm>
            <a:off x="3771900" y="1861459"/>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9E2FDDC8-8D96-114D-9DC7-646B2E492AD9}"/>
              </a:ext>
            </a:extLst>
          </p:cNvPr>
          <p:cNvSpPr/>
          <p:nvPr/>
        </p:nvSpPr>
        <p:spPr>
          <a:xfrm>
            <a:off x="3858986" y="3777345"/>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D7B88F9-3891-3046-A064-B332A3527756}"/>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622A35A9-A643-7C42-B044-B85FAF6A97F9}"/>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9138640-D128-B549-B272-9634FBE0E919}"/>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F8621F76-605F-FD4F-BBDF-20014AAFC358}"/>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EC2E0DE7-1242-394F-B32C-D2097A456FDC}"/>
              </a:ext>
            </a:extLst>
          </p:cNvPr>
          <p:cNvSpPr/>
          <p:nvPr/>
        </p:nvSpPr>
        <p:spPr>
          <a:xfrm>
            <a:off x="4251325" y="2212996"/>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198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dissolve">
                                      <p:cBhvr>
                                        <p:cTn id="15" dur="500"/>
                                        <p:tgtEl>
                                          <p:spTgt spid="1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xit" presetSubtype="0" fill="hold" grpId="1" nodeType="withEffect">
                                  <p:stCondLst>
                                    <p:cond delay="0"/>
                                  </p:stCondLst>
                                  <p:childTnLst>
                                    <p:animEffect transition="out" filter="dissolve">
                                      <p:cBhvr>
                                        <p:cTn id="22" dur="500"/>
                                        <p:tgtEl>
                                          <p:spTgt spid="122"/>
                                        </p:tgtEl>
                                      </p:cBhvr>
                                    </p:animEffect>
                                    <p:set>
                                      <p:cBhvr>
                                        <p:cTn id="23" dur="1" fill="hold">
                                          <p:stCondLst>
                                            <p:cond delay="499"/>
                                          </p:stCondLst>
                                        </p:cTn>
                                        <p:tgtEl>
                                          <p:spTgt spid="1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9" presetClass="exit" presetSubtype="0" fill="hold" grpId="1" nodeType="withEffect">
                                  <p:stCondLst>
                                    <p:cond delay="0"/>
                                  </p:stCondLst>
                                  <p:childTnLst>
                                    <p:animEffect transition="out" filter="dissolv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dissolve">
                                      <p:cBhvr>
                                        <p:cTn id="34" dur="500"/>
                                        <p:tgtEl>
                                          <p:spTgt spid="12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par>
                                <p:cTn id="44" presetID="9" presetClass="exit" presetSubtype="0" fill="hold" grpId="1" nodeType="withEffect">
                                  <p:stCondLst>
                                    <p:cond delay="0"/>
                                  </p:stCondLst>
                                  <p:childTnLst>
                                    <p:animEffect transition="out" filter="dissolve">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dissolve">
                                      <p:cBhvr>
                                        <p:cTn id="49" dur="500"/>
                                        <p:tgtEl>
                                          <p:spTgt spid="123"/>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dissolve">
                                      <p:cBhvr>
                                        <p:cTn id="53" dur="500"/>
                                        <p:tgtEl>
                                          <p:spTgt spid="1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right)">
                                      <p:cBhvr>
                                        <p:cTn id="58" dur="500"/>
                                        <p:tgtEl>
                                          <p:spTgt spid="114"/>
                                        </p:tgtEl>
                                      </p:cBhvr>
                                    </p:animEffect>
                                  </p:childTnLst>
                                </p:cTn>
                              </p:par>
                              <p:par>
                                <p:cTn id="59" presetID="9" presetClass="exit" presetSubtype="0" fill="hold" grpId="1" nodeType="withEffect">
                                  <p:stCondLst>
                                    <p:cond delay="0"/>
                                  </p:stCondLst>
                                  <p:childTnLst>
                                    <p:animEffect transition="out" filter="dissolve">
                                      <p:cBhvr>
                                        <p:cTn id="60" dur="500"/>
                                        <p:tgtEl>
                                          <p:spTgt spid="131"/>
                                        </p:tgtEl>
                                      </p:cBhvr>
                                    </p:animEffect>
                                    <p:set>
                                      <p:cBhvr>
                                        <p:cTn id="61" dur="1" fill="hold">
                                          <p:stCondLst>
                                            <p:cond delay="499"/>
                                          </p:stCondLst>
                                        </p:cTn>
                                        <p:tgtEl>
                                          <p:spTgt spid="131"/>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dissolve">
                                      <p:cBhvr>
                                        <p:cTn id="64" dur="500"/>
                                        <p:tgtEl>
                                          <p:spTgt spid="124"/>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dissolv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down)">
                                      <p:cBhvr>
                                        <p:cTn id="73" dur="500"/>
                                        <p:tgtEl>
                                          <p:spTgt spid="11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dissolve">
                                      <p:cBhvr>
                                        <p:cTn id="76" dur="500"/>
                                        <p:tgtEl>
                                          <p:spTgt spid="125"/>
                                        </p:tgtEl>
                                      </p:cBhvr>
                                    </p:animEffect>
                                  </p:childTnLst>
                                </p:cTn>
                              </p:par>
                              <p:par>
                                <p:cTn id="77" presetID="9" presetClass="exit" presetSubtype="0" fill="hold" grpId="1" nodeType="withEffect">
                                  <p:stCondLst>
                                    <p:cond delay="0"/>
                                  </p:stCondLst>
                                  <p:childTnLst>
                                    <p:animEffect transition="out" filter="dissolve">
                                      <p:cBhvr>
                                        <p:cTn id="78" dur="500"/>
                                        <p:tgtEl>
                                          <p:spTgt spid="132"/>
                                        </p:tgtEl>
                                      </p:cBhvr>
                                    </p:animEffect>
                                    <p:set>
                                      <p:cBhvr>
                                        <p:cTn id="79" dur="1" fill="hold">
                                          <p:stCondLst>
                                            <p:cond delay="499"/>
                                          </p:stCondLst>
                                        </p:cTn>
                                        <p:tgtEl>
                                          <p:spTgt spid="132"/>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dissolve">
                                      <p:cBhvr>
                                        <p:cTn id="8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4" grpId="0" animBg="1"/>
      <p:bldP spid="123" grpId="0" animBg="1"/>
      <p:bldP spid="121" grpId="0" animBg="1"/>
      <p:bldP spid="3" grpId="0" animBg="1"/>
      <p:bldP spid="3" grpId="1" animBg="1"/>
      <p:bldP spid="122" grpId="0" animBg="1"/>
      <p:bldP spid="122" grpId="1" animBg="1"/>
      <p:bldP spid="6" grpId="0" animBg="1"/>
      <p:bldP spid="6" grpId="1" animBg="1"/>
      <p:bldP spid="130" grpId="0" animBg="1"/>
      <p:bldP spid="130" grpId="1" animBg="1"/>
      <p:bldP spid="131" grpId="0" animBg="1"/>
      <p:bldP spid="131" grpId="1" animBg="1"/>
      <p:bldP spid="132" grpId="0" animBg="1"/>
      <p:bldP spid="132" grpId="1" animBg="1"/>
      <p:bldP spid="1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45938" cy="1239836"/>
            <a:chOff x="2638761" y="2958772"/>
            <a:chExt cx="1945938"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8" y="3546478"/>
              <a:ext cx="1150609" cy="1536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E1668F5-8EFC-FD4A-B0AD-080420B8D736}"/>
              </a:ext>
            </a:extLst>
          </p:cNvPr>
          <p:cNvGrpSpPr/>
          <p:nvPr/>
        </p:nvGrpSpPr>
        <p:grpSpPr>
          <a:xfrm>
            <a:off x="7977523" y="2372984"/>
            <a:ext cx="2447925" cy="741363"/>
            <a:chOff x="7977523" y="2372984"/>
            <a:chExt cx="2447925" cy="741363"/>
          </a:xfrm>
        </p:grpSpPr>
        <p:sp>
          <p:nvSpPr>
            <p:cNvPr id="128" name="Rectangle 127">
              <a:extLst>
                <a:ext uri="{FF2B5EF4-FFF2-40B4-BE49-F238E27FC236}">
                  <a16:creationId xmlns:a16="http://schemas.microsoft.com/office/drawing/2014/main" id="{EB74E396-3DA3-0D47-9600-2A508F79F4AE}"/>
                </a:ext>
              </a:extLst>
            </p:cNvPr>
            <p:cNvSpPr/>
            <p:nvPr/>
          </p:nvSpPr>
          <p:spPr>
            <a:xfrm>
              <a:off x="8369605" y="2404148"/>
              <a:ext cx="73251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9D5058F-6374-D346-BFD4-860774A23D0C}"/>
                </a:ext>
              </a:extLst>
            </p:cNvPr>
            <p:cNvSpPr/>
            <p:nvPr/>
          </p:nvSpPr>
          <p:spPr>
            <a:xfrm>
              <a:off x="8358054" y="287058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7" name="Group 116">
              <a:extLst>
                <a:ext uri="{FF2B5EF4-FFF2-40B4-BE49-F238E27FC236}">
                  <a16:creationId xmlns:a16="http://schemas.microsoft.com/office/drawing/2014/main" id="{6733C237-E2DA-D542-90DF-04CF6DA2943C}"/>
                </a:ext>
              </a:extLst>
            </p:cNvPr>
            <p:cNvGrpSpPr/>
            <p:nvPr/>
          </p:nvGrpSpPr>
          <p:grpSpPr>
            <a:xfrm>
              <a:off x="7977523" y="2372984"/>
              <a:ext cx="2447925" cy="741363"/>
              <a:chOff x="7977523" y="2372984"/>
              <a:chExt cx="2447925" cy="741363"/>
            </a:xfrm>
          </p:grpSpPr>
          <p:sp>
            <p:nvSpPr>
              <p:cNvPr id="89" name="Freeform 31">
                <a:extLst>
                  <a:ext uri="{FF2B5EF4-FFF2-40B4-BE49-F238E27FC236}">
                    <a16:creationId xmlns:a16="http://schemas.microsoft.com/office/drawing/2014/main" id="{A8AA3B66-8A2A-3B49-946B-88E9E731F96B}"/>
                  </a:ext>
                </a:extLst>
              </p:cNvPr>
              <p:cNvSpPr>
                <a:spLocks/>
              </p:cNvSpPr>
              <p:nvPr/>
            </p:nvSpPr>
            <p:spPr bwMode="auto">
              <a:xfrm>
                <a:off x="7977523" y="2431722"/>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0" name="Text Box 32">
                <a:extLst>
                  <a:ext uri="{FF2B5EF4-FFF2-40B4-BE49-F238E27FC236}">
                    <a16:creationId xmlns:a16="http://schemas.microsoft.com/office/drawing/2014/main" id="{E3D7CC76-E8AA-AA49-ABBA-30FB422DFCE9}"/>
                  </a:ext>
                </a:extLst>
              </p:cNvPr>
              <p:cNvSpPr txBox="1">
                <a:spLocks noChangeArrowheads="1"/>
              </p:cNvSpPr>
              <p:nvPr/>
            </p:nvSpPr>
            <p:spPr bwMode="auto">
              <a:xfrm>
                <a:off x="8309311" y="2609522"/>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33">
                <a:extLst>
                  <a:ext uri="{FF2B5EF4-FFF2-40B4-BE49-F238E27FC236}">
                    <a16:creationId xmlns:a16="http://schemas.microsoft.com/office/drawing/2014/main" id="{F5C6AB1D-23FF-4443-9810-5311395B10FA}"/>
                  </a:ext>
                </a:extLst>
              </p:cNvPr>
              <p:cNvSpPr txBox="1">
                <a:spLocks noChangeArrowheads="1"/>
              </p:cNvSpPr>
              <p:nvPr/>
            </p:nvSpPr>
            <p:spPr bwMode="auto">
              <a:xfrm>
                <a:off x="8331536" y="2372984"/>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2" name="Line 34">
                <a:extLst>
                  <a:ext uri="{FF2B5EF4-FFF2-40B4-BE49-F238E27FC236}">
                    <a16:creationId xmlns:a16="http://schemas.microsoft.com/office/drawing/2014/main" id="{3BCAAD42-472A-8148-88E4-7D3F77DC87EA}"/>
                  </a:ext>
                </a:extLst>
              </p:cNvPr>
              <p:cNvSpPr>
                <a:spLocks noChangeShapeType="1"/>
              </p:cNvSpPr>
              <p:nvPr/>
            </p:nvSpPr>
            <p:spPr bwMode="auto">
              <a:xfrm>
                <a:off x="8420436" y="26269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8" name="Group 117">
            <a:extLst>
              <a:ext uri="{FF2B5EF4-FFF2-40B4-BE49-F238E27FC236}">
                <a16:creationId xmlns:a16="http://schemas.microsoft.com/office/drawing/2014/main" id="{048514FA-BA8E-D943-AFC9-DD226418CDFF}"/>
              </a:ext>
            </a:extLst>
          </p:cNvPr>
          <p:cNvGrpSpPr/>
          <p:nvPr/>
        </p:nvGrpSpPr>
        <p:grpSpPr>
          <a:xfrm>
            <a:off x="8164848" y="4466897"/>
            <a:ext cx="1760538" cy="890587"/>
            <a:chOff x="8164848" y="4466897"/>
            <a:chExt cx="1760538" cy="890587"/>
          </a:xfrm>
        </p:grpSpPr>
        <p:sp>
          <p:nvSpPr>
            <p:cNvPr id="98" name="Freeform 40">
              <a:extLst>
                <a:ext uri="{FF2B5EF4-FFF2-40B4-BE49-F238E27FC236}">
                  <a16:creationId xmlns:a16="http://schemas.microsoft.com/office/drawing/2014/main" id="{21CF03A5-6247-4A4D-98BD-C95EEB4DB33D}"/>
                </a:ext>
              </a:extLst>
            </p:cNvPr>
            <p:cNvSpPr>
              <a:spLocks/>
            </p:cNvSpPr>
            <p:nvPr/>
          </p:nvSpPr>
          <p:spPr bwMode="auto">
            <a:xfrm>
              <a:off x="8164848" y="44668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8" name="Text Box 50">
              <a:extLst>
                <a:ext uri="{FF2B5EF4-FFF2-40B4-BE49-F238E27FC236}">
                  <a16:creationId xmlns:a16="http://schemas.microsoft.com/office/drawing/2014/main" id="{484B8E27-7DE4-CB47-A590-09E8450BCA88}"/>
                </a:ext>
              </a:extLst>
            </p:cNvPr>
            <p:cNvSpPr txBox="1">
              <a:spLocks noChangeArrowheads="1"/>
            </p:cNvSpPr>
            <p:nvPr/>
          </p:nvSpPr>
          <p:spPr bwMode="auto">
            <a:xfrm>
              <a:off x="8963361" y="4946322"/>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sp>
          <p:nvSpPr>
            <p:cNvPr id="109" name="Text Box 51">
              <a:extLst>
                <a:ext uri="{FF2B5EF4-FFF2-40B4-BE49-F238E27FC236}">
                  <a16:creationId xmlns:a16="http://schemas.microsoft.com/office/drawing/2014/main" id="{76FB8285-1E6A-C149-ACDD-D65AED4A8E55}"/>
                </a:ext>
              </a:extLst>
            </p:cNvPr>
            <p:cNvSpPr txBox="1">
              <a:spLocks noChangeArrowheads="1"/>
            </p:cNvSpPr>
            <p:nvPr/>
          </p:nvSpPr>
          <p:spPr bwMode="auto">
            <a:xfrm>
              <a:off x="8496636" y="4697084"/>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Line 52">
              <a:extLst>
                <a:ext uri="{FF2B5EF4-FFF2-40B4-BE49-F238E27FC236}">
                  <a16:creationId xmlns:a16="http://schemas.microsoft.com/office/drawing/2014/main" id="{FDB9192F-D2B4-314B-A907-3B13FA861E78}"/>
                </a:ext>
              </a:extLst>
            </p:cNvPr>
            <p:cNvSpPr>
              <a:spLocks noChangeShapeType="1"/>
            </p:cNvSpPr>
            <p:nvPr/>
          </p:nvSpPr>
          <p:spPr bwMode="auto">
            <a:xfrm>
              <a:off x="8583948" y="4982834"/>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6" name="Group 115">
            <a:extLst>
              <a:ext uri="{FF2B5EF4-FFF2-40B4-BE49-F238E27FC236}">
                <a16:creationId xmlns:a16="http://schemas.microsoft.com/office/drawing/2014/main" id="{77C829E3-6E50-184B-81B3-EC50B4767377}"/>
              </a:ext>
            </a:extLst>
          </p:cNvPr>
          <p:cNvGrpSpPr/>
          <p:nvPr/>
        </p:nvGrpSpPr>
        <p:grpSpPr>
          <a:xfrm>
            <a:off x="7807661" y="1290309"/>
            <a:ext cx="2117725" cy="1144588"/>
            <a:chOff x="7807661" y="1290309"/>
            <a:chExt cx="2117725" cy="1144588"/>
          </a:xfrm>
        </p:grpSpPr>
        <p:sp>
          <p:nvSpPr>
            <p:cNvPr id="69" name="Freeform 11">
              <a:extLst>
                <a:ext uri="{FF2B5EF4-FFF2-40B4-BE49-F238E27FC236}">
                  <a16:creationId xmlns:a16="http://schemas.microsoft.com/office/drawing/2014/main" id="{98783A91-2889-6D49-9155-F35869E85287}"/>
                </a:ext>
              </a:extLst>
            </p:cNvPr>
            <p:cNvSpPr>
              <a:spLocks/>
            </p:cNvSpPr>
            <p:nvPr/>
          </p:nvSpPr>
          <p:spPr bwMode="auto">
            <a:xfrm>
              <a:off x="7807661" y="1768147"/>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Text Box 12">
              <a:extLst>
                <a:ext uri="{FF2B5EF4-FFF2-40B4-BE49-F238E27FC236}">
                  <a16:creationId xmlns:a16="http://schemas.microsoft.com/office/drawing/2014/main" id="{B01D87F9-D3B9-694E-886A-C09A4372DCBF}"/>
                </a:ext>
              </a:extLst>
            </p:cNvPr>
            <p:cNvSpPr txBox="1">
              <a:spLocks noChangeArrowheads="1"/>
            </p:cNvSpPr>
            <p:nvPr/>
          </p:nvSpPr>
          <p:spPr bwMode="auto">
            <a:xfrm>
              <a:off x="8220411" y="1290309"/>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(rcvpkt,1)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Line 13">
              <a:extLst>
                <a:ext uri="{FF2B5EF4-FFF2-40B4-BE49-F238E27FC236}">
                  <a16:creationId xmlns:a16="http://schemas.microsoft.com/office/drawing/2014/main" id="{C888F6AB-BF4C-964C-B636-FA26DBB5842A}"/>
                </a:ext>
              </a:extLst>
            </p:cNvPr>
            <p:cNvSpPr>
              <a:spLocks noChangeShapeType="1"/>
            </p:cNvSpPr>
            <p:nvPr/>
          </p:nvSpPr>
          <p:spPr bwMode="auto">
            <a:xfrm>
              <a:off x="8429961" y="1991984"/>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1" name="Text Box 53">
              <a:extLst>
                <a:ext uri="{FF2B5EF4-FFF2-40B4-BE49-F238E27FC236}">
                  <a16:creationId xmlns:a16="http://schemas.microsoft.com/office/drawing/2014/main" id="{8CBF020D-F9F7-8547-9CDC-153180321D72}"/>
                </a:ext>
              </a:extLst>
            </p:cNvPr>
            <p:cNvSpPr txBox="1">
              <a:spLocks noChangeArrowheads="1"/>
            </p:cNvSpPr>
            <p:nvPr/>
          </p:nvSpPr>
          <p:spPr bwMode="auto">
            <a:xfrm>
              <a:off x="8866523" y="194118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120" name="Group 119">
            <a:extLst>
              <a:ext uri="{FF2B5EF4-FFF2-40B4-BE49-F238E27FC236}">
                <a16:creationId xmlns:a16="http://schemas.microsoft.com/office/drawing/2014/main" id="{EF73E473-D8D9-5A4C-A7EE-F4558FFF6B0D}"/>
              </a:ext>
            </a:extLst>
          </p:cNvPr>
          <p:cNvGrpSpPr/>
          <p:nvPr/>
        </p:nvGrpSpPr>
        <p:grpSpPr>
          <a:xfrm>
            <a:off x="2775286" y="1876097"/>
            <a:ext cx="1549400" cy="890587"/>
            <a:chOff x="2775286" y="1876097"/>
            <a:chExt cx="1549400" cy="890587"/>
          </a:xfrm>
        </p:grpSpPr>
        <p:sp>
          <p:nvSpPr>
            <p:cNvPr id="99" name="Text Box 41">
              <a:extLst>
                <a:ext uri="{FF2B5EF4-FFF2-40B4-BE49-F238E27FC236}">
                  <a16:creationId xmlns:a16="http://schemas.microsoft.com/office/drawing/2014/main" id="{7500D6B3-E554-BE43-BA3B-2B5D8EDAE62F}"/>
                </a:ext>
              </a:extLst>
            </p:cNvPr>
            <p:cNvSpPr txBox="1">
              <a:spLocks noChangeArrowheads="1"/>
            </p:cNvSpPr>
            <p:nvPr/>
          </p:nvSpPr>
          <p:spPr bwMode="auto">
            <a:xfrm>
              <a:off x="2775286" y="1968172"/>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45">
              <a:extLst>
                <a:ext uri="{FF2B5EF4-FFF2-40B4-BE49-F238E27FC236}">
                  <a16:creationId xmlns:a16="http://schemas.microsoft.com/office/drawing/2014/main" id="{2B03FA9C-455E-7848-98B1-6FE6D8F59E21}"/>
                </a:ext>
              </a:extLst>
            </p:cNvPr>
            <p:cNvSpPr>
              <a:spLocks noChangeShapeType="1"/>
            </p:cNvSpPr>
            <p:nvPr/>
          </p:nvSpPr>
          <p:spPr bwMode="auto">
            <a:xfrm>
              <a:off x="2862598" y="225392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7" name="Freeform 49">
              <a:extLst>
                <a:ext uri="{FF2B5EF4-FFF2-40B4-BE49-F238E27FC236}">
                  <a16:creationId xmlns:a16="http://schemas.microsoft.com/office/drawing/2014/main" id="{7A343767-85F1-3648-8F20-92F8EB9C9CB2}"/>
                </a:ext>
              </a:extLst>
            </p:cNvPr>
            <p:cNvSpPr>
              <a:spLocks/>
            </p:cNvSpPr>
            <p:nvPr/>
          </p:nvSpPr>
          <p:spPr bwMode="auto">
            <a:xfrm flipH="1" flipV="1">
              <a:off x="3745248" y="18760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2" name="Text Box 54">
              <a:extLst>
                <a:ext uri="{FF2B5EF4-FFF2-40B4-BE49-F238E27FC236}">
                  <a16:creationId xmlns:a16="http://schemas.microsoft.com/office/drawing/2014/main" id="{1534562D-4479-5A4D-84B6-08652054FE1A}"/>
                </a:ext>
              </a:extLst>
            </p:cNvPr>
            <p:cNvSpPr txBox="1">
              <a:spLocks noChangeArrowheads="1"/>
            </p:cNvSpPr>
            <p:nvPr/>
          </p:nvSpPr>
          <p:spPr bwMode="auto">
            <a:xfrm>
              <a:off x="3215023" y="221740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grpSp>
        <p:nvGrpSpPr>
          <p:cNvPr id="7" name="Group 6">
            <a:extLst>
              <a:ext uri="{FF2B5EF4-FFF2-40B4-BE49-F238E27FC236}">
                <a16:creationId xmlns:a16="http://schemas.microsoft.com/office/drawing/2014/main" id="{5B0F4E74-4AD1-1841-A169-2F112B1736DB}"/>
              </a:ext>
            </a:extLst>
          </p:cNvPr>
          <p:cNvGrpSpPr/>
          <p:nvPr/>
        </p:nvGrpSpPr>
        <p:grpSpPr>
          <a:xfrm>
            <a:off x="2367298" y="4307189"/>
            <a:ext cx="1973263" cy="725996"/>
            <a:chOff x="2367298" y="4307189"/>
            <a:chExt cx="1973263" cy="725996"/>
          </a:xfrm>
        </p:grpSpPr>
        <p:sp>
          <p:nvSpPr>
            <p:cNvPr id="129" name="Rectangle 128">
              <a:extLst>
                <a:ext uri="{FF2B5EF4-FFF2-40B4-BE49-F238E27FC236}">
                  <a16:creationId xmlns:a16="http://schemas.microsoft.com/office/drawing/2014/main" id="{7362BA78-E18A-7D4D-AF99-520876B19387}"/>
                </a:ext>
              </a:extLst>
            </p:cNvPr>
            <p:cNvSpPr/>
            <p:nvPr/>
          </p:nvSpPr>
          <p:spPr>
            <a:xfrm>
              <a:off x="2418382" y="4342649"/>
              <a:ext cx="76965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FED6727-6FB3-674C-AEA1-A6238E143030}"/>
                </a:ext>
              </a:extLst>
            </p:cNvPr>
            <p:cNvSpPr/>
            <p:nvPr/>
          </p:nvSpPr>
          <p:spPr>
            <a:xfrm>
              <a:off x="2418337" y="4809347"/>
              <a:ext cx="909161"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Freeform 36">
              <a:extLst>
                <a:ext uri="{FF2B5EF4-FFF2-40B4-BE49-F238E27FC236}">
                  <a16:creationId xmlns:a16="http://schemas.microsoft.com/office/drawing/2014/main" id="{10A63C01-2F70-9440-BFFE-695DC6555117}"/>
                </a:ext>
              </a:extLst>
            </p:cNvPr>
            <p:cNvSpPr>
              <a:spLocks/>
            </p:cNvSpPr>
            <p:nvPr/>
          </p:nvSpPr>
          <p:spPr bwMode="auto">
            <a:xfrm>
              <a:off x="3769061" y="4506584"/>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37">
              <a:extLst>
                <a:ext uri="{FF2B5EF4-FFF2-40B4-BE49-F238E27FC236}">
                  <a16:creationId xmlns:a16="http://schemas.microsoft.com/office/drawing/2014/main" id="{E4751D98-46BF-E946-A08A-A6011C8F6C5E}"/>
                </a:ext>
              </a:extLst>
            </p:cNvPr>
            <p:cNvSpPr txBox="1">
              <a:spLocks noChangeArrowheads="1"/>
            </p:cNvSpPr>
            <p:nvPr/>
          </p:nvSpPr>
          <p:spPr bwMode="auto">
            <a:xfrm>
              <a:off x="2367298" y="4554209"/>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6" name="Text Box 38">
              <a:extLst>
                <a:ext uri="{FF2B5EF4-FFF2-40B4-BE49-F238E27FC236}">
                  <a16:creationId xmlns:a16="http://schemas.microsoft.com/office/drawing/2014/main" id="{2672D5C9-CBC9-104B-A755-475CF44C9314}"/>
                </a:ext>
              </a:extLst>
            </p:cNvPr>
            <p:cNvSpPr txBox="1">
              <a:spLocks noChangeArrowheads="1"/>
            </p:cNvSpPr>
            <p:nvPr/>
          </p:nvSpPr>
          <p:spPr bwMode="auto">
            <a:xfrm>
              <a:off x="2381586" y="4307189"/>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7" name="Line 39">
              <a:extLst>
                <a:ext uri="{FF2B5EF4-FFF2-40B4-BE49-F238E27FC236}">
                  <a16:creationId xmlns:a16="http://schemas.microsoft.com/office/drawing/2014/main" id="{3544B3A0-4F92-734D-9797-12F4E1F2C5E9}"/>
                </a:ext>
              </a:extLst>
            </p:cNvPr>
            <p:cNvSpPr>
              <a:spLocks noChangeShapeType="1"/>
            </p:cNvSpPr>
            <p:nvPr/>
          </p:nvSpPr>
          <p:spPr bwMode="auto">
            <a:xfrm>
              <a:off x="2484773" y="45827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F3A5F505-AA20-9E41-BC6C-D76DEB8319CC}"/>
              </a:ext>
            </a:extLst>
          </p:cNvPr>
          <p:cNvGrpSpPr/>
          <p:nvPr/>
        </p:nvGrpSpPr>
        <p:grpSpPr>
          <a:xfrm>
            <a:off x="3029286" y="4795509"/>
            <a:ext cx="1631950" cy="1428750"/>
            <a:chOff x="3029286" y="4795509"/>
            <a:chExt cx="1631950" cy="1428750"/>
          </a:xfrm>
        </p:grpSpPr>
        <p:sp>
          <p:nvSpPr>
            <p:cNvPr id="83" name="Text Box 25">
              <a:extLst>
                <a:ext uri="{FF2B5EF4-FFF2-40B4-BE49-F238E27FC236}">
                  <a16:creationId xmlns:a16="http://schemas.microsoft.com/office/drawing/2014/main" id="{811DFA52-8CA5-7E4E-AC44-4428D977D5FE}"/>
                </a:ext>
              </a:extLst>
            </p:cNvPr>
            <p:cNvSpPr txBox="1">
              <a:spLocks noChangeArrowheads="1"/>
            </p:cNvSpPr>
            <p:nvPr/>
          </p:nvSpPr>
          <p:spPr bwMode="auto">
            <a:xfrm>
              <a:off x="3029286" y="5155872"/>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(rcvpkt,0)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4" name="Line 26">
              <a:extLst>
                <a:ext uri="{FF2B5EF4-FFF2-40B4-BE49-F238E27FC236}">
                  <a16:creationId xmlns:a16="http://schemas.microsoft.com/office/drawing/2014/main" id="{1EF37371-5507-6442-83AF-60C8BD73EB5C}"/>
                </a:ext>
              </a:extLst>
            </p:cNvPr>
            <p:cNvSpPr>
              <a:spLocks noChangeShapeType="1"/>
            </p:cNvSpPr>
            <p:nvPr/>
          </p:nvSpPr>
          <p:spPr bwMode="auto">
            <a:xfrm>
              <a:off x="3132473" y="5881359"/>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3" name="Freeform 35">
              <a:extLst>
                <a:ext uri="{FF2B5EF4-FFF2-40B4-BE49-F238E27FC236}">
                  <a16:creationId xmlns:a16="http://schemas.microsoft.com/office/drawing/2014/main" id="{575C5970-3813-5745-B4AE-91D5DAA0F353}"/>
                </a:ext>
              </a:extLst>
            </p:cNvPr>
            <p:cNvSpPr>
              <a:spLocks/>
            </p:cNvSpPr>
            <p:nvPr/>
          </p:nvSpPr>
          <p:spPr bwMode="auto">
            <a:xfrm>
              <a:off x="3969086" y="4795509"/>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3" name="Text Box 55">
              <a:extLst>
                <a:ext uri="{FF2B5EF4-FFF2-40B4-BE49-F238E27FC236}">
                  <a16:creationId xmlns:a16="http://schemas.microsoft.com/office/drawing/2014/main" id="{25E61481-833B-6040-B00D-1012EEB0CE87}"/>
                </a:ext>
              </a:extLst>
            </p:cNvPr>
            <p:cNvSpPr txBox="1">
              <a:spLocks noChangeArrowheads="1"/>
            </p:cNvSpPr>
            <p:nvPr/>
          </p:nvSpPr>
          <p:spPr bwMode="auto">
            <a:xfrm>
              <a:off x="3618248" y="588770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sp>
        <p:nvSpPr>
          <p:cNvPr id="130" name="Oval 129">
            <a:extLst>
              <a:ext uri="{FF2B5EF4-FFF2-40B4-BE49-F238E27FC236}">
                <a16:creationId xmlns:a16="http://schemas.microsoft.com/office/drawing/2014/main" id="{9AA3E79A-2611-F844-92F5-7AB7F51F61A6}"/>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36E5B91E-BBFD-F34D-BA3F-9A04F2B92A2B}"/>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CD4FE554-65E6-F444-AA3B-AD082AB372FD}"/>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3A129D4A-C779-424D-B5D4-282E5C7184B2}"/>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13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dissolv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30"/>
                                        </p:tgtEl>
                                      </p:cBhvr>
                                    </p:animEffect>
                                    <p:set>
                                      <p:cBhvr>
                                        <p:cTn id="21" dur="1" fill="hold">
                                          <p:stCondLst>
                                            <p:cond delay="499"/>
                                          </p:stCondLst>
                                        </p:cTn>
                                        <p:tgtEl>
                                          <p:spTgt spid="130"/>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dissolve">
                                      <p:cBhvr>
                                        <p:cTn id="29" dur="500"/>
                                        <p:tgtEl>
                                          <p:spTgt spid="11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31"/>
                                        </p:tgtEl>
                                      </p:cBhvr>
                                    </p:animEffect>
                                    <p:set>
                                      <p:cBhvr>
                                        <p:cTn id="34" dur="1" fill="hold">
                                          <p:stCondLst>
                                            <p:cond delay="499"/>
                                          </p:stCondLst>
                                        </p:cTn>
                                        <p:tgtEl>
                                          <p:spTgt spid="131"/>
                                        </p:tgtEl>
                                        <p:attrNameLst>
                                          <p:attrName>style.visibility</p:attrName>
                                        </p:attrNameLst>
                                      </p:cBhvr>
                                      <p:to>
                                        <p:strVal val="hidden"/>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dissolve">
                                      <p:cBhvr>
                                        <p:cTn id="38" dur="500"/>
                                        <p:tgtEl>
                                          <p:spTgt spid="132"/>
                                        </p:tgtEl>
                                      </p:cBhvr>
                                    </p:animEffect>
                                  </p:childTnLst>
                                </p:cTn>
                              </p:par>
                              <p:par>
                                <p:cTn id="39" presetID="9"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32"/>
                                        </p:tgtEl>
                                      </p:cBhvr>
                                    </p:animEffect>
                                    <p:set>
                                      <p:cBhvr>
                                        <p:cTn id="51" dur="1" fill="hold">
                                          <p:stCondLst>
                                            <p:cond delay="499"/>
                                          </p:stCondLst>
                                        </p:cTn>
                                        <p:tgtEl>
                                          <p:spTgt spid="132"/>
                                        </p:tgtEl>
                                        <p:attrNameLst>
                                          <p:attrName>style.visibility</p:attrName>
                                        </p:attrNameLst>
                                      </p:cBhvr>
                                      <p:to>
                                        <p:strVal val="hidden"/>
                                      </p:to>
                                    </p:set>
                                  </p:childTnLst>
                                </p:cTn>
                              </p:par>
                              <p:par>
                                <p:cTn id="52" presetID="9"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dissolve">
                                      <p:cBhvr>
                                        <p:cTn id="54" dur="500"/>
                                        <p:tgtEl>
                                          <p:spTgt spid="133"/>
                                        </p:tgtEl>
                                      </p:cBhvr>
                                    </p:animEffect>
                                  </p:childTnLst>
                                </p:cTn>
                              </p:par>
                              <p:par>
                                <p:cTn id="55" presetID="9"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dissolve">
                                      <p:cBhvr>
                                        <p:cTn id="5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32" grpId="0" animBg="1"/>
      <p:bldP spid="132" grpId="1" animBg="1"/>
      <p:bldP spid="13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7" name="Text Box 5">
            <a:extLst>
              <a:ext uri="{FF2B5EF4-FFF2-40B4-BE49-F238E27FC236}">
                <a16:creationId xmlns:a16="http://schemas.microsoft.com/office/drawing/2014/main" id="{4235D7CC-76F0-404E-861B-E1B3C4CC5A59}"/>
              </a:ext>
            </a:extLst>
          </p:cNvPr>
          <p:cNvSpPr txBox="1">
            <a:spLocks noChangeArrowheads="1"/>
          </p:cNvSpPr>
          <p:nvPr/>
        </p:nvSpPr>
        <p:spPr bwMode="auto">
          <a:xfrm>
            <a:off x="1363148" y="1512487"/>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98" name="Text Box 6">
            <a:extLst>
              <a:ext uri="{FF2B5EF4-FFF2-40B4-BE49-F238E27FC236}">
                <a16:creationId xmlns:a16="http://schemas.microsoft.com/office/drawing/2014/main" id="{953F5FAC-08AE-194D-B2CE-9B6B600D3EDB}"/>
              </a:ext>
            </a:extLst>
          </p:cNvPr>
          <p:cNvSpPr txBox="1">
            <a:spLocks noChangeArrowheads="1"/>
          </p:cNvSpPr>
          <p:nvPr/>
        </p:nvSpPr>
        <p:spPr bwMode="auto">
          <a:xfrm>
            <a:off x="3803136" y="1507725"/>
            <a:ext cx="1071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99" name="Text Box 8">
            <a:extLst>
              <a:ext uri="{FF2B5EF4-FFF2-40B4-BE49-F238E27FC236}">
                <a16:creationId xmlns:a16="http://schemas.microsoft.com/office/drawing/2014/main" id="{2DF62C54-7EE2-504E-9ED2-FD3BAEEBEE7D}"/>
              </a:ext>
            </a:extLst>
          </p:cNvPr>
          <p:cNvSpPr txBox="1">
            <a:spLocks noChangeArrowheads="1"/>
          </p:cNvSpPr>
          <p:nvPr/>
        </p:nvSpPr>
        <p:spPr bwMode="auto">
          <a:xfrm>
            <a:off x="3806311" y="3131737"/>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00" name="Text Box 10">
            <a:extLst>
              <a:ext uri="{FF2B5EF4-FFF2-40B4-BE49-F238E27FC236}">
                <a16:creationId xmlns:a16="http://schemas.microsoft.com/office/drawing/2014/main" id="{F5B1E309-F4E4-3E42-B8AD-EA1C2D480B04}"/>
              </a:ext>
            </a:extLst>
          </p:cNvPr>
          <p:cNvSpPr txBox="1">
            <a:spLocks noChangeArrowheads="1"/>
          </p:cNvSpPr>
          <p:nvPr/>
        </p:nvSpPr>
        <p:spPr bwMode="auto">
          <a:xfrm>
            <a:off x="3812661" y="39874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01" name="Text Box 11">
            <a:extLst>
              <a:ext uri="{FF2B5EF4-FFF2-40B4-BE49-F238E27FC236}">
                <a16:creationId xmlns:a16="http://schemas.microsoft.com/office/drawing/2014/main" id="{74D64A46-9479-E449-9C31-02C5EA831827}"/>
              </a:ext>
            </a:extLst>
          </p:cNvPr>
          <p:cNvSpPr txBox="1">
            <a:spLocks noChangeArrowheads="1"/>
          </p:cNvSpPr>
          <p:nvPr/>
        </p:nvSpPr>
        <p:spPr bwMode="auto">
          <a:xfrm>
            <a:off x="3809486" y="2445937"/>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2" name="Text Box 12">
            <a:extLst>
              <a:ext uri="{FF2B5EF4-FFF2-40B4-BE49-F238E27FC236}">
                <a16:creationId xmlns:a16="http://schemas.microsoft.com/office/drawing/2014/main" id="{FBDCC4E2-EF23-6A40-BE13-E84BE9B5BE20}"/>
              </a:ext>
            </a:extLst>
          </p:cNvPr>
          <p:cNvSpPr txBox="1">
            <a:spLocks noChangeArrowheads="1"/>
          </p:cNvSpPr>
          <p:nvPr/>
        </p:nvSpPr>
        <p:spPr bwMode="auto">
          <a:xfrm>
            <a:off x="3806311" y="3357162"/>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03" name="Text Box 13">
            <a:extLst>
              <a:ext uri="{FF2B5EF4-FFF2-40B4-BE49-F238E27FC236}">
                <a16:creationId xmlns:a16="http://schemas.microsoft.com/office/drawing/2014/main" id="{CF703E46-2D8D-D04C-903D-4C60258391B2}"/>
              </a:ext>
            </a:extLst>
          </p:cNvPr>
          <p:cNvSpPr txBox="1">
            <a:spLocks noChangeArrowheads="1"/>
          </p:cNvSpPr>
          <p:nvPr/>
        </p:nvSpPr>
        <p:spPr bwMode="auto">
          <a:xfrm>
            <a:off x="3806311" y="4182662"/>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04" name="Text Box 14">
            <a:extLst>
              <a:ext uri="{FF2B5EF4-FFF2-40B4-BE49-F238E27FC236}">
                <a16:creationId xmlns:a16="http://schemas.microsoft.com/office/drawing/2014/main" id="{07E7A3F6-47D9-9847-BA58-BF9687C85206}"/>
              </a:ext>
            </a:extLst>
          </p:cNvPr>
          <p:cNvSpPr txBox="1">
            <a:spLocks noChangeArrowheads="1"/>
          </p:cNvSpPr>
          <p:nvPr/>
        </p:nvSpPr>
        <p:spPr bwMode="auto">
          <a:xfrm>
            <a:off x="1291711" y="2695175"/>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05" name="Text Box 15">
            <a:extLst>
              <a:ext uri="{FF2B5EF4-FFF2-40B4-BE49-F238E27FC236}">
                <a16:creationId xmlns:a16="http://schemas.microsoft.com/office/drawing/2014/main" id="{7C6243EA-A0F0-0449-95A0-3D47329274F1}"/>
              </a:ext>
            </a:extLst>
          </p:cNvPr>
          <p:cNvSpPr txBox="1">
            <a:spLocks noChangeArrowheads="1"/>
          </p:cNvSpPr>
          <p:nvPr/>
        </p:nvSpPr>
        <p:spPr bwMode="auto">
          <a:xfrm>
            <a:off x="1136136" y="3788962"/>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6" name="Text Box 17">
            <a:extLst>
              <a:ext uri="{FF2B5EF4-FFF2-40B4-BE49-F238E27FC236}">
                <a16:creationId xmlns:a16="http://schemas.microsoft.com/office/drawing/2014/main" id="{C58AD36B-83D7-F945-860A-84F900A595DB}"/>
              </a:ext>
            </a:extLst>
          </p:cNvPr>
          <p:cNvSpPr txBox="1">
            <a:spLocks noChangeArrowheads="1"/>
          </p:cNvSpPr>
          <p:nvPr/>
        </p:nvSpPr>
        <p:spPr bwMode="auto">
          <a:xfrm>
            <a:off x="1136136" y="291425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07" name="Text Box 18">
            <a:extLst>
              <a:ext uri="{FF2B5EF4-FFF2-40B4-BE49-F238E27FC236}">
                <a16:creationId xmlns:a16="http://schemas.microsoft.com/office/drawing/2014/main" id="{095222A4-B6FD-9943-8053-5736B6B34CF7}"/>
              </a:ext>
            </a:extLst>
          </p:cNvPr>
          <p:cNvSpPr txBox="1">
            <a:spLocks noChangeArrowheads="1"/>
          </p:cNvSpPr>
          <p:nvPr/>
        </p:nvSpPr>
        <p:spPr bwMode="auto">
          <a:xfrm>
            <a:off x="1280598" y="3549250"/>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08" name="Text Box 7">
            <a:extLst>
              <a:ext uri="{FF2B5EF4-FFF2-40B4-BE49-F238E27FC236}">
                <a16:creationId xmlns:a16="http://schemas.microsoft.com/office/drawing/2014/main" id="{6AF201BE-3F74-FC4D-95DC-C10707E5BA59}"/>
              </a:ext>
            </a:extLst>
          </p:cNvPr>
          <p:cNvSpPr txBox="1">
            <a:spLocks noChangeArrowheads="1"/>
          </p:cNvSpPr>
          <p:nvPr/>
        </p:nvSpPr>
        <p:spPr bwMode="auto">
          <a:xfrm>
            <a:off x="1125023" y="1952225"/>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09" name="Text Box 9">
            <a:extLst>
              <a:ext uri="{FF2B5EF4-FFF2-40B4-BE49-F238E27FC236}">
                <a16:creationId xmlns:a16="http://schemas.microsoft.com/office/drawing/2014/main" id="{853C3A29-6F14-6A4A-ADF9-EDBEBC72749B}"/>
              </a:ext>
            </a:extLst>
          </p:cNvPr>
          <p:cNvSpPr txBox="1">
            <a:spLocks noChangeArrowheads="1"/>
          </p:cNvSpPr>
          <p:nvPr/>
        </p:nvSpPr>
        <p:spPr bwMode="auto">
          <a:xfrm>
            <a:off x="3801548" y="22348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10" name="Group 37">
            <a:extLst>
              <a:ext uri="{FF2B5EF4-FFF2-40B4-BE49-F238E27FC236}">
                <a16:creationId xmlns:a16="http://schemas.microsoft.com/office/drawing/2014/main" id="{09358D04-CB4E-924F-B392-361B873A9C36}"/>
              </a:ext>
            </a:extLst>
          </p:cNvPr>
          <p:cNvGrpSpPr>
            <a:grpSpLocks/>
          </p:cNvGrpSpPr>
          <p:nvPr/>
        </p:nvGrpSpPr>
        <p:grpSpPr bwMode="auto">
          <a:xfrm>
            <a:off x="2341048" y="2022075"/>
            <a:ext cx="1471613" cy="512762"/>
            <a:chOff x="850" y="1159"/>
            <a:chExt cx="927" cy="323"/>
          </a:xfrm>
        </p:grpSpPr>
        <p:sp>
          <p:nvSpPr>
            <p:cNvPr id="211" name="Line 19">
              <a:extLst>
                <a:ext uri="{FF2B5EF4-FFF2-40B4-BE49-F238E27FC236}">
                  <a16:creationId xmlns:a16="http://schemas.microsoft.com/office/drawing/2014/main" id="{E1536B10-88F6-7D46-8019-7977772178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28">
              <a:extLst>
                <a:ext uri="{FF2B5EF4-FFF2-40B4-BE49-F238E27FC236}">
                  <a16:creationId xmlns:a16="http://schemas.microsoft.com/office/drawing/2014/main" id="{A675AD5E-AFEE-4949-B39C-59B23A44989E}"/>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3" name="Group 43">
            <a:extLst>
              <a:ext uri="{FF2B5EF4-FFF2-40B4-BE49-F238E27FC236}">
                <a16:creationId xmlns:a16="http://schemas.microsoft.com/office/drawing/2014/main" id="{166F1C07-BDF7-5D4C-9BC8-70CDD30FC5D1}"/>
              </a:ext>
            </a:extLst>
          </p:cNvPr>
          <p:cNvGrpSpPr>
            <a:grpSpLocks/>
          </p:cNvGrpSpPr>
          <p:nvPr/>
        </p:nvGrpSpPr>
        <p:grpSpPr bwMode="auto">
          <a:xfrm>
            <a:off x="2334698" y="3758800"/>
            <a:ext cx="1471613" cy="487362"/>
            <a:chOff x="846" y="2253"/>
            <a:chExt cx="927" cy="307"/>
          </a:xfrm>
        </p:grpSpPr>
        <p:sp>
          <p:nvSpPr>
            <p:cNvPr id="214" name="Line 24">
              <a:extLst>
                <a:ext uri="{FF2B5EF4-FFF2-40B4-BE49-F238E27FC236}">
                  <a16:creationId xmlns:a16="http://schemas.microsoft.com/office/drawing/2014/main" id="{65D4B99D-08A4-684C-BFAA-D46F7BDFF3D7}"/>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5" name="Text Box 29">
              <a:extLst>
                <a:ext uri="{FF2B5EF4-FFF2-40B4-BE49-F238E27FC236}">
                  <a16:creationId xmlns:a16="http://schemas.microsoft.com/office/drawing/2014/main" id="{E39C763F-76C0-A342-980A-D2DA1340B692}"/>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16" name="Group 39">
            <a:extLst>
              <a:ext uri="{FF2B5EF4-FFF2-40B4-BE49-F238E27FC236}">
                <a16:creationId xmlns:a16="http://schemas.microsoft.com/office/drawing/2014/main" id="{E7B3DCA6-7A30-6E4A-B749-D291EA9179F9}"/>
              </a:ext>
            </a:extLst>
          </p:cNvPr>
          <p:cNvGrpSpPr>
            <a:grpSpLocks/>
          </p:cNvGrpSpPr>
          <p:nvPr/>
        </p:nvGrpSpPr>
        <p:grpSpPr bwMode="auto">
          <a:xfrm>
            <a:off x="2348986" y="2896787"/>
            <a:ext cx="1471612" cy="504825"/>
            <a:chOff x="855" y="1710"/>
            <a:chExt cx="927" cy="318"/>
          </a:xfrm>
        </p:grpSpPr>
        <p:sp>
          <p:nvSpPr>
            <p:cNvPr id="217" name="Line 23">
              <a:extLst>
                <a:ext uri="{FF2B5EF4-FFF2-40B4-BE49-F238E27FC236}">
                  <a16:creationId xmlns:a16="http://schemas.microsoft.com/office/drawing/2014/main" id="{F48A2643-A8C6-1A4D-95B1-E19CDFD6936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8" name="Text Box 30">
              <a:extLst>
                <a:ext uri="{FF2B5EF4-FFF2-40B4-BE49-F238E27FC236}">
                  <a16:creationId xmlns:a16="http://schemas.microsoft.com/office/drawing/2014/main" id="{7B926EE6-52D5-3840-851B-CF35806F06C4}"/>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19" name="Group 40">
            <a:extLst>
              <a:ext uri="{FF2B5EF4-FFF2-40B4-BE49-F238E27FC236}">
                <a16:creationId xmlns:a16="http://schemas.microsoft.com/office/drawing/2014/main" id="{A3009243-363B-554D-BAFE-7119F17A8E3E}"/>
              </a:ext>
            </a:extLst>
          </p:cNvPr>
          <p:cNvGrpSpPr>
            <a:grpSpLocks/>
          </p:cNvGrpSpPr>
          <p:nvPr/>
        </p:nvGrpSpPr>
        <p:grpSpPr bwMode="auto">
          <a:xfrm>
            <a:off x="2334698" y="3361925"/>
            <a:ext cx="1471613" cy="471487"/>
            <a:chOff x="846" y="2003"/>
            <a:chExt cx="927" cy="297"/>
          </a:xfrm>
        </p:grpSpPr>
        <p:sp>
          <p:nvSpPr>
            <p:cNvPr id="220" name="Line 26">
              <a:extLst>
                <a:ext uri="{FF2B5EF4-FFF2-40B4-BE49-F238E27FC236}">
                  <a16:creationId xmlns:a16="http://schemas.microsoft.com/office/drawing/2014/main" id="{D3AA85D2-AF11-984A-9EAB-8E45BC868FA2}"/>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1" name="Text Box 31">
              <a:extLst>
                <a:ext uri="{FF2B5EF4-FFF2-40B4-BE49-F238E27FC236}">
                  <a16:creationId xmlns:a16="http://schemas.microsoft.com/office/drawing/2014/main" id="{7037D874-E673-BB42-9499-C5B48BC3341A}"/>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22" name="Group 38">
            <a:extLst>
              <a:ext uri="{FF2B5EF4-FFF2-40B4-BE49-F238E27FC236}">
                <a16:creationId xmlns:a16="http://schemas.microsoft.com/office/drawing/2014/main" id="{132C8471-3B30-C44D-B74D-246FC786F37F}"/>
              </a:ext>
            </a:extLst>
          </p:cNvPr>
          <p:cNvGrpSpPr>
            <a:grpSpLocks/>
          </p:cNvGrpSpPr>
          <p:nvPr/>
        </p:nvGrpSpPr>
        <p:grpSpPr bwMode="auto">
          <a:xfrm>
            <a:off x="2326761" y="2522137"/>
            <a:ext cx="1471612" cy="455613"/>
            <a:chOff x="841" y="1474"/>
            <a:chExt cx="927" cy="287"/>
          </a:xfrm>
        </p:grpSpPr>
        <p:sp>
          <p:nvSpPr>
            <p:cNvPr id="223" name="Line 25">
              <a:extLst>
                <a:ext uri="{FF2B5EF4-FFF2-40B4-BE49-F238E27FC236}">
                  <a16:creationId xmlns:a16="http://schemas.microsoft.com/office/drawing/2014/main" id="{6959994A-0B95-094C-9702-6ACA4337EA2D}"/>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4" name="Text Box 32">
              <a:extLst>
                <a:ext uri="{FF2B5EF4-FFF2-40B4-BE49-F238E27FC236}">
                  <a16:creationId xmlns:a16="http://schemas.microsoft.com/office/drawing/2014/main" id="{DCF9302E-EEF0-B04C-A3CA-B6C1A0083288}"/>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25" name="Group 44">
            <a:extLst>
              <a:ext uri="{FF2B5EF4-FFF2-40B4-BE49-F238E27FC236}">
                <a16:creationId xmlns:a16="http://schemas.microsoft.com/office/drawing/2014/main" id="{6DBBBBE3-388C-C24B-A7D7-89C703BC089D}"/>
              </a:ext>
            </a:extLst>
          </p:cNvPr>
          <p:cNvGrpSpPr>
            <a:grpSpLocks/>
          </p:cNvGrpSpPr>
          <p:nvPr/>
        </p:nvGrpSpPr>
        <p:grpSpPr bwMode="auto">
          <a:xfrm>
            <a:off x="2320411" y="4214412"/>
            <a:ext cx="1471612" cy="461963"/>
            <a:chOff x="837" y="2540"/>
            <a:chExt cx="927" cy="291"/>
          </a:xfrm>
        </p:grpSpPr>
        <p:sp>
          <p:nvSpPr>
            <p:cNvPr id="226" name="Line 27">
              <a:extLst>
                <a:ext uri="{FF2B5EF4-FFF2-40B4-BE49-F238E27FC236}">
                  <a16:creationId xmlns:a16="http://schemas.microsoft.com/office/drawing/2014/main" id="{7E664FD8-996B-124A-B106-386F80EF50EE}"/>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7" name="Text Box 33">
              <a:extLst>
                <a:ext uri="{FF2B5EF4-FFF2-40B4-BE49-F238E27FC236}">
                  <a16:creationId xmlns:a16="http://schemas.microsoft.com/office/drawing/2014/main" id="{E9D2F746-6389-2444-A5E1-6FB42FF57ED6}"/>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228" name="Text Box 45">
            <a:extLst>
              <a:ext uri="{FF2B5EF4-FFF2-40B4-BE49-F238E27FC236}">
                <a16:creationId xmlns:a16="http://schemas.microsoft.com/office/drawing/2014/main" id="{0A93A727-0C76-DB44-9B3D-D9D92A7DB9C6}"/>
              </a:ext>
            </a:extLst>
          </p:cNvPr>
          <p:cNvSpPr txBox="1">
            <a:spLocks noChangeArrowheads="1"/>
          </p:cNvSpPr>
          <p:nvPr/>
        </p:nvSpPr>
        <p:spPr bwMode="auto">
          <a:xfrm>
            <a:off x="2628386" y="5293912"/>
            <a:ext cx="12525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(a) no loss</a:t>
            </a:r>
          </a:p>
        </p:txBody>
      </p:sp>
      <p:sp>
        <p:nvSpPr>
          <p:cNvPr id="229" name="Text Box 46">
            <a:extLst>
              <a:ext uri="{FF2B5EF4-FFF2-40B4-BE49-F238E27FC236}">
                <a16:creationId xmlns:a16="http://schemas.microsoft.com/office/drawing/2014/main" id="{B77F9079-0CCA-744D-9DFE-229523FF9EEF}"/>
              </a:ext>
            </a:extLst>
          </p:cNvPr>
          <p:cNvSpPr txBox="1">
            <a:spLocks noChangeArrowheads="1"/>
          </p:cNvSpPr>
          <p:nvPr/>
        </p:nvSpPr>
        <p:spPr bwMode="auto">
          <a:xfrm>
            <a:off x="7079959" y="1461687"/>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30" name="Text Box 47">
            <a:extLst>
              <a:ext uri="{FF2B5EF4-FFF2-40B4-BE49-F238E27FC236}">
                <a16:creationId xmlns:a16="http://schemas.microsoft.com/office/drawing/2014/main" id="{B39810E0-29DE-BE4C-BF65-C4554F0C2A10}"/>
              </a:ext>
            </a:extLst>
          </p:cNvPr>
          <p:cNvSpPr txBox="1">
            <a:spLocks noChangeArrowheads="1"/>
          </p:cNvSpPr>
          <p:nvPr/>
        </p:nvSpPr>
        <p:spPr bwMode="auto">
          <a:xfrm>
            <a:off x="9519946" y="1456925"/>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31" name="Text Box 48">
            <a:extLst>
              <a:ext uri="{FF2B5EF4-FFF2-40B4-BE49-F238E27FC236}">
                <a16:creationId xmlns:a16="http://schemas.microsoft.com/office/drawing/2014/main" id="{C93070BC-AD37-CE48-8113-A425136649B5}"/>
              </a:ext>
            </a:extLst>
          </p:cNvPr>
          <p:cNvSpPr txBox="1">
            <a:spLocks noChangeArrowheads="1"/>
          </p:cNvSpPr>
          <p:nvPr/>
        </p:nvSpPr>
        <p:spPr bwMode="auto">
          <a:xfrm>
            <a:off x="9521534" y="4373162"/>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32" name="Text Box 49">
            <a:extLst>
              <a:ext uri="{FF2B5EF4-FFF2-40B4-BE49-F238E27FC236}">
                <a16:creationId xmlns:a16="http://schemas.microsoft.com/office/drawing/2014/main" id="{BAC5BE6B-684D-294E-91C5-DD7058B132AB}"/>
              </a:ext>
            </a:extLst>
          </p:cNvPr>
          <p:cNvSpPr txBox="1">
            <a:spLocks noChangeArrowheads="1"/>
          </p:cNvSpPr>
          <p:nvPr/>
        </p:nvSpPr>
        <p:spPr bwMode="auto">
          <a:xfrm>
            <a:off x="9529471" y="5214537"/>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33" name="Text Box 50">
            <a:extLst>
              <a:ext uri="{FF2B5EF4-FFF2-40B4-BE49-F238E27FC236}">
                <a16:creationId xmlns:a16="http://schemas.microsoft.com/office/drawing/2014/main" id="{38A95A95-ECA6-1F4F-BB93-8A237B92F265}"/>
              </a:ext>
            </a:extLst>
          </p:cNvPr>
          <p:cNvSpPr txBox="1">
            <a:spLocks noChangeArrowheads="1"/>
          </p:cNvSpPr>
          <p:nvPr/>
        </p:nvSpPr>
        <p:spPr bwMode="auto">
          <a:xfrm>
            <a:off x="9526296" y="2395137"/>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4" name="Text Box 51">
            <a:extLst>
              <a:ext uri="{FF2B5EF4-FFF2-40B4-BE49-F238E27FC236}">
                <a16:creationId xmlns:a16="http://schemas.microsoft.com/office/drawing/2014/main" id="{E34E5A4F-7761-E54D-9493-85E43D4F88E3}"/>
              </a:ext>
            </a:extLst>
          </p:cNvPr>
          <p:cNvSpPr txBox="1">
            <a:spLocks noChangeArrowheads="1"/>
          </p:cNvSpPr>
          <p:nvPr/>
        </p:nvSpPr>
        <p:spPr bwMode="auto">
          <a:xfrm>
            <a:off x="9523121" y="4584300"/>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35" name="Text Box 52">
            <a:extLst>
              <a:ext uri="{FF2B5EF4-FFF2-40B4-BE49-F238E27FC236}">
                <a16:creationId xmlns:a16="http://schemas.microsoft.com/office/drawing/2014/main" id="{D16E11FB-EE35-2140-B6B1-8BA74CDF3465}"/>
              </a:ext>
            </a:extLst>
          </p:cNvPr>
          <p:cNvSpPr txBox="1">
            <a:spLocks noChangeArrowheads="1"/>
          </p:cNvSpPr>
          <p:nvPr/>
        </p:nvSpPr>
        <p:spPr bwMode="auto">
          <a:xfrm>
            <a:off x="9523121" y="5409800"/>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36" name="Text Box 53">
            <a:extLst>
              <a:ext uri="{FF2B5EF4-FFF2-40B4-BE49-F238E27FC236}">
                <a16:creationId xmlns:a16="http://schemas.microsoft.com/office/drawing/2014/main" id="{7C3E4221-F85D-7A47-8A21-C9CAD5DD38EB}"/>
              </a:ext>
            </a:extLst>
          </p:cNvPr>
          <p:cNvSpPr txBox="1">
            <a:spLocks noChangeArrowheads="1"/>
          </p:cNvSpPr>
          <p:nvPr/>
        </p:nvSpPr>
        <p:spPr bwMode="auto">
          <a:xfrm>
            <a:off x="7008521" y="2644375"/>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37" name="Text Box 54">
            <a:extLst>
              <a:ext uri="{FF2B5EF4-FFF2-40B4-BE49-F238E27FC236}">
                <a16:creationId xmlns:a16="http://schemas.microsoft.com/office/drawing/2014/main" id="{5EBBB81F-0421-D749-BA75-69B429681049}"/>
              </a:ext>
            </a:extLst>
          </p:cNvPr>
          <p:cNvSpPr txBox="1">
            <a:spLocks noChangeArrowheads="1"/>
          </p:cNvSpPr>
          <p:nvPr/>
        </p:nvSpPr>
        <p:spPr bwMode="auto">
          <a:xfrm>
            <a:off x="6852946" y="501610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38" name="Text Box 55">
            <a:extLst>
              <a:ext uri="{FF2B5EF4-FFF2-40B4-BE49-F238E27FC236}">
                <a16:creationId xmlns:a16="http://schemas.microsoft.com/office/drawing/2014/main" id="{D284D67E-01F5-D942-9024-5147EB6ECBF7}"/>
              </a:ext>
            </a:extLst>
          </p:cNvPr>
          <p:cNvSpPr txBox="1">
            <a:spLocks noChangeArrowheads="1"/>
          </p:cNvSpPr>
          <p:nvPr/>
        </p:nvSpPr>
        <p:spPr bwMode="auto">
          <a:xfrm>
            <a:off x="6852946" y="2863450"/>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39" name="Text Box 56">
            <a:extLst>
              <a:ext uri="{FF2B5EF4-FFF2-40B4-BE49-F238E27FC236}">
                <a16:creationId xmlns:a16="http://schemas.microsoft.com/office/drawing/2014/main" id="{A96E3C21-E923-6641-9449-C311D50094E5}"/>
              </a:ext>
            </a:extLst>
          </p:cNvPr>
          <p:cNvSpPr txBox="1">
            <a:spLocks noChangeArrowheads="1"/>
          </p:cNvSpPr>
          <p:nvPr/>
        </p:nvSpPr>
        <p:spPr bwMode="auto">
          <a:xfrm>
            <a:off x="6997409" y="4776387"/>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40" name="Text Box 57">
            <a:extLst>
              <a:ext uri="{FF2B5EF4-FFF2-40B4-BE49-F238E27FC236}">
                <a16:creationId xmlns:a16="http://schemas.microsoft.com/office/drawing/2014/main" id="{B3857487-8C16-8749-B6F0-A61DA7842D1C}"/>
              </a:ext>
            </a:extLst>
          </p:cNvPr>
          <p:cNvSpPr txBox="1">
            <a:spLocks noChangeArrowheads="1"/>
          </p:cNvSpPr>
          <p:nvPr/>
        </p:nvSpPr>
        <p:spPr bwMode="auto">
          <a:xfrm>
            <a:off x="6841834" y="1901425"/>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41" name="Text Box 58">
            <a:extLst>
              <a:ext uri="{FF2B5EF4-FFF2-40B4-BE49-F238E27FC236}">
                <a16:creationId xmlns:a16="http://schemas.microsoft.com/office/drawing/2014/main" id="{09BE22F1-E2C7-F840-9EDB-010AB9975B0E}"/>
              </a:ext>
            </a:extLst>
          </p:cNvPr>
          <p:cNvSpPr txBox="1">
            <a:spLocks noChangeArrowheads="1"/>
          </p:cNvSpPr>
          <p:nvPr/>
        </p:nvSpPr>
        <p:spPr bwMode="auto">
          <a:xfrm>
            <a:off x="9518359" y="2184000"/>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42" name="Group 59">
            <a:extLst>
              <a:ext uri="{FF2B5EF4-FFF2-40B4-BE49-F238E27FC236}">
                <a16:creationId xmlns:a16="http://schemas.microsoft.com/office/drawing/2014/main" id="{E96023CD-98EA-4D46-A675-AEE190E94DA3}"/>
              </a:ext>
            </a:extLst>
          </p:cNvPr>
          <p:cNvGrpSpPr>
            <a:grpSpLocks/>
          </p:cNvGrpSpPr>
          <p:nvPr/>
        </p:nvGrpSpPr>
        <p:grpSpPr bwMode="auto">
          <a:xfrm>
            <a:off x="8057859" y="1971275"/>
            <a:ext cx="1471612" cy="512762"/>
            <a:chOff x="850" y="1159"/>
            <a:chExt cx="927" cy="323"/>
          </a:xfrm>
        </p:grpSpPr>
        <p:sp>
          <p:nvSpPr>
            <p:cNvPr id="243" name="Line 60">
              <a:extLst>
                <a:ext uri="{FF2B5EF4-FFF2-40B4-BE49-F238E27FC236}">
                  <a16:creationId xmlns:a16="http://schemas.microsoft.com/office/drawing/2014/main" id="{3DC88CCC-5C5E-6A40-BBC7-416C5ED63E7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4" name="Text Box 61">
              <a:extLst>
                <a:ext uri="{FF2B5EF4-FFF2-40B4-BE49-F238E27FC236}">
                  <a16:creationId xmlns:a16="http://schemas.microsoft.com/office/drawing/2014/main" id="{15663F65-17E3-8A4B-A7CB-12678A320623}"/>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5" name="Group 62">
            <a:extLst>
              <a:ext uri="{FF2B5EF4-FFF2-40B4-BE49-F238E27FC236}">
                <a16:creationId xmlns:a16="http://schemas.microsoft.com/office/drawing/2014/main" id="{A3E86C2E-1598-F746-90BA-375EC32E7F63}"/>
              </a:ext>
            </a:extLst>
          </p:cNvPr>
          <p:cNvGrpSpPr>
            <a:grpSpLocks/>
          </p:cNvGrpSpPr>
          <p:nvPr/>
        </p:nvGrpSpPr>
        <p:grpSpPr bwMode="auto">
          <a:xfrm>
            <a:off x="8051509" y="4985937"/>
            <a:ext cx="1471612" cy="487363"/>
            <a:chOff x="846" y="2253"/>
            <a:chExt cx="927" cy="307"/>
          </a:xfrm>
        </p:grpSpPr>
        <p:sp>
          <p:nvSpPr>
            <p:cNvPr id="246" name="Line 63">
              <a:extLst>
                <a:ext uri="{FF2B5EF4-FFF2-40B4-BE49-F238E27FC236}">
                  <a16:creationId xmlns:a16="http://schemas.microsoft.com/office/drawing/2014/main" id="{0290E24F-CA8A-7D41-AD89-945F9061C26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64">
              <a:extLst>
                <a:ext uri="{FF2B5EF4-FFF2-40B4-BE49-F238E27FC236}">
                  <a16:creationId xmlns:a16="http://schemas.microsoft.com/office/drawing/2014/main" id="{95787234-AC16-C64F-BAAF-6116E3A1CE69}"/>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48" name="Group 68">
            <a:extLst>
              <a:ext uri="{FF2B5EF4-FFF2-40B4-BE49-F238E27FC236}">
                <a16:creationId xmlns:a16="http://schemas.microsoft.com/office/drawing/2014/main" id="{8F7C7CC8-14B9-8842-9B0D-6DB644B899AA}"/>
              </a:ext>
            </a:extLst>
          </p:cNvPr>
          <p:cNvGrpSpPr>
            <a:grpSpLocks/>
          </p:cNvGrpSpPr>
          <p:nvPr/>
        </p:nvGrpSpPr>
        <p:grpSpPr bwMode="auto">
          <a:xfrm>
            <a:off x="8051509" y="4589062"/>
            <a:ext cx="1471612" cy="471488"/>
            <a:chOff x="846" y="2003"/>
            <a:chExt cx="927" cy="297"/>
          </a:xfrm>
        </p:grpSpPr>
        <p:sp>
          <p:nvSpPr>
            <p:cNvPr id="249" name="Line 69">
              <a:extLst>
                <a:ext uri="{FF2B5EF4-FFF2-40B4-BE49-F238E27FC236}">
                  <a16:creationId xmlns:a16="http://schemas.microsoft.com/office/drawing/2014/main" id="{DC51DCB8-7F03-FF43-8481-0BB950FB4328}"/>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Text Box 70">
              <a:extLst>
                <a:ext uri="{FF2B5EF4-FFF2-40B4-BE49-F238E27FC236}">
                  <a16:creationId xmlns:a16="http://schemas.microsoft.com/office/drawing/2014/main" id="{2CACB117-AF7D-BF48-9824-6A98B36986C8}"/>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51" name="Group 71">
            <a:extLst>
              <a:ext uri="{FF2B5EF4-FFF2-40B4-BE49-F238E27FC236}">
                <a16:creationId xmlns:a16="http://schemas.microsoft.com/office/drawing/2014/main" id="{F9559054-8E07-D140-B2BF-83D78FFEDE1F}"/>
              </a:ext>
            </a:extLst>
          </p:cNvPr>
          <p:cNvGrpSpPr>
            <a:grpSpLocks/>
          </p:cNvGrpSpPr>
          <p:nvPr/>
        </p:nvGrpSpPr>
        <p:grpSpPr bwMode="auto">
          <a:xfrm>
            <a:off x="8043571" y="2471337"/>
            <a:ext cx="1471613" cy="455613"/>
            <a:chOff x="841" y="1474"/>
            <a:chExt cx="927" cy="287"/>
          </a:xfrm>
        </p:grpSpPr>
        <p:sp>
          <p:nvSpPr>
            <p:cNvPr id="252" name="Line 72">
              <a:extLst>
                <a:ext uri="{FF2B5EF4-FFF2-40B4-BE49-F238E27FC236}">
                  <a16:creationId xmlns:a16="http://schemas.microsoft.com/office/drawing/2014/main" id="{EC1868E2-1895-8348-966C-93D06CFC83C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Text Box 73">
              <a:extLst>
                <a:ext uri="{FF2B5EF4-FFF2-40B4-BE49-F238E27FC236}">
                  <a16:creationId xmlns:a16="http://schemas.microsoft.com/office/drawing/2014/main" id="{DF711AA0-D78D-444E-9703-4A59DF126C5B}"/>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54" name="Group 74">
            <a:extLst>
              <a:ext uri="{FF2B5EF4-FFF2-40B4-BE49-F238E27FC236}">
                <a16:creationId xmlns:a16="http://schemas.microsoft.com/office/drawing/2014/main" id="{07374028-39C8-2B49-A708-435D85A50ED2}"/>
              </a:ext>
            </a:extLst>
          </p:cNvPr>
          <p:cNvGrpSpPr>
            <a:grpSpLocks/>
          </p:cNvGrpSpPr>
          <p:nvPr/>
        </p:nvGrpSpPr>
        <p:grpSpPr bwMode="auto">
          <a:xfrm>
            <a:off x="8037221" y="5436787"/>
            <a:ext cx="1471613" cy="466725"/>
            <a:chOff x="837" y="2537"/>
            <a:chExt cx="927" cy="294"/>
          </a:xfrm>
        </p:grpSpPr>
        <p:sp>
          <p:nvSpPr>
            <p:cNvPr id="255" name="Line 75">
              <a:extLst>
                <a:ext uri="{FF2B5EF4-FFF2-40B4-BE49-F238E27FC236}">
                  <a16:creationId xmlns:a16="http://schemas.microsoft.com/office/drawing/2014/main" id="{1B77C38B-89D8-4841-83E6-E0FE3FC2BA3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6" name="Text Box 76">
              <a:extLst>
                <a:ext uri="{FF2B5EF4-FFF2-40B4-BE49-F238E27FC236}">
                  <a16:creationId xmlns:a16="http://schemas.microsoft.com/office/drawing/2014/main" id="{5D036972-8C50-0C4C-9765-18BFA21A4E63}"/>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Tahoma" charset="0"/>
                  <a:ea typeface="ＭＳ Ｐゴシック" charset="0"/>
                  <a:cs typeface="+mn-cs"/>
                </a:rPr>
                <a:t>ack0</a:t>
              </a:r>
            </a:p>
          </p:txBody>
        </p:sp>
      </p:grpSp>
      <p:sp>
        <p:nvSpPr>
          <p:cNvPr id="257" name="Text Box 78">
            <a:extLst>
              <a:ext uri="{FF2B5EF4-FFF2-40B4-BE49-F238E27FC236}">
                <a16:creationId xmlns:a16="http://schemas.microsoft.com/office/drawing/2014/main" id="{369CE47E-1D71-7744-95BB-CAB6F57A655D}"/>
              </a:ext>
            </a:extLst>
          </p:cNvPr>
          <p:cNvSpPr txBox="1">
            <a:spLocks noChangeArrowheads="1"/>
          </p:cNvSpPr>
          <p:nvPr/>
        </p:nvSpPr>
        <p:spPr bwMode="auto">
          <a:xfrm>
            <a:off x="8130884" y="6207345"/>
            <a:ext cx="16716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(b) packet loss</a:t>
            </a:r>
          </a:p>
        </p:txBody>
      </p:sp>
      <p:grpSp>
        <p:nvGrpSpPr>
          <p:cNvPr id="258" name="Group 81">
            <a:extLst>
              <a:ext uri="{FF2B5EF4-FFF2-40B4-BE49-F238E27FC236}">
                <a16:creationId xmlns:a16="http://schemas.microsoft.com/office/drawing/2014/main" id="{58D1FC7F-D1DB-9742-BCDA-95EAEA7F7541}"/>
              </a:ext>
            </a:extLst>
          </p:cNvPr>
          <p:cNvGrpSpPr>
            <a:grpSpLocks/>
          </p:cNvGrpSpPr>
          <p:nvPr/>
        </p:nvGrpSpPr>
        <p:grpSpPr bwMode="auto">
          <a:xfrm>
            <a:off x="8065796" y="2845987"/>
            <a:ext cx="1157288" cy="738188"/>
            <a:chOff x="3726" y="1687"/>
            <a:chExt cx="729" cy="465"/>
          </a:xfrm>
        </p:grpSpPr>
        <p:sp>
          <p:nvSpPr>
            <p:cNvPr id="259" name="Line 66">
              <a:extLst>
                <a:ext uri="{FF2B5EF4-FFF2-40B4-BE49-F238E27FC236}">
                  <a16:creationId xmlns:a16="http://schemas.microsoft.com/office/drawing/2014/main" id="{8586B367-BD51-F743-AED9-6217A75B9EB8}"/>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Text Box 67">
              <a:extLst>
                <a:ext uri="{FF2B5EF4-FFF2-40B4-BE49-F238E27FC236}">
                  <a16:creationId xmlns:a16="http://schemas.microsoft.com/office/drawing/2014/main" id="{45395DCC-EA5A-E34D-854F-760FBAD59874}"/>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pkt1</a:t>
              </a:r>
            </a:p>
          </p:txBody>
        </p:sp>
        <p:sp>
          <p:nvSpPr>
            <p:cNvPr id="261" name="Text Box 79">
              <a:extLst>
                <a:ext uri="{FF2B5EF4-FFF2-40B4-BE49-F238E27FC236}">
                  <a16:creationId xmlns:a16="http://schemas.microsoft.com/office/drawing/2014/main" id="{28259E79-639E-E24B-A02E-4313B3CAB50B}"/>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262" name="Text Box 80">
              <a:extLst>
                <a:ext uri="{FF2B5EF4-FFF2-40B4-BE49-F238E27FC236}">
                  <a16:creationId xmlns:a16="http://schemas.microsoft.com/office/drawing/2014/main" id="{8928A415-686E-1940-B399-6DD126A266C2}"/>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263" name="Group 86">
            <a:extLst>
              <a:ext uri="{FF2B5EF4-FFF2-40B4-BE49-F238E27FC236}">
                <a16:creationId xmlns:a16="http://schemas.microsoft.com/office/drawing/2014/main" id="{0751228C-C56A-4145-9744-AA4B5D7B422B}"/>
              </a:ext>
            </a:extLst>
          </p:cNvPr>
          <p:cNvGrpSpPr>
            <a:grpSpLocks/>
          </p:cNvGrpSpPr>
          <p:nvPr/>
        </p:nvGrpSpPr>
        <p:grpSpPr bwMode="auto">
          <a:xfrm>
            <a:off x="7946734" y="3149200"/>
            <a:ext cx="122237" cy="1033462"/>
            <a:chOff x="3651" y="1878"/>
            <a:chExt cx="78" cy="963"/>
          </a:xfrm>
        </p:grpSpPr>
        <p:sp>
          <p:nvSpPr>
            <p:cNvPr id="264" name="Line 82">
              <a:extLst>
                <a:ext uri="{FF2B5EF4-FFF2-40B4-BE49-F238E27FC236}">
                  <a16:creationId xmlns:a16="http://schemas.microsoft.com/office/drawing/2014/main" id="{3C08A3AA-5F97-BA41-9BF4-A9FAFC6B700B}"/>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Line 84">
              <a:extLst>
                <a:ext uri="{FF2B5EF4-FFF2-40B4-BE49-F238E27FC236}">
                  <a16:creationId xmlns:a16="http://schemas.microsoft.com/office/drawing/2014/main" id="{4B808BC0-C4AA-8A47-AD7A-9C138A93A79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Line 85">
              <a:extLst>
                <a:ext uri="{FF2B5EF4-FFF2-40B4-BE49-F238E27FC236}">
                  <a16:creationId xmlns:a16="http://schemas.microsoft.com/office/drawing/2014/main" id="{2D5E6195-4AC0-E644-96BD-40B80CE7C01E}"/>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67" name="Group 88">
            <a:extLst>
              <a:ext uri="{FF2B5EF4-FFF2-40B4-BE49-F238E27FC236}">
                <a16:creationId xmlns:a16="http://schemas.microsoft.com/office/drawing/2014/main" id="{932E32A0-5C3E-3046-BAAA-21A55DF9DD28}"/>
              </a:ext>
            </a:extLst>
          </p:cNvPr>
          <p:cNvGrpSpPr>
            <a:grpSpLocks/>
          </p:cNvGrpSpPr>
          <p:nvPr/>
        </p:nvGrpSpPr>
        <p:grpSpPr bwMode="auto">
          <a:xfrm>
            <a:off x="8075321" y="4138212"/>
            <a:ext cx="1471613" cy="504825"/>
            <a:chOff x="855" y="1710"/>
            <a:chExt cx="927" cy="318"/>
          </a:xfrm>
        </p:grpSpPr>
        <p:sp>
          <p:nvSpPr>
            <p:cNvPr id="268" name="Line 89">
              <a:extLst>
                <a:ext uri="{FF2B5EF4-FFF2-40B4-BE49-F238E27FC236}">
                  <a16:creationId xmlns:a16="http://schemas.microsoft.com/office/drawing/2014/main" id="{B54BB22F-1388-EC44-AB1D-26D4513198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Text Box 90">
              <a:extLst>
                <a:ext uri="{FF2B5EF4-FFF2-40B4-BE49-F238E27FC236}">
                  <a16:creationId xmlns:a16="http://schemas.microsoft.com/office/drawing/2014/main" id="{0D178261-4D19-EB46-A4F7-AB511FAB3D3B}"/>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270" name="Group 92">
            <a:extLst>
              <a:ext uri="{FF2B5EF4-FFF2-40B4-BE49-F238E27FC236}">
                <a16:creationId xmlns:a16="http://schemas.microsoft.com/office/drawing/2014/main" id="{2F31B7A3-D271-8245-A7D0-64CC20F4CE34}"/>
              </a:ext>
            </a:extLst>
          </p:cNvPr>
          <p:cNvGrpSpPr>
            <a:grpSpLocks/>
          </p:cNvGrpSpPr>
          <p:nvPr/>
        </p:nvGrpSpPr>
        <p:grpSpPr bwMode="auto">
          <a:xfrm>
            <a:off x="6643396" y="3761975"/>
            <a:ext cx="1377950" cy="731837"/>
            <a:chOff x="2802" y="2348"/>
            <a:chExt cx="868" cy="461"/>
          </a:xfrm>
        </p:grpSpPr>
        <p:pic>
          <p:nvPicPr>
            <p:cNvPr id="271" name="Picture 87" descr="alarm_clock_ringing">
              <a:extLst>
                <a:ext uri="{FF2B5EF4-FFF2-40B4-BE49-F238E27FC236}">
                  <a16:creationId xmlns:a16="http://schemas.microsoft.com/office/drawing/2014/main" id="{DE9E1E05-3488-EE4B-92F6-451228AB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 Box 91">
              <a:extLst>
                <a:ext uri="{FF2B5EF4-FFF2-40B4-BE49-F238E27FC236}">
                  <a16:creationId xmlns:a16="http://schemas.microsoft.com/office/drawing/2014/main" id="{1CAC9FAC-E321-AF48-8EE2-DEA4784FF7C2}"/>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Tree>
    <p:extLst>
      <p:ext uri="{BB962C8B-B14F-4D97-AF65-F5344CB8AC3E}">
        <p14:creationId xmlns:p14="http://schemas.microsoft.com/office/powerpoint/2010/main" val="4608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9">
                                            <p:txEl>
                                              <p:pRg st="0" end="0"/>
                                            </p:txEl>
                                          </p:spTgt>
                                        </p:tgtEl>
                                        <p:attrNameLst>
                                          <p:attrName>style.visibility</p:attrName>
                                        </p:attrNameLst>
                                      </p:cBhvr>
                                      <p:to>
                                        <p:strVal val="visible"/>
                                      </p:to>
                                    </p:set>
                                    <p:animEffect transition="in" filter="dissolve">
                                      <p:cBhvr>
                                        <p:cTn id="11" dur="500"/>
                                        <p:tgtEl>
                                          <p:spTgt spid="2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dissolve">
                                      <p:cBhvr>
                                        <p:cTn id="16" dur="500"/>
                                        <p:tgtEl>
                                          <p:spTgt spid="20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wipe(right)">
                                      <p:cBhvr>
                                        <p:cTn id="20" dur="500"/>
                                        <p:tgtEl>
                                          <p:spTgt spid="2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dissolve">
                                      <p:cBhvr>
                                        <p:cTn id="24" dur="500"/>
                                        <p:tgtEl>
                                          <p:spTgt spid="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dissolve">
                                      <p:cBhvr>
                                        <p:cTn id="29" dur="500"/>
                                        <p:tgtEl>
                                          <p:spTgt spid="20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wipe(left)">
                                      <p:cBhvr>
                                        <p:cTn id="33" dur="500"/>
                                        <p:tgtEl>
                                          <p:spTgt spid="216"/>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99">
                                            <p:txEl>
                                              <p:pRg st="0" end="0"/>
                                            </p:txEl>
                                          </p:spTgt>
                                        </p:tgtEl>
                                        <p:attrNameLst>
                                          <p:attrName>style.visibility</p:attrName>
                                        </p:attrNameLst>
                                      </p:cBhvr>
                                      <p:to>
                                        <p:strVal val="visible"/>
                                      </p:to>
                                    </p:set>
                                    <p:animEffect transition="in" filter="dissolve">
                                      <p:cBhvr>
                                        <p:cTn id="37" dur="500"/>
                                        <p:tgtEl>
                                          <p:spTgt spid="199">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dissolve">
                                      <p:cBhvr>
                                        <p:cTn id="41" dur="500"/>
                                        <p:tgtEl>
                                          <p:spTgt spid="202"/>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right)">
                                      <p:cBhvr>
                                        <p:cTn id="45" dur="500"/>
                                        <p:tgtEl>
                                          <p:spTgt spid="219"/>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dissolve">
                                      <p:cBhvr>
                                        <p:cTn id="49" dur="500"/>
                                        <p:tgtEl>
                                          <p:spTgt spid="20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205"/>
                                        </p:tgtEl>
                                        <p:attrNameLst>
                                          <p:attrName>style.visibility</p:attrName>
                                        </p:attrNameLst>
                                      </p:cBhvr>
                                      <p:to>
                                        <p:strVal val="visible"/>
                                      </p:to>
                                    </p:set>
                                    <p:animEffect transition="in" filter="dissolve">
                                      <p:cBhvr>
                                        <p:cTn id="53" dur="500"/>
                                        <p:tgtEl>
                                          <p:spTgt spid="205"/>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left)">
                                      <p:cBhvr>
                                        <p:cTn id="57" dur="500"/>
                                        <p:tgtEl>
                                          <p:spTgt spid="213"/>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dissolve">
                                      <p:cBhvr>
                                        <p:cTn id="61" dur="500"/>
                                        <p:tgtEl>
                                          <p:spTgt spid="200"/>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203">
                                            <p:txEl>
                                              <p:pRg st="0" end="0"/>
                                            </p:txEl>
                                          </p:spTgt>
                                        </p:tgtEl>
                                        <p:attrNameLst>
                                          <p:attrName>style.visibility</p:attrName>
                                        </p:attrNameLst>
                                      </p:cBhvr>
                                      <p:to>
                                        <p:strVal val="visible"/>
                                      </p:to>
                                    </p:set>
                                    <p:animEffect transition="in" filter="dissolve">
                                      <p:cBhvr>
                                        <p:cTn id="65" dur="500"/>
                                        <p:tgtEl>
                                          <p:spTgt spid="203">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225"/>
                                        </p:tgtEl>
                                        <p:attrNameLst>
                                          <p:attrName>style.visibility</p:attrName>
                                        </p:attrNameLst>
                                      </p:cBhvr>
                                      <p:to>
                                        <p:strVal val="visible"/>
                                      </p:to>
                                    </p:set>
                                    <p:animEffect transition="in" filter="wipe(right)">
                                      <p:cBhvr>
                                        <p:cTn id="69" dur="500"/>
                                        <p:tgtEl>
                                          <p:spTgt spid="2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animEffect transition="in" filter="wipe(left)">
                                      <p:cBhvr>
                                        <p:cTn id="74" dur="500"/>
                                        <p:tgtEl>
                                          <p:spTgt spid="242"/>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241">
                                            <p:txEl>
                                              <p:pRg st="0" end="0"/>
                                            </p:txEl>
                                          </p:spTgt>
                                        </p:tgtEl>
                                        <p:attrNameLst>
                                          <p:attrName>style.visibility</p:attrName>
                                        </p:attrNameLst>
                                      </p:cBhvr>
                                      <p:to>
                                        <p:strVal val="visible"/>
                                      </p:to>
                                    </p:set>
                                    <p:animEffect transition="in" filter="dissolve">
                                      <p:cBhvr>
                                        <p:cTn id="78" dur="500"/>
                                        <p:tgtEl>
                                          <p:spTgt spid="241">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dissolve">
                                      <p:cBhvr>
                                        <p:cTn id="82" dur="500"/>
                                        <p:tgtEl>
                                          <p:spTgt spid="233"/>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51"/>
                                        </p:tgtEl>
                                        <p:attrNameLst>
                                          <p:attrName>style.visibility</p:attrName>
                                        </p:attrNameLst>
                                      </p:cBhvr>
                                      <p:to>
                                        <p:strVal val="visible"/>
                                      </p:to>
                                    </p:set>
                                    <p:animEffect transition="in" filter="wipe(right)">
                                      <p:cBhvr>
                                        <p:cTn id="86" dur="500"/>
                                        <p:tgtEl>
                                          <p:spTgt spid="251"/>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236"/>
                                        </p:tgtEl>
                                        <p:attrNameLst>
                                          <p:attrName>style.visibility</p:attrName>
                                        </p:attrNameLst>
                                      </p:cBhvr>
                                      <p:to>
                                        <p:strVal val="visible"/>
                                      </p:to>
                                    </p:set>
                                    <p:animEffect transition="in" filter="dissolve">
                                      <p:cBhvr>
                                        <p:cTn id="90" dur="500"/>
                                        <p:tgtEl>
                                          <p:spTgt spid="236"/>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238"/>
                                        </p:tgtEl>
                                        <p:attrNameLst>
                                          <p:attrName>style.visibility</p:attrName>
                                        </p:attrNameLst>
                                      </p:cBhvr>
                                      <p:to>
                                        <p:strVal val="visible"/>
                                      </p:to>
                                    </p:set>
                                    <p:animEffect transition="in" filter="dissolve">
                                      <p:cBhvr>
                                        <p:cTn id="94" dur="500"/>
                                        <p:tgtEl>
                                          <p:spTgt spid="238"/>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8"/>
                                        </p:tgtEl>
                                        <p:attrNameLst>
                                          <p:attrName>style.visibility</p:attrName>
                                        </p:attrNameLst>
                                      </p:cBhvr>
                                      <p:to>
                                        <p:strVal val="visible"/>
                                      </p:to>
                                    </p:set>
                                    <p:animEffect transition="in" filter="wipe(left)">
                                      <p:cBhvr>
                                        <p:cTn id="98" dur="500"/>
                                        <p:tgtEl>
                                          <p:spTgt spid="2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63"/>
                                        </p:tgtEl>
                                        <p:attrNameLst>
                                          <p:attrName>style.visibility</p:attrName>
                                        </p:attrNameLst>
                                      </p:cBhvr>
                                      <p:to>
                                        <p:strVal val="visible"/>
                                      </p:to>
                                    </p:set>
                                    <p:animEffect transition="in" filter="wipe(up)">
                                      <p:cBhvr>
                                        <p:cTn id="103" dur="1000"/>
                                        <p:tgtEl>
                                          <p:spTgt spid="263"/>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270"/>
                                        </p:tgtEl>
                                        <p:attrNameLst>
                                          <p:attrName>style.visibility</p:attrName>
                                        </p:attrNameLst>
                                      </p:cBhvr>
                                      <p:to>
                                        <p:strVal val="visible"/>
                                      </p:to>
                                    </p:set>
                                    <p:animEffect transition="in" filter="dissolve">
                                      <p:cBhvr>
                                        <p:cTn id="107" dur="500"/>
                                        <p:tgtEl>
                                          <p:spTgt spid="2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wipe(left)">
                                      <p:cBhvr>
                                        <p:cTn id="112" dur="500"/>
                                        <p:tgtEl>
                                          <p:spTgt spid="26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231">
                                            <p:txEl>
                                              <p:pRg st="0" end="0"/>
                                            </p:txEl>
                                          </p:spTgt>
                                        </p:tgtEl>
                                        <p:attrNameLst>
                                          <p:attrName>style.visibility</p:attrName>
                                        </p:attrNameLst>
                                      </p:cBhvr>
                                      <p:to>
                                        <p:strVal val="visible"/>
                                      </p:to>
                                    </p:set>
                                    <p:animEffect transition="in" filter="dissolve">
                                      <p:cBhvr>
                                        <p:cTn id="116" dur="500"/>
                                        <p:tgtEl>
                                          <p:spTgt spid="231">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234"/>
                                        </p:tgtEl>
                                        <p:attrNameLst>
                                          <p:attrName>style.visibility</p:attrName>
                                        </p:attrNameLst>
                                      </p:cBhvr>
                                      <p:to>
                                        <p:strVal val="visible"/>
                                      </p:to>
                                    </p:set>
                                    <p:animEffect transition="in" filter="dissolve">
                                      <p:cBhvr>
                                        <p:cTn id="120" dur="500"/>
                                        <p:tgtEl>
                                          <p:spTgt spid="234"/>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248"/>
                                        </p:tgtEl>
                                        <p:attrNameLst>
                                          <p:attrName>style.visibility</p:attrName>
                                        </p:attrNameLst>
                                      </p:cBhvr>
                                      <p:to>
                                        <p:strVal val="visible"/>
                                      </p:to>
                                    </p:set>
                                    <p:animEffect transition="in" filter="wipe(right)">
                                      <p:cBhvr>
                                        <p:cTn id="124" dur="500"/>
                                        <p:tgtEl>
                                          <p:spTgt spid="248"/>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239"/>
                                        </p:tgtEl>
                                        <p:attrNameLst>
                                          <p:attrName>style.visibility</p:attrName>
                                        </p:attrNameLst>
                                      </p:cBhvr>
                                      <p:to>
                                        <p:strVal val="visible"/>
                                      </p:to>
                                    </p:set>
                                    <p:animEffect transition="in" filter="dissolve">
                                      <p:cBhvr>
                                        <p:cTn id="128" dur="500"/>
                                        <p:tgtEl>
                                          <p:spTgt spid="239"/>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237"/>
                                        </p:tgtEl>
                                        <p:attrNameLst>
                                          <p:attrName>style.visibility</p:attrName>
                                        </p:attrNameLst>
                                      </p:cBhvr>
                                      <p:to>
                                        <p:strVal val="visible"/>
                                      </p:to>
                                    </p:set>
                                    <p:animEffect transition="in" filter="dissolve">
                                      <p:cBhvr>
                                        <p:cTn id="132" dur="500"/>
                                        <p:tgtEl>
                                          <p:spTgt spid="237"/>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45"/>
                                        </p:tgtEl>
                                        <p:attrNameLst>
                                          <p:attrName>style.visibility</p:attrName>
                                        </p:attrNameLst>
                                      </p:cBhvr>
                                      <p:to>
                                        <p:strVal val="visible"/>
                                      </p:to>
                                    </p:set>
                                    <p:animEffect transition="in" filter="wipe(left)">
                                      <p:cBhvr>
                                        <p:cTn id="136" dur="500"/>
                                        <p:tgtEl>
                                          <p:spTgt spid="245"/>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232"/>
                                        </p:tgtEl>
                                        <p:attrNameLst>
                                          <p:attrName>style.visibility</p:attrName>
                                        </p:attrNameLst>
                                      </p:cBhvr>
                                      <p:to>
                                        <p:strVal val="visible"/>
                                      </p:to>
                                    </p:set>
                                    <p:animEffect transition="in" filter="dissolve">
                                      <p:cBhvr>
                                        <p:cTn id="140" dur="500"/>
                                        <p:tgtEl>
                                          <p:spTgt spid="232"/>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235">
                                            <p:txEl>
                                              <p:pRg st="0" end="0"/>
                                            </p:txEl>
                                          </p:spTgt>
                                        </p:tgtEl>
                                        <p:attrNameLst>
                                          <p:attrName>style.visibility</p:attrName>
                                        </p:attrNameLst>
                                      </p:cBhvr>
                                      <p:to>
                                        <p:strVal val="visible"/>
                                      </p:to>
                                    </p:set>
                                    <p:animEffect transition="in" filter="dissolve">
                                      <p:cBhvr>
                                        <p:cTn id="144" dur="500"/>
                                        <p:tgtEl>
                                          <p:spTgt spid="235">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wipe(right)">
                                      <p:cBhvr>
                                        <p:cTn id="148"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4" grpId="0"/>
      <p:bldP spid="205" grpId="0"/>
      <p:bldP spid="206" grpId="0"/>
      <p:bldP spid="207" grpId="0"/>
      <p:bldP spid="232" grpId="0"/>
      <p:bldP spid="233" grpId="0"/>
      <p:bldP spid="234" grpId="0"/>
      <p:bldP spid="236" grpId="0"/>
      <p:bldP spid="237" grpId="0"/>
      <p:bldP spid="238" grpId="0"/>
      <p:bldP spid="2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587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5" name="Text Box 6">
            <a:extLst>
              <a:ext uri="{FF2B5EF4-FFF2-40B4-BE49-F238E27FC236}">
                <a16:creationId xmlns:a16="http://schemas.microsoft.com/office/drawing/2014/main" id="{5A635095-B168-6547-905F-EEE95C499F52}"/>
              </a:ext>
            </a:extLst>
          </p:cNvPr>
          <p:cNvSpPr txBox="1">
            <a:spLocks noChangeArrowheads="1"/>
          </p:cNvSpPr>
          <p:nvPr/>
        </p:nvSpPr>
        <p:spPr bwMode="auto">
          <a:xfrm>
            <a:off x="3808470" y="3116226"/>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196" name="Text Box 9">
            <a:extLst>
              <a:ext uri="{FF2B5EF4-FFF2-40B4-BE49-F238E27FC236}">
                <a16:creationId xmlns:a16="http://schemas.microsoft.com/office/drawing/2014/main" id="{1E7311AC-A147-DB41-AA1F-73BD95A39E2B}"/>
              </a:ext>
            </a:extLst>
          </p:cNvPr>
          <p:cNvSpPr txBox="1">
            <a:spLocks noChangeArrowheads="1"/>
          </p:cNvSpPr>
          <p:nvPr/>
        </p:nvSpPr>
        <p:spPr bwMode="auto">
          <a:xfrm>
            <a:off x="3808470" y="334165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73" name="Text Box 14">
            <a:extLst>
              <a:ext uri="{FF2B5EF4-FFF2-40B4-BE49-F238E27FC236}">
                <a16:creationId xmlns:a16="http://schemas.microsoft.com/office/drawing/2014/main" id="{409D0892-9C8F-2149-B834-184894F39DBD}"/>
              </a:ext>
            </a:extLst>
          </p:cNvPr>
          <p:cNvSpPr txBox="1">
            <a:spLocks noChangeArrowheads="1"/>
          </p:cNvSpPr>
          <p:nvPr/>
        </p:nvSpPr>
        <p:spPr bwMode="auto">
          <a:xfrm>
            <a:off x="3789420" y="4532276"/>
            <a:ext cx="1568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274" name="Group 23">
            <a:extLst>
              <a:ext uri="{FF2B5EF4-FFF2-40B4-BE49-F238E27FC236}">
                <a16:creationId xmlns:a16="http://schemas.microsoft.com/office/drawing/2014/main" id="{8D20C6C0-28A0-C246-9D35-B42FDBBFDD8A}"/>
              </a:ext>
            </a:extLst>
          </p:cNvPr>
          <p:cNvGrpSpPr>
            <a:grpSpLocks/>
          </p:cNvGrpSpPr>
          <p:nvPr/>
        </p:nvGrpSpPr>
        <p:grpSpPr bwMode="auto">
          <a:xfrm>
            <a:off x="2340033" y="2889213"/>
            <a:ext cx="1471612" cy="504825"/>
            <a:chOff x="855" y="1710"/>
            <a:chExt cx="927" cy="318"/>
          </a:xfrm>
        </p:grpSpPr>
        <p:sp>
          <p:nvSpPr>
            <p:cNvPr id="275" name="Line 24">
              <a:extLst>
                <a:ext uri="{FF2B5EF4-FFF2-40B4-BE49-F238E27FC236}">
                  <a16:creationId xmlns:a16="http://schemas.microsoft.com/office/drawing/2014/main" id="{AB2C7FF5-194E-424E-A678-F27614F6E31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6" name="Text Box 25">
              <a:extLst>
                <a:ext uri="{FF2B5EF4-FFF2-40B4-BE49-F238E27FC236}">
                  <a16:creationId xmlns:a16="http://schemas.microsoft.com/office/drawing/2014/main" id="{91B56F05-73A0-CA48-A68C-D3D878B4CB0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277" name="Text Box 36">
            <a:extLst>
              <a:ext uri="{FF2B5EF4-FFF2-40B4-BE49-F238E27FC236}">
                <a16:creationId xmlns:a16="http://schemas.microsoft.com/office/drawing/2014/main" id="{A10D19C6-F703-1A41-91CC-A3820207AF15}"/>
              </a:ext>
            </a:extLst>
          </p:cNvPr>
          <p:cNvSpPr txBox="1">
            <a:spLocks noChangeArrowheads="1"/>
          </p:cNvSpPr>
          <p:nvPr/>
        </p:nvSpPr>
        <p:spPr bwMode="auto">
          <a:xfrm>
            <a:off x="1352608" y="1508088"/>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278" name="Text Box 37">
            <a:extLst>
              <a:ext uri="{FF2B5EF4-FFF2-40B4-BE49-F238E27FC236}">
                <a16:creationId xmlns:a16="http://schemas.microsoft.com/office/drawing/2014/main" id="{4D23E56F-4BAF-244A-8268-3064BA9B2FD9}"/>
              </a:ext>
            </a:extLst>
          </p:cNvPr>
          <p:cNvSpPr txBox="1">
            <a:spLocks noChangeArrowheads="1"/>
          </p:cNvSpPr>
          <p:nvPr/>
        </p:nvSpPr>
        <p:spPr bwMode="auto">
          <a:xfrm>
            <a:off x="3792595" y="1503326"/>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79" name="Text Box 38">
            <a:extLst>
              <a:ext uri="{FF2B5EF4-FFF2-40B4-BE49-F238E27FC236}">
                <a16:creationId xmlns:a16="http://schemas.microsoft.com/office/drawing/2014/main" id="{BCD18C35-AE28-B84F-8B95-BD8971D6ACDF}"/>
              </a:ext>
            </a:extLst>
          </p:cNvPr>
          <p:cNvSpPr txBox="1">
            <a:spLocks noChangeArrowheads="1"/>
          </p:cNvSpPr>
          <p:nvPr/>
        </p:nvSpPr>
        <p:spPr bwMode="auto">
          <a:xfrm>
            <a:off x="3805295" y="426398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280" name="Text Box 39">
            <a:extLst>
              <a:ext uri="{FF2B5EF4-FFF2-40B4-BE49-F238E27FC236}">
                <a16:creationId xmlns:a16="http://schemas.microsoft.com/office/drawing/2014/main" id="{E1A9B504-FFF2-AA46-A3DC-EBAD335B427B}"/>
              </a:ext>
            </a:extLst>
          </p:cNvPr>
          <p:cNvSpPr txBox="1">
            <a:spLocks noChangeArrowheads="1"/>
          </p:cNvSpPr>
          <p:nvPr/>
        </p:nvSpPr>
        <p:spPr bwMode="auto">
          <a:xfrm>
            <a:off x="3802120" y="526093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281" name="Text Box 40">
            <a:extLst>
              <a:ext uri="{FF2B5EF4-FFF2-40B4-BE49-F238E27FC236}">
                <a16:creationId xmlns:a16="http://schemas.microsoft.com/office/drawing/2014/main" id="{A05E70F9-FA7E-6B48-AC70-41697A63C5FE}"/>
              </a:ext>
            </a:extLst>
          </p:cNvPr>
          <p:cNvSpPr txBox="1">
            <a:spLocks noChangeArrowheads="1"/>
          </p:cNvSpPr>
          <p:nvPr/>
        </p:nvSpPr>
        <p:spPr bwMode="auto">
          <a:xfrm>
            <a:off x="3798945" y="2441538"/>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2" name="Text Box 41">
            <a:extLst>
              <a:ext uri="{FF2B5EF4-FFF2-40B4-BE49-F238E27FC236}">
                <a16:creationId xmlns:a16="http://schemas.microsoft.com/office/drawing/2014/main" id="{E564A8A2-3558-EE42-9AC7-2523324BDAF0}"/>
              </a:ext>
            </a:extLst>
          </p:cNvPr>
          <p:cNvSpPr txBox="1">
            <a:spLocks noChangeArrowheads="1"/>
          </p:cNvSpPr>
          <p:nvPr/>
        </p:nvSpPr>
        <p:spPr bwMode="auto">
          <a:xfrm>
            <a:off x="3817995" y="4686263"/>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83" name="Text Box 42">
            <a:extLst>
              <a:ext uri="{FF2B5EF4-FFF2-40B4-BE49-F238E27FC236}">
                <a16:creationId xmlns:a16="http://schemas.microsoft.com/office/drawing/2014/main" id="{DEF916D1-809A-BA40-A5B1-34E2FDDEEA8D}"/>
              </a:ext>
            </a:extLst>
          </p:cNvPr>
          <p:cNvSpPr txBox="1">
            <a:spLocks noChangeArrowheads="1"/>
          </p:cNvSpPr>
          <p:nvPr/>
        </p:nvSpPr>
        <p:spPr bwMode="auto">
          <a:xfrm>
            <a:off x="3795770" y="545620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84" name="Text Box 43">
            <a:extLst>
              <a:ext uri="{FF2B5EF4-FFF2-40B4-BE49-F238E27FC236}">
                <a16:creationId xmlns:a16="http://schemas.microsoft.com/office/drawing/2014/main" id="{5231F227-2FF2-3443-8341-ED4D7B878332}"/>
              </a:ext>
            </a:extLst>
          </p:cNvPr>
          <p:cNvSpPr txBox="1">
            <a:spLocks noChangeArrowheads="1"/>
          </p:cNvSpPr>
          <p:nvPr/>
        </p:nvSpPr>
        <p:spPr bwMode="auto">
          <a:xfrm>
            <a:off x="1281170" y="2690776"/>
            <a:ext cx="1022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85" name="Text Box 44">
            <a:extLst>
              <a:ext uri="{FF2B5EF4-FFF2-40B4-BE49-F238E27FC236}">
                <a16:creationId xmlns:a16="http://schemas.microsoft.com/office/drawing/2014/main" id="{57F09442-8520-6346-9555-BA6B8892F737}"/>
              </a:ext>
            </a:extLst>
          </p:cNvPr>
          <p:cNvSpPr txBox="1">
            <a:spLocks noChangeArrowheads="1"/>
          </p:cNvSpPr>
          <p:nvPr/>
        </p:nvSpPr>
        <p:spPr bwMode="auto">
          <a:xfrm>
            <a:off x="1125595" y="5062501"/>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6" name="Text Box 45">
            <a:extLst>
              <a:ext uri="{FF2B5EF4-FFF2-40B4-BE49-F238E27FC236}">
                <a16:creationId xmlns:a16="http://schemas.microsoft.com/office/drawing/2014/main" id="{6246AD45-20D9-A842-8A93-203B089C2816}"/>
              </a:ext>
            </a:extLst>
          </p:cNvPr>
          <p:cNvSpPr txBox="1">
            <a:spLocks noChangeArrowheads="1"/>
          </p:cNvSpPr>
          <p:nvPr/>
        </p:nvSpPr>
        <p:spPr bwMode="auto">
          <a:xfrm>
            <a:off x="1125595" y="2909851"/>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87" name="Text Box 46">
            <a:extLst>
              <a:ext uri="{FF2B5EF4-FFF2-40B4-BE49-F238E27FC236}">
                <a16:creationId xmlns:a16="http://schemas.microsoft.com/office/drawing/2014/main" id="{B3446ADC-6E33-9A4A-8580-704E895E6A43}"/>
              </a:ext>
            </a:extLst>
          </p:cNvPr>
          <p:cNvSpPr txBox="1">
            <a:spLocks noChangeArrowheads="1"/>
          </p:cNvSpPr>
          <p:nvPr/>
        </p:nvSpPr>
        <p:spPr bwMode="auto">
          <a:xfrm>
            <a:off x="1270058" y="4822788"/>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88" name="Text Box 47">
            <a:extLst>
              <a:ext uri="{FF2B5EF4-FFF2-40B4-BE49-F238E27FC236}">
                <a16:creationId xmlns:a16="http://schemas.microsoft.com/office/drawing/2014/main" id="{1584F6F9-F103-DA4E-8931-3BF82548B1A2}"/>
              </a:ext>
            </a:extLst>
          </p:cNvPr>
          <p:cNvSpPr txBox="1">
            <a:spLocks noChangeArrowheads="1"/>
          </p:cNvSpPr>
          <p:nvPr/>
        </p:nvSpPr>
        <p:spPr bwMode="auto">
          <a:xfrm>
            <a:off x="1114483" y="1947826"/>
            <a:ext cx="11747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9" name="Text Box 48">
            <a:extLst>
              <a:ext uri="{FF2B5EF4-FFF2-40B4-BE49-F238E27FC236}">
                <a16:creationId xmlns:a16="http://schemas.microsoft.com/office/drawing/2014/main" id="{383B815A-927A-6E4B-999F-39A6ADC85C5A}"/>
              </a:ext>
            </a:extLst>
          </p:cNvPr>
          <p:cNvSpPr txBox="1">
            <a:spLocks noChangeArrowheads="1"/>
          </p:cNvSpPr>
          <p:nvPr/>
        </p:nvSpPr>
        <p:spPr bwMode="auto">
          <a:xfrm>
            <a:off x="3791008" y="2230401"/>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90" name="Group 49">
            <a:extLst>
              <a:ext uri="{FF2B5EF4-FFF2-40B4-BE49-F238E27FC236}">
                <a16:creationId xmlns:a16="http://schemas.microsoft.com/office/drawing/2014/main" id="{8562259A-164F-BC42-B6F5-14769677AAE8}"/>
              </a:ext>
            </a:extLst>
          </p:cNvPr>
          <p:cNvGrpSpPr>
            <a:grpSpLocks/>
          </p:cNvGrpSpPr>
          <p:nvPr/>
        </p:nvGrpSpPr>
        <p:grpSpPr bwMode="auto">
          <a:xfrm>
            <a:off x="2330508" y="2017676"/>
            <a:ext cx="1471612" cy="512762"/>
            <a:chOff x="850" y="1159"/>
            <a:chExt cx="927" cy="323"/>
          </a:xfrm>
        </p:grpSpPr>
        <p:sp>
          <p:nvSpPr>
            <p:cNvPr id="291" name="Line 50">
              <a:extLst>
                <a:ext uri="{FF2B5EF4-FFF2-40B4-BE49-F238E27FC236}">
                  <a16:creationId xmlns:a16="http://schemas.microsoft.com/office/drawing/2014/main" id="{DED07D6B-2A85-524C-803C-3B4D7CAF3684}"/>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51">
              <a:extLst>
                <a:ext uri="{FF2B5EF4-FFF2-40B4-BE49-F238E27FC236}">
                  <a16:creationId xmlns:a16="http://schemas.microsoft.com/office/drawing/2014/main" id="{CD69A5B9-BD2D-004E-9C70-23F8747697B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3" name="Group 52">
            <a:extLst>
              <a:ext uri="{FF2B5EF4-FFF2-40B4-BE49-F238E27FC236}">
                <a16:creationId xmlns:a16="http://schemas.microsoft.com/office/drawing/2014/main" id="{4B96DCED-77AA-4D43-95F9-63AB2DDBE966}"/>
              </a:ext>
            </a:extLst>
          </p:cNvPr>
          <p:cNvGrpSpPr>
            <a:grpSpLocks/>
          </p:cNvGrpSpPr>
          <p:nvPr/>
        </p:nvGrpSpPr>
        <p:grpSpPr bwMode="auto">
          <a:xfrm>
            <a:off x="2324158" y="5032338"/>
            <a:ext cx="1471612" cy="487363"/>
            <a:chOff x="846" y="2253"/>
            <a:chExt cx="927" cy="307"/>
          </a:xfrm>
        </p:grpSpPr>
        <p:sp>
          <p:nvSpPr>
            <p:cNvPr id="294" name="Line 53">
              <a:extLst>
                <a:ext uri="{FF2B5EF4-FFF2-40B4-BE49-F238E27FC236}">
                  <a16:creationId xmlns:a16="http://schemas.microsoft.com/office/drawing/2014/main" id="{AAD90053-D3F5-F24C-92AC-BBDD518066AC}"/>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5" name="Text Box 54">
              <a:extLst>
                <a:ext uri="{FF2B5EF4-FFF2-40B4-BE49-F238E27FC236}">
                  <a16:creationId xmlns:a16="http://schemas.microsoft.com/office/drawing/2014/main" id="{D8FC3F0C-42E9-D444-ACA6-A378F3C24F0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296" name="Group 55">
            <a:extLst>
              <a:ext uri="{FF2B5EF4-FFF2-40B4-BE49-F238E27FC236}">
                <a16:creationId xmlns:a16="http://schemas.microsoft.com/office/drawing/2014/main" id="{24203F03-FCBF-6540-BB8B-EC539536546D}"/>
              </a:ext>
            </a:extLst>
          </p:cNvPr>
          <p:cNvGrpSpPr>
            <a:grpSpLocks/>
          </p:cNvGrpSpPr>
          <p:nvPr/>
        </p:nvGrpSpPr>
        <p:grpSpPr bwMode="auto">
          <a:xfrm>
            <a:off x="2324158" y="4635463"/>
            <a:ext cx="1471612" cy="471488"/>
            <a:chOff x="846" y="2003"/>
            <a:chExt cx="927" cy="297"/>
          </a:xfrm>
        </p:grpSpPr>
        <p:sp>
          <p:nvSpPr>
            <p:cNvPr id="297" name="Line 56">
              <a:extLst>
                <a:ext uri="{FF2B5EF4-FFF2-40B4-BE49-F238E27FC236}">
                  <a16:creationId xmlns:a16="http://schemas.microsoft.com/office/drawing/2014/main" id="{503FC297-DE1B-4C41-A8CE-1137B0A2DB2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8" name="Text Box 57">
              <a:extLst>
                <a:ext uri="{FF2B5EF4-FFF2-40B4-BE49-F238E27FC236}">
                  <a16:creationId xmlns:a16="http://schemas.microsoft.com/office/drawing/2014/main" id="{8F988178-9347-4A46-8B60-8D8AF00EC5D3}"/>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299" name="Group 58">
            <a:extLst>
              <a:ext uri="{FF2B5EF4-FFF2-40B4-BE49-F238E27FC236}">
                <a16:creationId xmlns:a16="http://schemas.microsoft.com/office/drawing/2014/main" id="{1CE09882-0DDF-F14F-827F-637288F4016A}"/>
              </a:ext>
            </a:extLst>
          </p:cNvPr>
          <p:cNvGrpSpPr>
            <a:grpSpLocks/>
          </p:cNvGrpSpPr>
          <p:nvPr/>
        </p:nvGrpSpPr>
        <p:grpSpPr bwMode="auto">
          <a:xfrm>
            <a:off x="2316220" y="2517738"/>
            <a:ext cx="1471613" cy="455613"/>
            <a:chOff x="841" y="1474"/>
            <a:chExt cx="927" cy="287"/>
          </a:xfrm>
        </p:grpSpPr>
        <p:sp>
          <p:nvSpPr>
            <p:cNvPr id="300" name="Line 59">
              <a:extLst>
                <a:ext uri="{FF2B5EF4-FFF2-40B4-BE49-F238E27FC236}">
                  <a16:creationId xmlns:a16="http://schemas.microsoft.com/office/drawing/2014/main" id="{B7E84F08-D45F-3E4B-BF03-DAEF18A24CD4}"/>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60">
              <a:extLst>
                <a:ext uri="{FF2B5EF4-FFF2-40B4-BE49-F238E27FC236}">
                  <a16:creationId xmlns:a16="http://schemas.microsoft.com/office/drawing/2014/main" id="{CE717B46-7D6B-DF45-A6E9-79E5D50205AC}"/>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302" name="Group 61">
            <a:extLst>
              <a:ext uri="{FF2B5EF4-FFF2-40B4-BE49-F238E27FC236}">
                <a16:creationId xmlns:a16="http://schemas.microsoft.com/office/drawing/2014/main" id="{3E6AD5AC-94ED-974B-873C-94815E36AD2F}"/>
              </a:ext>
            </a:extLst>
          </p:cNvPr>
          <p:cNvGrpSpPr>
            <a:grpSpLocks/>
          </p:cNvGrpSpPr>
          <p:nvPr/>
        </p:nvGrpSpPr>
        <p:grpSpPr bwMode="auto">
          <a:xfrm>
            <a:off x="2309870" y="5487951"/>
            <a:ext cx="1471613" cy="461962"/>
            <a:chOff x="837" y="2540"/>
            <a:chExt cx="927" cy="291"/>
          </a:xfrm>
        </p:grpSpPr>
        <p:sp>
          <p:nvSpPr>
            <p:cNvPr id="303" name="Line 62">
              <a:extLst>
                <a:ext uri="{FF2B5EF4-FFF2-40B4-BE49-F238E27FC236}">
                  <a16:creationId xmlns:a16="http://schemas.microsoft.com/office/drawing/2014/main" id="{38E324B9-A111-5A40-AC68-D6C9C91F60FB}"/>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63">
              <a:extLst>
                <a:ext uri="{FF2B5EF4-FFF2-40B4-BE49-F238E27FC236}">
                  <a16:creationId xmlns:a16="http://schemas.microsoft.com/office/drawing/2014/main" id="{7A059B4B-B11C-B640-906E-CE9430C87E54}"/>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305" name="Text Box 64">
            <a:extLst>
              <a:ext uri="{FF2B5EF4-FFF2-40B4-BE49-F238E27FC236}">
                <a16:creationId xmlns:a16="http://schemas.microsoft.com/office/drawing/2014/main" id="{B354EC4B-A0CC-554E-9AF4-6B26CE89E83C}"/>
              </a:ext>
            </a:extLst>
          </p:cNvPr>
          <p:cNvSpPr txBox="1">
            <a:spLocks noChangeArrowheads="1"/>
          </p:cNvSpPr>
          <p:nvPr/>
        </p:nvSpPr>
        <p:spPr bwMode="auto">
          <a:xfrm>
            <a:off x="2108258" y="6200738"/>
            <a:ext cx="13938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 ACK loss</a:t>
            </a:r>
          </a:p>
        </p:txBody>
      </p:sp>
      <p:grpSp>
        <p:nvGrpSpPr>
          <p:cNvPr id="306" name="Group 81">
            <a:extLst>
              <a:ext uri="{FF2B5EF4-FFF2-40B4-BE49-F238E27FC236}">
                <a16:creationId xmlns:a16="http://schemas.microsoft.com/office/drawing/2014/main" id="{F0BA1E0C-D158-AD48-808B-0CA4BE37C566}"/>
              </a:ext>
            </a:extLst>
          </p:cNvPr>
          <p:cNvGrpSpPr>
            <a:grpSpLocks/>
          </p:cNvGrpSpPr>
          <p:nvPr/>
        </p:nvGrpSpPr>
        <p:grpSpPr bwMode="auto">
          <a:xfrm>
            <a:off x="2595620" y="3289263"/>
            <a:ext cx="1212850" cy="719138"/>
            <a:chOff x="1324" y="1931"/>
            <a:chExt cx="764" cy="453"/>
          </a:xfrm>
        </p:grpSpPr>
        <p:sp>
          <p:nvSpPr>
            <p:cNvPr id="307" name="Line 27">
              <a:extLst>
                <a:ext uri="{FF2B5EF4-FFF2-40B4-BE49-F238E27FC236}">
                  <a16:creationId xmlns:a16="http://schemas.microsoft.com/office/drawing/2014/main" id="{22D759EC-1570-E14E-A705-1C29B01A88C0}"/>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8" name="Text Box 28">
              <a:extLst>
                <a:ext uri="{FF2B5EF4-FFF2-40B4-BE49-F238E27FC236}">
                  <a16:creationId xmlns:a16="http://schemas.microsoft.com/office/drawing/2014/main" id="{EC8706FB-0F57-5F44-9CC9-6AD3D0C5C5AE}"/>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sp>
          <p:nvSpPr>
            <p:cNvPr id="309" name="Text Box 68">
              <a:extLst>
                <a:ext uri="{FF2B5EF4-FFF2-40B4-BE49-F238E27FC236}">
                  <a16:creationId xmlns:a16="http://schemas.microsoft.com/office/drawing/2014/main" id="{FA39AC61-1540-1D40-8578-6A512366144A}"/>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310" name="Text Box 69">
              <a:extLst>
                <a:ext uri="{FF2B5EF4-FFF2-40B4-BE49-F238E27FC236}">
                  <a16:creationId xmlns:a16="http://schemas.microsoft.com/office/drawing/2014/main" id="{DD1F8E52-8BD2-B048-B07C-1EE5ECD6A0B6}"/>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311" name="Group 70">
            <a:extLst>
              <a:ext uri="{FF2B5EF4-FFF2-40B4-BE49-F238E27FC236}">
                <a16:creationId xmlns:a16="http://schemas.microsoft.com/office/drawing/2014/main" id="{0F4BECD0-A491-8F40-BFEC-E8C9A042D61A}"/>
              </a:ext>
            </a:extLst>
          </p:cNvPr>
          <p:cNvGrpSpPr>
            <a:grpSpLocks/>
          </p:cNvGrpSpPr>
          <p:nvPr/>
        </p:nvGrpSpPr>
        <p:grpSpPr bwMode="auto">
          <a:xfrm>
            <a:off x="2219383" y="3195601"/>
            <a:ext cx="122237" cy="1033462"/>
            <a:chOff x="3651" y="1878"/>
            <a:chExt cx="78" cy="963"/>
          </a:xfrm>
        </p:grpSpPr>
        <p:sp>
          <p:nvSpPr>
            <p:cNvPr id="312" name="Line 71">
              <a:extLst>
                <a:ext uri="{FF2B5EF4-FFF2-40B4-BE49-F238E27FC236}">
                  <a16:creationId xmlns:a16="http://schemas.microsoft.com/office/drawing/2014/main" id="{3800A286-BA79-AD44-9BC2-67E3AA25AB56}"/>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3" name="Line 72">
              <a:extLst>
                <a:ext uri="{FF2B5EF4-FFF2-40B4-BE49-F238E27FC236}">
                  <a16:creationId xmlns:a16="http://schemas.microsoft.com/office/drawing/2014/main" id="{EECA67B2-EE21-9647-A7E2-99B65DF6B8E7}"/>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Line 73">
              <a:extLst>
                <a:ext uri="{FF2B5EF4-FFF2-40B4-BE49-F238E27FC236}">
                  <a16:creationId xmlns:a16="http://schemas.microsoft.com/office/drawing/2014/main" id="{C7DAF5BE-8E96-1645-A520-09432F543BA1}"/>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15" name="Group 74">
            <a:extLst>
              <a:ext uri="{FF2B5EF4-FFF2-40B4-BE49-F238E27FC236}">
                <a16:creationId xmlns:a16="http://schemas.microsoft.com/office/drawing/2014/main" id="{1BEFF8A5-9012-6D4A-9013-3C02315FB8E9}"/>
              </a:ext>
            </a:extLst>
          </p:cNvPr>
          <p:cNvGrpSpPr>
            <a:grpSpLocks/>
          </p:cNvGrpSpPr>
          <p:nvPr/>
        </p:nvGrpSpPr>
        <p:grpSpPr bwMode="auto">
          <a:xfrm>
            <a:off x="2347970" y="4184613"/>
            <a:ext cx="1471613" cy="504825"/>
            <a:chOff x="855" y="1710"/>
            <a:chExt cx="927" cy="318"/>
          </a:xfrm>
        </p:grpSpPr>
        <p:sp>
          <p:nvSpPr>
            <p:cNvPr id="316" name="Line 75">
              <a:extLst>
                <a:ext uri="{FF2B5EF4-FFF2-40B4-BE49-F238E27FC236}">
                  <a16:creationId xmlns:a16="http://schemas.microsoft.com/office/drawing/2014/main" id="{31B804E1-5043-E048-A6C7-2C9ABAF18B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7" name="Text Box 76">
              <a:extLst>
                <a:ext uri="{FF2B5EF4-FFF2-40B4-BE49-F238E27FC236}">
                  <a16:creationId xmlns:a16="http://schemas.microsoft.com/office/drawing/2014/main" id="{F8255321-E596-D34A-BD87-A23F4355FA6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318" name="Group 77">
            <a:extLst>
              <a:ext uri="{FF2B5EF4-FFF2-40B4-BE49-F238E27FC236}">
                <a16:creationId xmlns:a16="http://schemas.microsoft.com/office/drawing/2014/main" id="{D0861418-8DD8-9E45-9C41-C33C40AF1238}"/>
              </a:ext>
            </a:extLst>
          </p:cNvPr>
          <p:cNvGrpSpPr>
            <a:grpSpLocks/>
          </p:cNvGrpSpPr>
          <p:nvPr/>
        </p:nvGrpSpPr>
        <p:grpSpPr bwMode="auto">
          <a:xfrm>
            <a:off x="916045" y="3808376"/>
            <a:ext cx="1377950" cy="731837"/>
            <a:chOff x="2802" y="2348"/>
            <a:chExt cx="868" cy="461"/>
          </a:xfrm>
        </p:grpSpPr>
        <p:pic>
          <p:nvPicPr>
            <p:cNvPr id="319" name="Picture 78" descr="alarm_clock_ringing">
              <a:extLst>
                <a:ext uri="{FF2B5EF4-FFF2-40B4-BE49-F238E27FC236}">
                  <a16:creationId xmlns:a16="http://schemas.microsoft.com/office/drawing/2014/main" id="{CA0CA6DF-4FBE-6743-93FF-E0C9F335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 name="Text Box 79">
              <a:extLst>
                <a:ext uri="{FF2B5EF4-FFF2-40B4-BE49-F238E27FC236}">
                  <a16:creationId xmlns:a16="http://schemas.microsoft.com/office/drawing/2014/main" id="{82C9EDC8-20F1-B14C-A40E-35B14CA33EE3}"/>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sp>
        <p:nvSpPr>
          <p:cNvPr id="321" name="Text Box 82">
            <a:extLst>
              <a:ext uri="{FF2B5EF4-FFF2-40B4-BE49-F238E27FC236}">
                <a16:creationId xmlns:a16="http://schemas.microsoft.com/office/drawing/2014/main" id="{C3BC6622-0188-3B48-9C96-F9E517E26A75}"/>
              </a:ext>
            </a:extLst>
          </p:cNvPr>
          <p:cNvSpPr txBox="1">
            <a:spLocks noChangeArrowheads="1"/>
          </p:cNvSpPr>
          <p:nvPr/>
        </p:nvSpPr>
        <p:spPr bwMode="auto">
          <a:xfrm>
            <a:off x="9492400" y="2644738"/>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322" name="Text Box 83">
            <a:extLst>
              <a:ext uri="{FF2B5EF4-FFF2-40B4-BE49-F238E27FC236}">
                <a16:creationId xmlns:a16="http://schemas.microsoft.com/office/drawing/2014/main" id="{E5238B09-CD9D-F446-B43E-64ED2305BCA1}"/>
              </a:ext>
            </a:extLst>
          </p:cNvPr>
          <p:cNvSpPr txBox="1">
            <a:spLocks noChangeArrowheads="1"/>
          </p:cNvSpPr>
          <p:nvPr/>
        </p:nvSpPr>
        <p:spPr bwMode="auto">
          <a:xfrm>
            <a:off x="9492400" y="2870163"/>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323" name="Text Box 84">
            <a:extLst>
              <a:ext uri="{FF2B5EF4-FFF2-40B4-BE49-F238E27FC236}">
                <a16:creationId xmlns:a16="http://schemas.microsoft.com/office/drawing/2014/main" id="{E3231EF7-5B96-594B-87F0-6BCB45F9A675}"/>
              </a:ext>
            </a:extLst>
          </p:cNvPr>
          <p:cNvSpPr txBox="1">
            <a:spLocks noChangeArrowheads="1"/>
          </p:cNvSpPr>
          <p:nvPr/>
        </p:nvSpPr>
        <p:spPr bwMode="auto">
          <a:xfrm>
            <a:off x="9432963" y="4166394"/>
            <a:ext cx="1568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324" name="Group 85">
            <a:extLst>
              <a:ext uri="{FF2B5EF4-FFF2-40B4-BE49-F238E27FC236}">
                <a16:creationId xmlns:a16="http://schemas.microsoft.com/office/drawing/2014/main" id="{66501723-D8A6-084B-9A24-1F0DB083080C}"/>
              </a:ext>
            </a:extLst>
          </p:cNvPr>
          <p:cNvGrpSpPr>
            <a:grpSpLocks/>
          </p:cNvGrpSpPr>
          <p:nvPr/>
        </p:nvGrpSpPr>
        <p:grpSpPr bwMode="auto">
          <a:xfrm>
            <a:off x="8023963" y="2517742"/>
            <a:ext cx="1471612" cy="404813"/>
            <a:chOff x="855" y="1773"/>
            <a:chExt cx="927" cy="255"/>
          </a:xfrm>
        </p:grpSpPr>
        <p:sp>
          <p:nvSpPr>
            <p:cNvPr id="325" name="Line 86">
              <a:extLst>
                <a:ext uri="{FF2B5EF4-FFF2-40B4-BE49-F238E27FC236}">
                  <a16:creationId xmlns:a16="http://schemas.microsoft.com/office/drawing/2014/main" id="{359487AF-0120-2342-A4AE-46F977FFF25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6" name="Text Box 87">
              <a:extLst>
                <a:ext uri="{FF2B5EF4-FFF2-40B4-BE49-F238E27FC236}">
                  <a16:creationId xmlns:a16="http://schemas.microsoft.com/office/drawing/2014/main" id="{FFBC575A-0945-E543-9B9D-B6458E74F86E}"/>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327" name="Text Box 88">
            <a:extLst>
              <a:ext uri="{FF2B5EF4-FFF2-40B4-BE49-F238E27FC236}">
                <a16:creationId xmlns:a16="http://schemas.microsoft.com/office/drawing/2014/main" id="{14273DE0-71B8-4647-B8BB-454BDE001869}"/>
              </a:ext>
            </a:extLst>
          </p:cNvPr>
          <p:cNvSpPr txBox="1">
            <a:spLocks noChangeArrowheads="1"/>
          </p:cNvSpPr>
          <p:nvPr/>
        </p:nvSpPr>
        <p:spPr bwMode="auto">
          <a:xfrm>
            <a:off x="7036538" y="1036601"/>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328" name="Text Box 89">
            <a:extLst>
              <a:ext uri="{FF2B5EF4-FFF2-40B4-BE49-F238E27FC236}">
                <a16:creationId xmlns:a16="http://schemas.microsoft.com/office/drawing/2014/main" id="{AE034630-EC82-F846-80B5-78E6A28DE77D}"/>
              </a:ext>
            </a:extLst>
          </p:cNvPr>
          <p:cNvSpPr txBox="1">
            <a:spLocks noChangeArrowheads="1"/>
          </p:cNvSpPr>
          <p:nvPr/>
        </p:nvSpPr>
        <p:spPr bwMode="auto">
          <a:xfrm>
            <a:off x="9476525" y="1031838"/>
            <a:ext cx="1071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329" name="Text Box 90">
            <a:extLst>
              <a:ext uri="{FF2B5EF4-FFF2-40B4-BE49-F238E27FC236}">
                <a16:creationId xmlns:a16="http://schemas.microsoft.com/office/drawing/2014/main" id="{EC7192DE-620F-2C47-A0BA-1234EA121795}"/>
              </a:ext>
            </a:extLst>
          </p:cNvPr>
          <p:cNvSpPr txBox="1">
            <a:spLocks noChangeArrowheads="1"/>
          </p:cNvSpPr>
          <p:nvPr/>
        </p:nvSpPr>
        <p:spPr bwMode="auto">
          <a:xfrm>
            <a:off x="9500155" y="3886501"/>
            <a:ext cx="100012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pkt1</a:t>
            </a:r>
          </a:p>
        </p:txBody>
      </p:sp>
      <p:sp>
        <p:nvSpPr>
          <p:cNvPr id="330" name="Text Box 92">
            <a:extLst>
              <a:ext uri="{FF2B5EF4-FFF2-40B4-BE49-F238E27FC236}">
                <a16:creationId xmlns:a16="http://schemas.microsoft.com/office/drawing/2014/main" id="{98A83875-EF54-F448-ABB1-BD64BDA4FBFD}"/>
              </a:ext>
            </a:extLst>
          </p:cNvPr>
          <p:cNvSpPr txBox="1">
            <a:spLocks noChangeArrowheads="1"/>
          </p:cNvSpPr>
          <p:nvPr/>
        </p:nvSpPr>
        <p:spPr bwMode="auto">
          <a:xfrm>
            <a:off x="9482875" y="1970051"/>
            <a:ext cx="11969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331" name="Text Box 95">
            <a:extLst>
              <a:ext uri="{FF2B5EF4-FFF2-40B4-BE49-F238E27FC236}">
                <a16:creationId xmlns:a16="http://schemas.microsoft.com/office/drawing/2014/main" id="{37B1F438-FDEF-B347-8509-9B348C6264D6}"/>
              </a:ext>
            </a:extLst>
          </p:cNvPr>
          <p:cNvSpPr txBox="1">
            <a:spLocks noChangeArrowheads="1"/>
          </p:cNvSpPr>
          <p:nvPr/>
        </p:nvSpPr>
        <p:spPr bwMode="auto">
          <a:xfrm>
            <a:off x="6965100" y="2219288"/>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332" name="Text Box 97">
            <a:extLst>
              <a:ext uri="{FF2B5EF4-FFF2-40B4-BE49-F238E27FC236}">
                <a16:creationId xmlns:a16="http://schemas.microsoft.com/office/drawing/2014/main" id="{81910B15-5127-7D44-BEAC-A0E4CE19C41A}"/>
              </a:ext>
            </a:extLst>
          </p:cNvPr>
          <p:cNvSpPr txBox="1">
            <a:spLocks noChangeArrowheads="1"/>
          </p:cNvSpPr>
          <p:nvPr/>
        </p:nvSpPr>
        <p:spPr bwMode="auto">
          <a:xfrm>
            <a:off x="6809525" y="2438363"/>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333" name="Text Box 99">
            <a:extLst>
              <a:ext uri="{FF2B5EF4-FFF2-40B4-BE49-F238E27FC236}">
                <a16:creationId xmlns:a16="http://schemas.microsoft.com/office/drawing/2014/main" id="{D1B7D9CA-3570-4040-A714-50B92DB38D55}"/>
              </a:ext>
            </a:extLst>
          </p:cNvPr>
          <p:cNvSpPr txBox="1">
            <a:spLocks noChangeArrowheads="1"/>
          </p:cNvSpPr>
          <p:nvPr/>
        </p:nvSpPr>
        <p:spPr bwMode="auto">
          <a:xfrm>
            <a:off x="6798413" y="1476338"/>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334" name="Text Box 100">
            <a:extLst>
              <a:ext uri="{FF2B5EF4-FFF2-40B4-BE49-F238E27FC236}">
                <a16:creationId xmlns:a16="http://schemas.microsoft.com/office/drawing/2014/main" id="{3B58509A-B160-2248-9833-A4B82A2ED789}"/>
              </a:ext>
            </a:extLst>
          </p:cNvPr>
          <p:cNvSpPr txBox="1">
            <a:spLocks noChangeArrowheads="1"/>
          </p:cNvSpPr>
          <p:nvPr/>
        </p:nvSpPr>
        <p:spPr bwMode="auto">
          <a:xfrm>
            <a:off x="9474938" y="1758913"/>
            <a:ext cx="10001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335" name="Group 101">
            <a:extLst>
              <a:ext uri="{FF2B5EF4-FFF2-40B4-BE49-F238E27FC236}">
                <a16:creationId xmlns:a16="http://schemas.microsoft.com/office/drawing/2014/main" id="{C65F9F6B-9C52-A645-BBA1-4B4911D27DAB}"/>
              </a:ext>
            </a:extLst>
          </p:cNvPr>
          <p:cNvGrpSpPr>
            <a:grpSpLocks/>
          </p:cNvGrpSpPr>
          <p:nvPr/>
        </p:nvGrpSpPr>
        <p:grpSpPr bwMode="auto">
          <a:xfrm>
            <a:off x="8014438" y="1658899"/>
            <a:ext cx="1471612" cy="400050"/>
            <a:chOff x="850" y="1230"/>
            <a:chExt cx="927" cy="252"/>
          </a:xfrm>
        </p:grpSpPr>
        <p:sp>
          <p:nvSpPr>
            <p:cNvPr id="336" name="Line 102">
              <a:extLst>
                <a:ext uri="{FF2B5EF4-FFF2-40B4-BE49-F238E27FC236}">
                  <a16:creationId xmlns:a16="http://schemas.microsoft.com/office/drawing/2014/main" id="{5A223C03-CC68-654E-9A77-795B0F83522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7" name="Text Box 103">
              <a:extLst>
                <a:ext uri="{FF2B5EF4-FFF2-40B4-BE49-F238E27FC236}">
                  <a16:creationId xmlns:a16="http://schemas.microsoft.com/office/drawing/2014/main" id="{591D93B9-CEB9-B448-93B7-CBCC3D56D0EA}"/>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38" name="Group 110">
            <a:extLst>
              <a:ext uri="{FF2B5EF4-FFF2-40B4-BE49-F238E27FC236}">
                <a16:creationId xmlns:a16="http://schemas.microsoft.com/office/drawing/2014/main" id="{5327191E-BAE7-194F-AD6B-E343DF47D015}"/>
              </a:ext>
            </a:extLst>
          </p:cNvPr>
          <p:cNvGrpSpPr>
            <a:grpSpLocks/>
          </p:cNvGrpSpPr>
          <p:nvPr/>
        </p:nvGrpSpPr>
        <p:grpSpPr bwMode="auto">
          <a:xfrm>
            <a:off x="8000150" y="2131982"/>
            <a:ext cx="1471613" cy="369888"/>
            <a:chOff x="841" y="1528"/>
            <a:chExt cx="927" cy="233"/>
          </a:xfrm>
        </p:grpSpPr>
        <p:sp>
          <p:nvSpPr>
            <p:cNvPr id="339" name="Line 111">
              <a:extLst>
                <a:ext uri="{FF2B5EF4-FFF2-40B4-BE49-F238E27FC236}">
                  <a16:creationId xmlns:a16="http://schemas.microsoft.com/office/drawing/2014/main" id="{AC100DD9-0DC5-4040-8A3A-1923DC14B2CB}"/>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0" name="Text Box 112">
              <a:extLst>
                <a:ext uri="{FF2B5EF4-FFF2-40B4-BE49-F238E27FC236}">
                  <a16:creationId xmlns:a16="http://schemas.microsoft.com/office/drawing/2014/main" id="{BD326CF1-CC46-8A42-BB2F-F6ECEEBE434A}"/>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41" name="Text Box 116">
            <a:extLst>
              <a:ext uri="{FF2B5EF4-FFF2-40B4-BE49-F238E27FC236}">
                <a16:creationId xmlns:a16="http://schemas.microsoft.com/office/drawing/2014/main" id="{C179E490-5BA4-5340-B780-1B5B090700B1}"/>
              </a:ext>
            </a:extLst>
          </p:cNvPr>
          <p:cNvSpPr txBox="1">
            <a:spLocks noChangeArrowheads="1"/>
          </p:cNvSpPr>
          <p:nvPr/>
        </p:nvSpPr>
        <p:spPr bwMode="auto">
          <a:xfrm>
            <a:off x="6965100" y="6200644"/>
            <a:ext cx="3867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 premature timeout/ delayed ACK</a:t>
            </a:r>
          </a:p>
        </p:txBody>
      </p:sp>
      <p:grpSp>
        <p:nvGrpSpPr>
          <p:cNvPr id="342" name="Group 122">
            <a:extLst>
              <a:ext uri="{FF2B5EF4-FFF2-40B4-BE49-F238E27FC236}">
                <a16:creationId xmlns:a16="http://schemas.microsoft.com/office/drawing/2014/main" id="{688804A7-0649-2A4D-B422-8C5736350BF8}"/>
              </a:ext>
            </a:extLst>
          </p:cNvPr>
          <p:cNvGrpSpPr>
            <a:grpSpLocks/>
          </p:cNvGrpSpPr>
          <p:nvPr/>
        </p:nvGrpSpPr>
        <p:grpSpPr bwMode="auto">
          <a:xfrm>
            <a:off x="7903313" y="2724113"/>
            <a:ext cx="122237" cy="1033463"/>
            <a:chOff x="3651" y="1878"/>
            <a:chExt cx="78" cy="963"/>
          </a:xfrm>
        </p:grpSpPr>
        <p:sp>
          <p:nvSpPr>
            <p:cNvPr id="343" name="Line 123">
              <a:extLst>
                <a:ext uri="{FF2B5EF4-FFF2-40B4-BE49-F238E27FC236}">
                  <a16:creationId xmlns:a16="http://schemas.microsoft.com/office/drawing/2014/main" id="{BF323BE9-D061-6D4A-B1D7-D5E84F9BF27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Line 124">
              <a:extLst>
                <a:ext uri="{FF2B5EF4-FFF2-40B4-BE49-F238E27FC236}">
                  <a16:creationId xmlns:a16="http://schemas.microsoft.com/office/drawing/2014/main" id="{10D5C035-1EBE-4A4B-B8F1-CF66C5C4103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5" name="Line 125">
              <a:extLst>
                <a:ext uri="{FF2B5EF4-FFF2-40B4-BE49-F238E27FC236}">
                  <a16:creationId xmlns:a16="http://schemas.microsoft.com/office/drawing/2014/main" id="{0EBA7DAD-11A2-F14D-A517-3B3F7222A539}"/>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46" name="Group 126">
            <a:extLst>
              <a:ext uri="{FF2B5EF4-FFF2-40B4-BE49-F238E27FC236}">
                <a16:creationId xmlns:a16="http://schemas.microsoft.com/office/drawing/2014/main" id="{B70BA022-65A5-4B43-BE01-DB5029C7BB0A}"/>
              </a:ext>
            </a:extLst>
          </p:cNvPr>
          <p:cNvGrpSpPr>
            <a:grpSpLocks/>
          </p:cNvGrpSpPr>
          <p:nvPr/>
        </p:nvGrpSpPr>
        <p:grpSpPr bwMode="auto">
          <a:xfrm>
            <a:off x="8031900" y="3854417"/>
            <a:ext cx="1471613" cy="363538"/>
            <a:chOff x="855" y="1799"/>
            <a:chExt cx="927" cy="229"/>
          </a:xfrm>
        </p:grpSpPr>
        <p:sp>
          <p:nvSpPr>
            <p:cNvPr id="347" name="Line 127">
              <a:extLst>
                <a:ext uri="{FF2B5EF4-FFF2-40B4-BE49-F238E27FC236}">
                  <a16:creationId xmlns:a16="http://schemas.microsoft.com/office/drawing/2014/main" id="{AD191456-37D1-A040-995D-0B74A7DCA3C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8" name="Text Box 128">
              <a:extLst>
                <a:ext uri="{FF2B5EF4-FFF2-40B4-BE49-F238E27FC236}">
                  <a16:creationId xmlns:a16="http://schemas.microsoft.com/office/drawing/2014/main" id="{84500C9D-A61F-374E-AC7B-DB3E026212A6}"/>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49" name="Group 129">
            <a:extLst>
              <a:ext uri="{FF2B5EF4-FFF2-40B4-BE49-F238E27FC236}">
                <a16:creationId xmlns:a16="http://schemas.microsoft.com/office/drawing/2014/main" id="{06ADBC4E-4170-0642-9773-7507C6CC3A52}"/>
              </a:ext>
            </a:extLst>
          </p:cNvPr>
          <p:cNvGrpSpPr>
            <a:grpSpLocks/>
          </p:cNvGrpSpPr>
          <p:nvPr/>
        </p:nvGrpSpPr>
        <p:grpSpPr bwMode="auto">
          <a:xfrm>
            <a:off x="6599975" y="3336888"/>
            <a:ext cx="1377950" cy="731838"/>
            <a:chOff x="2802" y="2348"/>
            <a:chExt cx="868" cy="461"/>
          </a:xfrm>
        </p:grpSpPr>
        <p:pic>
          <p:nvPicPr>
            <p:cNvPr id="350" name="Picture 130" descr="alarm_clock_ringing">
              <a:extLst>
                <a:ext uri="{FF2B5EF4-FFF2-40B4-BE49-F238E27FC236}">
                  <a16:creationId xmlns:a16="http://schemas.microsoft.com/office/drawing/2014/main" id="{52E16AA2-A1DE-B149-8FC7-03FD3D9B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Text Box 131">
              <a:extLst>
                <a:ext uri="{FF2B5EF4-FFF2-40B4-BE49-F238E27FC236}">
                  <a16:creationId xmlns:a16="http://schemas.microsoft.com/office/drawing/2014/main" id="{0A05FBC0-8C50-6F4D-9F72-5369556DE4EB}"/>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grpSp>
        <p:nvGrpSpPr>
          <p:cNvPr id="352" name="Group 133">
            <a:extLst>
              <a:ext uri="{FF2B5EF4-FFF2-40B4-BE49-F238E27FC236}">
                <a16:creationId xmlns:a16="http://schemas.microsoft.com/office/drawing/2014/main" id="{4FAA3600-FCAA-8B42-84D1-FB85323188F4}"/>
              </a:ext>
            </a:extLst>
          </p:cNvPr>
          <p:cNvGrpSpPr>
            <a:grpSpLocks/>
          </p:cNvGrpSpPr>
          <p:nvPr/>
        </p:nvGrpSpPr>
        <p:grpSpPr bwMode="auto">
          <a:xfrm>
            <a:off x="8580889" y="2976526"/>
            <a:ext cx="911514" cy="752475"/>
            <a:chOff x="4186" y="1705"/>
            <a:chExt cx="598" cy="453"/>
          </a:xfrm>
        </p:grpSpPr>
        <p:sp>
          <p:nvSpPr>
            <p:cNvPr id="353" name="Line 118">
              <a:extLst>
                <a:ext uri="{FF2B5EF4-FFF2-40B4-BE49-F238E27FC236}">
                  <a16:creationId xmlns:a16="http://schemas.microsoft.com/office/drawing/2014/main" id="{AE11BC12-265B-1C4B-8FAB-0FA75A29EEB2}"/>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5" name="Line 132">
              <a:extLst>
                <a:ext uri="{FF2B5EF4-FFF2-40B4-BE49-F238E27FC236}">
                  <a16:creationId xmlns:a16="http://schemas.microsoft.com/office/drawing/2014/main" id="{BFF7F0A8-A357-7748-BD1E-51A7A3E5988B}"/>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4" name="Text Box 119">
              <a:extLst>
                <a:ext uri="{FF2B5EF4-FFF2-40B4-BE49-F238E27FC236}">
                  <a16:creationId xmlns:a16="http://schemas.microsoft.com/office/drawing/2014/main" id="{D0B7F72D-FD32-8D47-B9FD-0C7A1B80B4A1}"/>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6" name="Line 136">
            <a:extLst>
              <a:ext uri="{FF2B5EF4-FFF2-40B4-BE49-F238E27FC236}">
                <a16:creationId xmlns:a16="http://schemas.microsoft.com/office/drawing/2014/main" id="{61D6DAB1-4B37-C740-BD43-4568C5241A0C}"/>
              </a:ext>
            </a:extLst>
          </p:cNvPr>
          <p:cNvSpPr>
            <a:spLocks noChangeShapeType="1"/>
          </p:cNvSpPr>
          <p:nvPr/>
        </p:nvSpPr>
        <p:spPr bwMode="auto">
          <a:xfrm flipH="1">
            <a:off x="7922363" y="3521038"/>
            <a:ext cx="909637" cy="73977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C4E4C24E-2B71-FB43-956D-60F8AEF3370B}"/>
              </a:ext>
            </a:extLst>
          </p:cNvPr>
          <p:cNvGrpSpPr/>
          <p:nvPr/>
        </p:nvGrpSpPr>
        <p:grpSpPr>
          <a:xfrm>
            <a:off x="8012670" y="4309460"/>
            <a:ext cx="2667702" cy="714018"/>
            <a:chOff x="8162097" y="4679496"/>
            <a:chExt cx="2667702" cy="714018"/>
          </a:xfrm>
        </p:grpSpPr>
        <p:grpSp>
          <p:nvGrpSpPr>
            <p:cNvPr id="362" name="Group 150">
              <a:extLst>
                <a:ext uri="{FF2B5EF4-FFF2-40B4-BE49-F238E27FC236}">
                  <a16:creationId xmlns:a16="http://schemas.microsoft.com/office/drawing/2014/main" id="{8A649C16-501A-A644-A5FA-AE7129DDC14A}"/>
                </a:ext>
              </a:extLst>
            </p:cNvPr>
            <p:cNvGrpSpPr>
              <a:grpSpLocks/>
            </p:cNvGrpSpPr>
            <p:nvPr/>
          </p:nvGrpSpPr>
          <p:grpSpPr bwMode="auto">
            <a:xfrm>
              <a:off x="8162097" y="4974413"/>
              <a:ext cx="1471613" cy="419101"/>
              <a:chOff x="2229" y="3467"/>
              <a:chExt cx="927" cy="264"/>
            </a:xfrm>
          </p:grpSpPr>
          <p:sp>
            <p:nvSpPr>
              <p:cNvPr id="382" name="Line 108">
                <a:extLst>
                  <a:ext uri="{FF2B5EF4-FFF2-40B4-BE49-F238E27FC236}">
                    <a16:creationId xmlns:a16="http://schemas.microsoft.com/office/drawing/2014/main" id="{DB733CF3-EAC6-CC4F-B21E-9FB8C5502566}"/>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Text Box 109">
                <a:extLst>
                  <a:ext uri="{FF2B5EF4-FFF2-40B4-BE49-F238E27FC236}">
                    <a16:creationId xmlns:a16="http://schemas.microsoft.com/office/drawing/2014/main" id="{BB517B3D-28EB-8444-8C05-95403AFF543F}"/>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8" name="Text Box 93">
              <a:extLst>
                <a:ext uri="{FF2B5EF4-FFF2-40B4-BE49-F238E27FC236}">
                  <a16:creationId xmlns:a16="http://schemas.microsoft.com/office/drawing/2014/main" id="{0A5BAC0E-26A7-304A-9845-BD850E809ABB}"/>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grpSp>
      <p:grpSp>
        <p:nvGrpSpPr>
          <p:cNvPr id="6" name="Group 5">
            <a:extLst>
              <a:ext uri="{FF2B5EF4-FFF2-40B4-BE49-F238E27FC236}">
                <a16:creationId xmlns:a16="http://schemas.microsoft.com/office/drawing/2014/main" id="{31C21A72-3E29-1946-B909-D85D4A552D56}"/>
              </a:ext>
            </a:extLst>
          </p:cNvPr>
          <p:cNvGrpSpPr/>
          <p:nvPr/>
        </p:nvGrpSpPr>
        <p:grpSpPr>
          <a:xfrm>
            <a:off x="6804583" y="4153524"/>
            <a:ext cx="3833816" cy="1104906"/>
            <a:chOff x="6954010" y="4523560"/>
            <a:chExt cx="3833816" cy="1104906"/>
          </a:xfrm>
        </p:grpSpPr>
        <p:grpSp>
          <p:nvGrpSpPr>
            <p:cNvPr id="364" name="Group 137">
              <a:extLst>
                <a:ext uri="{FF2B5EF4-FFF2-40B4-BE49-F238E27FC236}">
                  <a16:creationId xmlns:a16="http://schemas.microsoft.com/office/drawing/2014/main" id="{3BF75B33-1A77-E24B-AABE-7E5C56D0D788}"/>
                </a:ext>
              </a:extLst>
            </p:cNvPr>
            <p:cNvGrpSpPr>
              <a:grpSpLocks/>
            </p:cNvGrpSpPr>
            <p:nvPr/>
          </p:nvGrpSpPr>
          <p:grpSpPr bwMode="auto">
            <a:xfrm>
              <a:off x="6954010" y="4523560"/>
              <a:ext cx="1174750" cy="609601"/>
              <a:chOff x="2830" y="3285"/>
              <a:chExt cx="740" cy="384"/>
            </a:xfrm>
          </p:grpSpPr>
          <p:sp>
            <p:nvSpPr>
              <p:cNvPr id="378" name="Text Box 134">
                <a:extLst>
                  <a:ext uri="{FF2B5EF4-FFF2-40B4-BE49-F238E27FC236}">
                    <a16:creationId xmlns:a16="http://schemas.microsoft.com/office/drawing/2014/main" id="{057A15E3-B733-174D-BE7C-2996FC261991}"/>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79" name="Text Box 135">
                <a:extLst>
                  <a:ext uri="{FF2B5EF4-FFF2-40B4-BE49-F238E27FC236}">
                    <a16:creationId xmlns:a16="http://schemas.microsoft.com/office/drawing/2014/main" id="{D294B6DF-F9F6-C245-9C1E-7E3DCD5BFC7B}"/>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a:t>
                </a:r>
              </a:p>
            </p:txBody>
          </p:sp>
        </p:grpSp>
        <p:grpSp>
          <p:nvGrpSpPr>
            <p:cNvPr id="365" name="Group 138">
              <a:extLst>
                <a:ext uri="{FF2B5EF4-FFF2-40B4-BE49-F238E27FC236}">
                  <a16:creationId xmlns:a16="http://schemas.microsoft.com/office/drawing/2014/main" id="{CAC9BF03-EEEF-2846-B090-FAE6750AF122}"/>
                </a:ext>
              </a:extLst>
            </p:cNvPr>
            <p:cNvGrpSpPr>
              <a:grpSpLocks/>
            </p:cNvGrpSpPr>
            <p:nvPr/>
          </p:nvGrpSpPr>
          <p:grpSpPr bwMode="auto">
            <a:xfrm>
              <a:off x="8073197" y="4747083"/>
              <a:ext cx="1547813" cy="446403"/>
              <a:chOff x="850" y="1229"/>
              <a:chExt cx="927" cy="253"/>
            </a:xfrm>
          </p:grpSpPr>
          <p:sp>
            <p:nvSpPr>
              <p:cNvPr id="376" name="Line 139">
                <a:extLst>
                  <a:ext uri="{FF2B5EF4-FFF2-40B4-BE49-F238E27FC236}">
                    <a16:creationId xmlns:a16="http://schemas.microsoft.com/office/drawing/2014/main" id="{908F9E2B-E1F1-0444-8DD2-B8396679EF06}"/>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7" name="Text Box 140">
                <a:extLst>
                  <a:ext uri="{FF2B5EF4-FFF2-40B4-BE49-F238E27FC236}">
                    <a16:creationId xmlns:a16="http://schemas.microsoft.com/office/drawing/2014/main" id="{74AAB4FF-F9B2-8644-9770-40F6B7F6DC97}"/>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66" name="Group 142">
              <a:extLst>
                <a:ext uri="{FF2B5EF4-FFF2-40B4-BE49-F238E27FC236}">
                  <a16:creationId xmlns:a16="http://schemas.microsoft.com/office/drawing/2014/main" id="{61F81DDD-D8CA-1E44-9759-5F540FE71068}"/>
                </a:ext>
              </a:extLst>
            </p:cNvPr>
            <p:cNvGrpSpPr>
              <a:grpSpLocks/>
            </p:cNvGrpSpPr>
            <p:nvPr/>
          </p:nvGrpSpPr>
          <p:grpSpPr bwMode="auto">
            <a:xfrm>
              <a:off x="9582913" y="5037915"/>
              <a:ext cx="1204913" cy="590551"/>
              <a:chOff x="4762" y="2985"/>
              <a:chExt cx="759" cy="372"/>
            </a:xfrm>
          </p:grpSpPr>
          <p:sp>
            <p:nvSpPr>
              <p:cNvPr id="374" name="Text Box 143">
                <a:extLst>
                  <a:ext uri="{FF2B5EF4-FFF2-40B4-BE49-F238E27FC236}">
                    <a16:creationId xmlns:a16="http://schemas.microsoft.com/office/drawing/2014/main" id="{6C499832-2FEA-2247-A1D4-C7CE568CC494}"/>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pkt0</a:t>
                </a:r>
              </a:p>
            </p:txBody>
          </p:sp>
          <p:sp>
            <p:nvSpPr>
              <p:cNvPr id="375" name="Text Box 144">
                <a:extLst>
                  <a:ext uri="{FF2B5EF4-FFF2-40B4-BE49-F238E27FC236}">
                    <a16:creationId xmlns:a16="http://schemas.microsoft.com/office/drawing/2014/main" id="{23A45435-E6D5-7641-819A-FA71E59CB02C}"/>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grpSp>
        <p:nvGrpSpPr>
          <p:cNvPr id="367" name="Group 149">
            <a:extLst>
              <a:ext uri="{FF2B5EF4-FFF2-40B4-BE49-F238E27FC236}">
                <a16:creationId xmlns:a16="http://schemas.microsoft.com/office/drawing/2014/main" id="{69EE8DE9-3381-624C-9ABB-652457E2824C}"/>
              </a:ext>
            </a:extLst>
          </p:cNvPr>
          <p:cNvGrpSpPr>
            <a:grpSpLocks/>
          </p:cNvGrpSpPr>
          <p:nvPr/>
        </p:nvGrpSpPr>
        <p:grpSpPr bwMode="auto">
          <a:xfrm>
            <a:off x="8034892" y="4967903"/>
            <a:ext cx="1457325" cy="488950"/>
            <a:chOff x="3839" y="2850"/>
            <a:chExt cx="918" cy="308"/>
          </a:xfrm>
        </p:grpSpPr>
        <p:sp>
          <p:nvSpPr>
            <p:cNvPr id="372" name="Line 146">
              <a:extLst>
                <a:ext uri="{FF2B5EF4-FFF2-40B4-BE49-F238E27FC236}">
                  <a16:creationId xmlns:a16="http://schemas.microsoft.com/office/drawing/2014/main" id="{B42EE784-BAAA-7648-8C27-518F3E7EDD07}"/>
                </a:ext>
              </a:extLst>
            </p:cNvPr>
            <p:cNvSpPr>
              <a:spLocks noChangeShapeType="1"/>
            </p:cNvSpPr>
            <p:nvPr/>
          </p:nvSpPr>
          <p:spPr bwMode="auto">
            <a:xfrm flipH="1">
              <a:off x="3839" y="2850"/>
              <a:ext cx="918" cy="30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Text Box 147">
              <a:extLst>
                <a:ext uri="{FF2B5EF4-FFF2-40B4-BE49-F238E27FC236}">
                  <a16:creationId xmlns:a16="http://schemas.microsoft.com/office/drawing/2014/main" id="{0E52013C-7BAA-344E-9018-CA884EE49126}"/>
                </a:ext>
              </a:extLst>
            </p:cNvPr>
            <p:cNvSpPr txBox="1">
              <a:spLocks noChangeArrowheads="1"/>
            </p:cNvSpPr>
            <p:nvPr/>
          </p:nvSpPr>
          <p:spPr bwMode="auto">
            <a:xfrm>
              <a:off x="4104" y="2873"/>
              <a:ext cx="386"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120" name="Group 85">
            <a:extLst>
              <a:ext uri="{FF2B5EF4-FFF2-40B4-BE49-F238E27FC236}">
                <a16:creationId xmlns:a16="http://schemas.microsoft.com/office/drawing/2014/main" id="{EF03F5C0-9E1B-6F4D-827D-841E2D21FDD8}"/>
              </a:ext>
            </a:extLst>
          </p:cNvPr>
          <p:cNvGrpSpPr>
            <a:grpSpLocks/>
          </p:cNvGrpSpPr>
          <p:nvPr/>
        </p:nvGrpSpPr>
        <p:grpSpPr bwMode="auto">
          <a:xfrm>
            <a:off x="8026461" y="5469606"/>
            <a:ext cx="1471612" cy="363538"/>
            <a:chOff x="855" y="1799"/>
            <a:chExt cx="927" cy="229"/>
          </a:xfrm>
        </p:grpSpPr>
        <p:sp>
          <p:nvSpPr>
            <p:cNvPr id="121" name="Line 86">
              <a:extLst>
                <a:ext uri="{FF2B5EF4-FFF2-40B4-BE49-F238E27FC236}">
                  <a16:creationId xmlns:a16="http://schemas.microsoft.com/office/drawing/2014/main" id="{CFBE0624-2276-5A40-AD6C-765B8E1D5A7A}"/>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87">
              <a:extLst>
                <a:ext uri="{FF2B5EF4-FFF2-40B4-BE49-F238E27FC236}">
                  <a16:creationId xmlns:a16="http://schemas.microsoft.com/office/drawing/2014/main" id="{6E5D70F9-C765-DD43-99D5-1E3FD4E8B868}"/>
                </a:ext>
              </a:extLst>
            </p:cNvPr>
            <p:cNvSpPr txBox="1">
              <a:spLocks noChangeArrowheads="1"/>
            </p:cNvSpPr>
            <p:nvPr/>
          </p:nvSpPr>
          <p:spPr bwMode="auto">
            <a:xfrm>
              <a:off x="1129" y="1799"/>
              <a:ext cx="358" cy="21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 name="Group 2">
            <a:extLst>
              <a:ext uri="{FF2B5EF4-FFF2-40B4-BE49-F238E27FC236}">
                <a16:creationId xmlns:a16="http://schemas.microsoft.com/office/drawing/2014/main" id="{32D39F4C-0ABF-C94E-A0DB-A97913E78570}"/>
              </a:ext>
            </a:extLst>
          </p:cNvPr>
          <p:cNvGrpSpPr/>
          <p:nvPr/>
        </p:nvGrpSpPr>
        <p:grpSpPr>
          <a:xfrm>
            <a:off x="6993934" y="4806637"/>
            <a:ext cx="1022350" cy="553607"/>
            <a:chOff x="6289259" y="5452590"/>
            <a:chExt cx="1022350" cy="553607"/>
          </a:xfrm>
        </p:grpSpPr>
        <p:sp>
          <p:nvSpPr>
            <p:cNvPr id="359" name="Text Box 96">
              <a:extLst>
                <a:ext uri="{FF2B5EF4-FFF2-40B4-BE49-F238E27FC236}">
                  <a16:creationId xmlns:a16="http://schemas.microsoft.com/office/drawing/2014/main" id="{0B9EBE4A-F7AC-D14C-AD4E-0FA449FA991D}"/>
                </a:ext>
              </a:extLst>
            </p:cNvPr>
            <p:cNvSpPr txBox="1">
              <a:spLocks noChangeArrowheads="1"/>
            </p:cNvSpPr>
            <p:nvPr/>
          </p:nvSpPr>
          <p:spPr bwMode="auto">
            <a:xfrm>
              <a:off x="6339123" y="5698420"/>
              <a:ext cx="819455"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a:t>
              </a:r>
            </a:p>
          </p:txBody>
        </p:sp>
        <p:sp>
          <p:nvSpPr>
            <p:cNvPr id="123" name="Text Box 98">
              <a:extLst>
                <a:ext uri="{FF2B5EF4-FFF2-40B4-BE49-F238E27FC236}">
                  <a16:creationId xmlns:a16="http://schemas.microsoft.com/office/drawing/2014/main" id="{0DE35C6C-6D99-814C-B88E-A2943030E4F5}"/>
                </a:ext>
              </a:extLst>
            </p:cNvPr>
            <p:cNvSpPr txBox="1">
              <a:spLocks noChangeArrowheads="1"/>
            </p:cNvSpPr>
            <p:nvPr/>
          </p:nvSpPr>
          <p:spPr bwMode="auto">
            <a:xfrm>
              <a:off x="6289259" y="5452590"/>
              <a:ext cx="1022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a:t>
              </a:r>
            </a:p>
          </p:txBody>
        </p:sp>
      </p:grpSp>
    </p:spTree>
    <p:extLst>
      <p:ext uri="{BB962C8B-B14F-4D97-AF65-F5344CB8AC3E}">
        <p14:creationId xmlns:p14="http://schemas.microsoft.com/office/powerpoint/2010/main" val="33460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left)">
                                      <p:cBhvr>
                                        <p:cTn id="7" dur="500"/>
                                        <p:tgtEl>
                                          <p:spTgt spid="2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9">
                                            <p:txEl>
                                              <p:pRg st="0" end="0"/>
                                            </p:txEl>
                                          </p:spTgt>
                                        </p:tgtEl>
                                        <p:attrNameLst>
                                          <p:attrName>style.visibility</p:attrName>
                                        </p:attrNameLst>
                                      </p:cBhvr>
                                      <p:to>
                                        <p:strVal val="visible"/>
                                      </p:to>
                                    </p:set>
                                    <p:animEffect transition="in" filter="dissolve">
                                      <p:cBhvr>
                                        <p:cTn id="11" dur="500"/>
                                        <p:tgtEl>
                                          <p:spTgt spid="28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dissolve">
                                      <p:cBhvr>
                                        <p:cTn id="15" dur="500"/>
                                        <p:tgtEl>
                                          <p:spTgt spid="2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right)">
                                      <p:cBhvr>
                                        <p:cTn id="19" dur="500"/>
                                        <p:tgtEl>
                                          <p:spTgt spid="29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dissolve">
                                      <p:cBhvr>
                                        <p:cTn id="23" dur="500"/>
                                        <p:tgtEl>
                                          <p:spTgt spid="2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dissolve">
                                      <p:cBhvr>
                                        <p:cTn id="27" dur="500"/>
                                        <p:tgtEl>
                                          <p:spTgt spid="28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wipe(left)">
                                      <p:cBhvr>
                                        <p:cTn id="31" dur="500"/>
                                        <p:tgtEl>
                                          <p:spTgt spid="27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95">
                                            <p:txEl>
                                              <p:pRg st="0" end="0"/>
                                            </p:txEl>
                                          </p:spTgt>
                                        </p:tgtEl>
                                        <p:attrNameLst>
                                          <p:attrName>style.visibility</p:attrName>
                                        </p:attrNameLst>
                                      </p:cBhvr>
                                      <p:to>
                                        <p:strVal val="visible"/>
                                      </p:to>
                                    </p:set>
                                    <p:animEffect transition="in" filter="dissolve">
                                      <p:cBhvr>
                                        <p:cTn id="35" dur="500"/>
                                        <p:tgtEl>
                                          <p:spTgt spid="19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6"/>
                                        </p:tgtEl>
                                        <p:attrNameLst>
                                          <p:attrName>style.visibility</p:attrName>
                                        </p:attrNameLst>
                                      </p:cBhvr>
                                      <p:to>
                                        <p:strVal val="visible"/>
                                      </p:to>
                                    </p:set>
                                    <p:animEffect transition="in" filter="dissolve">
                                      <p:cBhvr>
                                        <p:cTn id="39" dur="500"/>
                                        <p:tgtEl>
                                          <p:spTgt spid="19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306"/>
                                        </p:tgtEl>
                                        <p:attrNameLst>
                                          <p:attrName>style.visibility</p:attrName>
                                        </p:attrNameLst>
                                      </p:cBhvr>
                                      <p:to>
                                        <p:strVal val="visible"/>
                                      </p:to>
                                    </p:set>
                                    <p:animEffect transition="in" filter="wipe(right)">
                                      <p:cBhvr>
                                        <p:cTn id="43" dur="500"/>
                                        <p:tgtEl>
                                          <p:spTgt spid="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11"/>
                                        </p:tgtEl>
                                        <p:attrNameLst>
                                          <p:attrName>style.visibility</p:attrName>
                                        </p:attrNameLst>
                                      </p:cBhvr>
                                      <p:to>
                                        <p:strVal val="visible"/>
                                      </p:to>
                                    </p:set>
                                    <p:animEffect transition="in" filter="wipe(up)">
                                      <p:cBhvr>
                                        <p:cTn id="48" dur="1000"/>
                                        <p:tgtEl>
                                          <p:spTgt spid="311"/>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dissolv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wipe(left)">
                                      <p:cBhvr>
                                        <p:cTn id="57" dur="500"/>
                                        <p:tgtEl>
                                          <p:spTgt spid="315"/>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279">
                                            <p:txEl>
                                              <p:pRg st="0" end="0"/>
                                            </p:txEl>
                                          </p:spTgt>
                                        </p:tgtEl>
                                        <p:attrNameLst>
                                          <p:attrName>style.visibility</p:attrName>
                                        </p:attrNameLst>
                                      </p:cBhvr>
                                      <p:to>
                                        <p:strVal val="visible"/>
                                      </p:to>
                                    </p:set>
                                    <p:animEffect transition="in" filter="dissolve">
                                      <p:cBhvr>
                                        <p:cTn id="61" dur="500"/>
                                        <p:tgtEl>
                                          <p:spTgt spid="279">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3"/>
                                        </p:tgtEl>
                                        <p:attrNameLst>
                                          <p:attrName>style.visibility</p:attrName>
                                        </p:attrNameLst>
                                      </p:cBhvr>
                                      <p:to>
                                        <p:strVal val="visible"/>
                                      </p:to>
                                    </p:set>
                                    <p:animEffect transition="in" filter="dissolve">
                                      <p:cBhvr>
                                        <p:cTn id="64" dur="500"/>
                                        <p:tgtEl>
                                          <p:spTgt spid="273"/>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2"/>
                                        </p:tgtEl>
                                        <p:attrNameLst>
                                          <p:attrName>style.visibility</p:attrName>
                                        </p:attrNameLst>
                                      </p:cBhvr>
                                      <p:to>
                                        <p:strVal val="visible"/>
                                      </p:to>
                                    </p:set>
                                    <p:animEffect transition="in" filter="dissolve">
                                      <p:cBhvr>
                                        <p:cTn id="68" dur="500"/>
                                        <p:tgtEl>
                                          <p:spTgt spid="28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right)">
                                      <p:cBhvr>
                                        <p:cTn id="72" dur="500"/>
                                        <p:tgtEl>
                                          <p:spTgt spid="296"/>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87"/>
                                        </p:tgtEl>
                                        <p:attrNameLst>
                                          <p:attrName>style.visibility</p:attrName>
                                        </p:attrNameLst>
                                      </p:cBhvr>
                                      <p:to>
                                        <p:strVal val="visible"/>
                                      </p:to>
                                    </p:set>
                                    <p:animEffect transition="in" filter="dissolve">
                                      <p:cBhvr>
                                        <p:cTn id="76" dur="500"/>
                                        <p:tgtEl>
                                          <p:spTgt spid="287"/>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85"/>
                                        </p:tgtEl>
                                        <p:attrNameLst>
                                          <p:attrName>style.visibility</p:attrName>
                                        </p:attrNameLst>
                                      </p:cBhvr>
                                      <p:to>
                                        <p:strVal val="visible"/>
                                      </p:to>
                                    </p:set>
                                    <p:animEffect transition="in" filter="dissolve">
                                      <p:cBhvr>
                                        <p:cTn id="80" dur="500"/>
                                        <p:tgtEl>
                                          <p:spTgt spid="285"/>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wipe(left)">
                                      <p:cBhvr>
                                        <p:cTn id="84" dur="500"/>
                                        <p:tgtEl>
                                          <p:spTgt spid="293"/>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280"/>
                                        </p:tgtEl>
                                        <p:attrNameLst>
                                          <p:attrName>style.visibility</p:attrName>
                                        </p:attrNameLst>
                                      </p:cBhvr>
                                      <p:to>
                                        <p:strVal val="visible"/>
                                      </p:to>
                                    </p:set>
                                    <p:animEffect transition="in" filter="dissolve">
                                      <p:cBhvr>
                                        <p:cTn id="88" dur="500"/>
                                        <p:tgtEl>
                                          <p:spTgt spid="280"/>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83">
                                            <p:txEl>
                                              <p:pRg st="0" end="0"/>
                                            </p:txEl>
                                          </p:spTgt>
                                        </p:tgtEl>
                                        <p:attrNameLst>
                                          <p:attrName>style.visibility</p:attrName>
                                        </p:attrNameLst>
                                      </p:cBhvr>
                                      <p:to>
                                        <p:strVal val="visible"/>
                                      </p:to>
                                    </p:set>
                                    <p:animEffect transition="in" filter="dissolve">
                                      <p:cBhvr>
                                        <p:cTn id="92" dur="500"/>
                                        <p:tgtEl>
                                          <p:spTgt spid="283">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02"/>
                                        </p:tgtEl>
                                        <p:attrNameLst>
                                          <p:attrName>style.visibility</p:attrName>
                                        </p:attrNameLst>
                                      </p:cBhvr>
                                      <p:to>
                                        <p:strVal val="visible"/>
                                      </p:to>
                                    </p:set>
                                    <p:animEffect transition="in" filter="wipe(right)">
                                      <p:cBhvr>
                                        <p:cTn id="96" dur="500"/>
                                        <p:tgtEl>
                                          <p:spTgt spid="30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35"/>
                                        </p:tgtEl>
                                        <p:attrNameLst>
                                          <p:attrName>style.visibility</p:attrName>
                                        </p:attrNameLst>
                                      </p:cBhvr>
                                      <p:to>
                                        <p:strVal val="visible"/>
                                      </p:to>
                                    </p:set>
                                    <p:animEffect transition="in" filter="wipe(left)">
                                      <p:cBhvr>
                                        <p:cTn id="101" dur="500"/>
                                        <p:tgtEl>
                                          <p:spTgt spid="335"/>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334">
                                            <p:txEl>
                                              <p:pRg st="0" end="0"/>
                                            </p:txEl>
                                          </p:spTgt>
                                        </p:tgtEl>
                                        <p:attrNameLst>
                                          <p:attrName>style.visibility</p:attrName>
                                        </p:attrNameLst>
                                      </p:cBhvr>
                                      <p:to>
                                        <p:strVal val="visible"/>
                                      </p:to>
                                    </p:set>
                                    <p:animEffect transition="in" filter="dissolve">
                                      <p:cBhvr>
                                        <p:cTn id="105" dur="500"/>
                                        <p:tgtEl>
                                          <p:spTgt spid="334">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30"/>
                                        </p:tgtEl>
                                        <p:attrNameLst>
                                          <p:attrName>style.visibility</p:attrName>
                                        </p:attrNameLst>
                                      </p:cBhvr>
                                      <p:to>
                                        <p:strVal val="visible"/>
                                      </p:to>
                                    </p:set>
                                    <p:animEffect transition="in" filter="dissolve">
                                      <p:cBhvr>
                                        <p:cTn id="109" dur="500"/>
                                        <p:tgtEl>
                                          <p:spTgt spid="330"/>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338"/>
                                        </p:tgtEl>
                                        <p:attrNameLst>
                                          <p:attrName>style.visibility</p:attrName>
                                        </p:attrNameLst>
                                      </p:cBhvr>
                                      <p:to>
                                        <p:strVal val="visible"/>
                                      </p:to>
                                    </p:set>
                                    <p:animEffect transition="in" filter="wipe(right)">
                                      <p:cBhvr>
                                        <p:cTn id="113" dur="500"/>
                                        <p:tgtEl>
                                          <p:spTgt spid="338"/>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31"/>
                                        </p:tgtEl>
                                        <p:attrNameLst>
                                          <p:attrName>style.visibility</p:attrName>
                                        </p:attrNameLst>
                                      </p:cBhvr>
                                      <p:to>
                                        <p:strVal val="visible"/>
                                      </p:to>
                                    </p:set>
                                    <p:animEffect transition="in" filter="dissolve">
                                      <p:cBhvr>
                                        <p:cTn id="117" dur="500"/>
                                        <p:tgtEl>
                                          <p:spTgt spid="331"/>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dissolve">
                                      <p:cBhvr>
                                        <p:cTn id="121" dur="500"/>
                                        <p:tgtEl>
                                          <p:spTgt spid="332"/>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324"/>
                                        </p:tgtEl>
                                        <p:attrNameLst>
                                          <p:attrName>style.visibility</p:attrName>
                                        </p:attrNameLst>
                                      </p:cBhvr>
                                      <p:to>
                                        <p:strVal val="visible"/>
                                      </p:to>
                                    </p:set>
                                    <p:animEffect transition="in" filter="wipe(left)">
                                      <p:cBhvr>
                                        <p:cTn id="125" dur="500"/>
                                        <p:tgtEl>
                                          <p:spTgt spid="324"/>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21">
                                            <p:txEl>
                                              <p:pRg st="0" end="0"/>
                                            </p:txEl>
                                          </p:spTgt>
                                        </p:tgtEl>
                                        <p:attrNameLst>
                                          <p:attrName>style.visibility</p:attrName>
                                        </p:attrNameLst>
                                      </p:cBhvr>
                                      <p:to>
                                        <p:strVal val="visible"/>
                                      </p:to>
                                    </p:set>
                                    <p:animEffect transition="in" filter="dissolve">
                                      <p:cBhvr>
                                        <p:cTn id="129" dur="500"/>
                                        <p:tgtEl>
                                          <p:spTgt spid="321">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22"/>
                                        </p:tgtEl>
                                        <p:attrNameLst>
                                          <p:attrName>style.visibility</p:attrName>
                                        </p:attrNameLst>
                                      </p:cBhvr>
                                      <p:to>
                                        <p:strVal val="visible"/>
                                      </p:to>
                                    </p:set>
                                    <p:animEffect transition="in" filter="dissolve">
                                      <p:cBhvr>
                                        <p:cTn id="133" dur="500"/>
                                        <p:tgtEl>
                                          <p:spTgt spid="322"/>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342"/>
                                        </p:tgtEl>
                                        <p:attrNameLst>
                                          <p:attrName>style.visibility</p:attrName>
                                        </p:attrNameLst>
                                      </p:cBhvr>
                                      <p:to>
                                        <p:strVal val="visible"/>
                                      </p:to>
                                    </p:set>
                                    <p:animEffect transition="in" filter="wipe(up)">
                                      <p:cBhvr>
                                        <p:cTn id="137" dur="1000"/>
                                        <p:tgtEl>
                                          <p:spTgt spid="342"/>
                                        </p:tgtEl>
                                      </p:cBhvr>
                                    </p:animEffect>
                                  </p:childTnLst>
                                </p:cTn>
                              </p:par>
                              <p:par>
                                <p:cTn id="138" presetID="22" presetClass="entr" presetSubtype="1" fill="hold" nodeType="withEffect">
                                  <p:stCondLst>
                                    <p:cond delay="0"/>
                                  </p:stCondLst>
                                  <p:childTnLst>
                                    <p:set>
                                      <p:cBhvr>
                                        <p:cTn id="139" dur="1" fill="hold">
                                          <p:stCondLst>
                                            <p:cond delay="0"/>
                                          </p:stCondLst>
                                        </p:cTn>
                                        <p:tgtEl>
                                          <p:spTgt spid="352"/>
                                        </p:tgtEl>
                                        <p:attrNameLst>
                                          <p:attrName>style.visibility</p:attrName>
                                        </p:attrNameLst>
                                      </p:cBhvr>
                                      <p:to>
                                        <p:strVal val="visible"/>
                                      </p:to>
                                    </p:set>
                                    <p:animEffect transition="in" filter="wipe(up)">
                                      <p:cBhvr>
                                        <p:cTn id="140" dur="500"/>
                                        <p:tgtEl>
                                          <p:spTgt spid="352"/>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349"/>
                                        </p:tgtEl>
                                        <p:attrNameLst>
                                          <p:attrName>style.visibility</p:attrName>
                                        </p:attrNameLst>
                                      </p:cBhvr>
                                      <p:to>
                                        <p:strVal val="visible"/>
                                      </p:to>
                                    </p:set>
                                    <p:animEffect transition="in" filter="dissolve">
                                      <p:cBhvr>
                                        <p:cTn id="144" dur="500"/>
                                        <p:tgtEl>
                                          <p:spTgt spid="3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46"/>
                                        </p:tgtEl>
                                        <p:attrNameLst>
                                          <p:attrName>style.visibility</p:attrName>
                                        </p:attrNameLst>
                                      </p:cBhvr>
                                      <p:to>
                                        <p:strVal val="visible"/>
                                      </p:to>
                                    </p:set>
                                    <p:animEffect transition="in" filter="wipe(left)">
                                      <p:cBhvr>
                                        <p:cTn id="149" dur="500"/>
                                        <p:tgtEl>
                                          <p:spTgt spid="346"/>
                                        </p:tgtEl>
                                      </p:cBhvr>
                                    </p:animEffect>
                                  </p:childTnLst>
                                </p:cTn>
                              </p:par>
                              <p:par>
                                <p:cTn id="150" presetID="22" presetClass="entr" presetSubtype="1" fill="hold" nodeType="withEffect">
                                  <p:stCondLst>
                                    <p:cond delay="0"/>
                                  </p:stCondLst>
                                  <p:childTnLst>
                                    <p:set>
                                      <p:cBhvr>
                                        <p:cTn id="151" dur="1" fill="hold">
                                          <p:stCondLst>
                                            <p:cond delay="0"/>
                                          </p:stCondLst>
                                        </p:cTn>
                                        <p:tgtEl>
                                          <p:spTgt spid="356"/>
                                        </p:tgtEl>
                                        <p:attrNameLst>
                                          <p:attrName>style.visibility</p:attrName>
                                        </p:attrNameLst>
                                      </p:cBhvr>
                                      <p:to>
                                        <p:strVal val="visible"/>
                                      </p:to>
                                    </p:set>
                                    <p:animEffect transition="in" filter="wipe(up)">
                                      <p:cBhvr>
                                        <p:cTn id="152" dur="500"/>
                                        <p:tgtEl>
                                          <p:spTgt spid="35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29">
                                            <p:txEl>
                                              <p:pRg st="0" end="0"/>
                                            </p:txEl>
                                          </p:spTgt>
                                        </p:tgtEl>
                                        <p:attrNameLst>
                                          <p:attrName>style.visibility</p:attrName>
                                        </p:attrNameLst>
                                      </p:cBhvr>
                                      <p:to>
                                        <p:strVal val="visible"/>
                                      </p:to>
                                    </p:set>
                                    <p:animEffect transition="in" filter="dissolve">
                                      <p:cBhvr>
                                        <p:cTn id="156" dur="500"/>
                                        <p:tgtEl>
                                          <p:spTgt spid="329">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23"/>
                                        </p:tgtEl>
                                        <p:attrNameLst>
                                          <p:attrName>style.visibility</p:attrName>
                                        </p:attrNameLst>
                                      </p:cBhvr>
                                      <p:to>
                                        <p:strVal val="visible"/>
                                      </p:to>
                                    </p:set>
                                    <p:animEffect transition="in" filter="dissolve">
                                      <p:cBhvr>
                                        <p:cTn id="159" dur="500"/>
                                        <p:tgtEl>
                                          <p:spTgt spid="32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wipe(right)">
                                      <p:cBhvr>
                                        <p:cTn id="164" dur="500"/>
                                        <p:tgtEl>
                                          <p:spTgt spid="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wipe(left)">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367"/>
                                        </p:tgtEl>
                                        <p:attrNameLst>
                                          <p:attrName>style.visibility</p:attrName>
                                        </p:attrNameLst>
                                      </p:cBhvr>
                                      <p:to>
                                        <p:strVal val="visible"/>
                                      </p:to>
                                    </p:set>
                                    <p:animEffect transition="in" filter="wipe(right)">
                                      <p:cBhvr>
                                        <p:cTn id="174" dur="500"/>
                                        <p:tgtEl>
                                          <p:spTgt spid="3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wipe(left)">
                                      <p:cBhvr>
                                        <p:cTn id="178" dur="500"/>
                                        <p:tgtEl>
                                          <p:spTgt spid="120"/>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dissolve">
                                      <p:cBhvr>
                                        <p:cTn id="1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273" grpId="0"/>
      <p:bldP spid="280" grpId="0"/>
      <p:bldP spid="281" grpId="0"/>
      <p:bldP spid="282" grpId="0"/>
      <p:bldP spid="284" grpId="0"/>
      <p:bldP spid="285" grpId="0"/>
      <p:bldP spid="286" grpId="0"/>
      <p:bldP spid="287" grpId="0"/>
      <p:bldP spid="322" grpId="0"/>
      <p:bldP spid="323" grpId="0"/>
      <p:bldP spid="330" grpId="0"/>
      <p:bldP spid="331" grpId="0"/>
      <p:bldP spid="3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Performance of rdt3.0 </a:t>
            </a:r>
            <a:r>
              <a:rPr lang="en-US" sz="3200" dirty="0"/>
              <a:t>(stop-and-wait)</a:t>
            </a:r>
            <a:endParaRPr lang="en-US" sz="4400" dirty="0"/>
          </a:p>
        </p:txBody>
      </p:sp>
      <p:sp>
        <p:nvSpPr>
          <p:cNvPr id="121" name="Rectangle 3">
            <a:extLst>
              <a:ext uri="{FF2B5EF4-FFF2-40B4-BE49-F238E27FC236}">
                <a16:creationId xmlns:a16="http://schemas.microsoft.com/office/drawing/2014/main" id="{FDDA46F1-23DA-904A-99AA-BA36ED7A6857}"/>
              </a:ext>
            </a:extLst>
          </p:cNvPr>
          <p:cNvSpPr txBox="1">
            <a:spLocks noChangeArrowheads="1"/>
          </p:cNvSpPr>
          <p:nvPr/>
        </p:nvSpPr>
        <p:spPr>
          <a:xfrm>
            <a:off x="870314" y="2451713"/>
            <a:ext cx="10532792"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794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 1 Gbps link, 15 </a:t>
            </a:r>
            <a:r>
              <a:rPr kumimoji="0" lang="en-US" sz="3200" b="0" i="0" u="none" strike="noStrike" kern="1200" cap="none" spc="0" normalizeH="0" baseline="0" noProof="0" dirty="0" err="1">
                <a:ln>
                  <a:noFill/>
                </a:ln>
                <a:solidFill>
                  <a:prstClr val="black"/>
                </a:solidFill>
                <a:effectLst/>
                <a:uLnTx/>
                <a:uFillTx/>
                <a:latin typeface="Calibri" panose="020F0502020204030204"/>
                <a:ea typeface="+mn-ea"/>
                <a:cs typeface="+mn-cs"/>
              </a:rPr>
              <a:t>ms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prop. delay, 8000 bit packet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Rectangle 4">
            <a:extLst>
              <a:ext uri="{FF2B5EF4-FFF2-40B4-BE49-F238E27FC236}">
                <a16:creationId xmlns:a16="http://schemas.microsoft.com/office/drawing/2014/main" id="{04DE9E77-9329-F04E-A15C-5F38550FB2FA}"/>
              </a:ext>
            </a:extLst>
          </p:cNvPr>
          <p:cNvSpPr>
            <a:spLocks noChangeArrowheads="1"/>
          </p:cNvSpPr>
          <p:nvPr/>
        </p:nvSpPr>
        <p:spPr bwMode="auto">
          <a:xfrm>
            <a:off x="536827" y="1472895"/>
            <a:ext cx="10752586"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688975" indent="-23177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688975" marR="0" lvl="1" indent="-23177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 </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utilization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fraction of time sender busy sending</a:t>
            </a:r>
          </a:p>
        </p:txBody>
      </p:sp>
      <p:grpSp>
        <p:nvGrpSpPr>
          <p:cNvPr id="125" name="Group 24">
            <a:extLst>
              <a:ext uri="{FF2B5EF4-FFF2-40B4-BE49-F238E27FC236}">
                <a16:creationId xmlns:a16="http://schemas.microsoft.com/office/drawing/2014/main" id="{276312A9-6509-DC4A-B34D-FF403C6ACCF6}"/>
              </a:ext>
            </a:extLst>
          </p:cNvPr>
          <p:cNvGrpSpPr>
            <a:grpSpLocks/>
          </p:cNvGrpSpPr>
          <p:nvPr/>
        </p:nvGrpSpPr>
        <p:grpSpPr bwMode="auto">
          <a:xfrm>
            <a:off x="1782678" y="3526869"/>
            <a:ext cx="5724525" cy="812800"/>
            <a:chOff x="137" y="1675"/>
            <a:chExt cx="3606" cy="512"/>
          </a:xfrm>
        </p:grpSpPr>
        <p:sp>
          <p:nvSpPr>
            <p:cNvPr id="126" name="Text Box 10">
              <a:extLst>
                <a:ext uri="{FF2B5EF4-FFF2-40B4-BE49-F238E27FC236}">
                  <a16:creationId xmlns:a16="http://schemas.microsoft.com/office/drawing/2014/main" id="{F8134D58-7EAB-C542-A474-3D41F6C9577D}"/>
                </a:ext>
              </a:extLst>
            </p:cNvPr>
            <p:cNvSpPr txBox="1">
              <a:spLocks noChangeArrowheads="1"/>
            </p:cNvSpPr>
            <p:nvPr/>
          </p:nvSpPr>
          <p:spPr bwMode="auto">
            <a:xfrm>
              <a:off x="137" y="1795"/>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D</a:t>
              </a:r>
              <a:r>
                <a:rPr kumimoji="0" lang="en-US" sz="2400" b="0" i="1" u="none" strike="noStrike" kern="1200" cap="none" spc="0" normalizeH="0" baseline="-25000" noProof="0" dirty="0" err="1">
                  <a:ln>
                    <a:noFill/>
                  </a:ln>
                  <a:solidFill>
                    <a:prstClr val="black"/>
                  </a:solidFill>
                  <a:effectLst/>
                  <a:uLnTx/>
                  <a:uFillTx/>
                  <a:latin typeface="Calibri" panose="020F0502020204030204"/>
                  <a:ea typeface="ＭＳ Ｐゴシック" charset="0"/>
                  <a:cs typeface="+mn-cs"/>
                </a:rPr>
                <a:t>trans</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p:txBody>
        </p:sp>
        <p:grpSp>
          <p:nvGrpSpPr>
            <p:cNvPr id="127" name="Group 14">
              <a:extLst>
                <a:ext uri="{FF2B5EF4-FFF2-40B4-BE49-F238E27FC236}">
                  <a16:creationId xmlns:a16="http://schemas.microsoft.com/office/drawing/2014/main" id="{A1CD218D-EFB4-7747-AA6F-A8CADF318971}"/>
                </a:ext>
              </a:extLst>
            </p:cNvPr>
            <p:cNvGrpSpPr>
              <a:grpSpLocks/>
            </p:cNvGrpSpPr>
            <p:nvPr/>
          </p:nvGrpSpPr>
          <p:grpSpPr bwMode="auto">
            <a:xfrm>
              <a:off x="827" y="1677"/>
              <a:ext cx="235" cy="499"/>
              <a:chOff x="155" y="2937"/>
              <a:chExt cx="235" cy="499"/>
            </a:xfrm>
          </p:grpSpPr>
          <p:sp>
            <p:nvSpPr>
              <p:cNvPr id="136" name="Text Box 11">
                <a:extLst>
                  <a:ext uri="{FF2B5EF4-FFF2-40B4-BE49-F238E27FC236}">
                    <a16:creationId xmlns:a16="http://schemas.microsoft.com/office/drawing/2014/main" id="{212B965A-7A53-E448-A951-4473C08E3FC2}"/>
                  </a:ext>
                </a:extLst>
              </p:cNvPr>
              <p:cNvSpPr txBox="1">
                <a:spLocks noChangeArrowheads="1"/>
              </p:cNvSpPr>
              <p:nvPr/>
            </p:nvSpPr>
            <p:spPr bwMode="auto">
              <a:xfrm>
                <a:off x="176" y="2937"/>
                <a:ext cx="19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L</a:t>
                </a:r>
              </a:p>
            </p:txBody>
          </p:sp>
          <p:sp>
            <p:nvSpPr>
              <p:cNvPr id="137" name="Text Box 12">
                <a:extLst>
                  <a:ext uri="{FF2B5EF4-FFF2-40B4-BE49-F238E27FC236}">
                    <a16:creationId xmlns:a16="http://schemas.microsoft.com/office/drawing/2014/main" id="{C0714D4B-8571-E443-B70B-3B39AC0A694F}"/>
                  </a:ext>
                </a:extLst>
              </p:cNvPr>
              <p:cNvSpPr txBox="1">
                <a:spLocks noChangeArrowheads="1"/>
              </p:cNvSpPr>
              <p:nvPr/>
            </p:nvSpPr>
            <p:spPr bwMode="auto">
              <a:xfrm>
                <a:off x="155" y="3145"/>
                <a:ext cx="22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R</a:t>
                </a:r>
              </a:p>
            </p:txBody>
          </p:sp>
          <p:sp>
            <p:nvSpPr>
              <p:cNvPr id="138" name="Line 13">
                <a:extLst>
                  <a:ext uri="{FF2B5EF4-FFF2-40B4-BE49-F238E27FC236}">
                    <a16:creationId xmlns:a16="http://schemas.microsoft.com/office/drawing/2014/main" id="{487E8E54-B689-7340-8E19-EEBA8D6E7B88}"/>
                  </a:ext>
                </a:extLst>
              </p:cNvPr>
              <p:cNvSpPr>
                <a:spLocks noChangeShapeType="1"/>
              </p:cNvSpPr>
              <p:nvPr/>
            </p:nvSpPr>
            <p:spPr bwMode="auto">
              <a:xfrm>
                <a:off x="204" y="3192"/>
                <a:ext cx="186"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grpSp>
          <p:nvGrpSpPr>
            <p:cNvPr id="128" name="Group 19">
              <a:extLst>
                <a:ext uri="{FF2B5EF4-FFF2-40B4-BE49-F238E27FC236}">
                  <a16:creationId xmlns:a16="http://schemas.microsoft.com/office/drawing/2014/main" id="{458C4EA2-733B-9843-BEDB-1D21ADD2E2DA}"/>
                </a:ext>
              </a:extLst>
            </p:cNvPr>
            <p:cNvGrpSpPr>
              <a:grpSpLocks/>
            </p:cNvGrpSpPr>
            <p:nvPr/>
          </p:nvGrpSpPr>
          <p:grpSpPr bwMode="auto">
            <a:xfrm>
              <a:off x="1233" y="1675"/>
              <a:ext cx="1225" cy="512"/>
              <a:chOff x="1401" y="1693"/>
              <a:chExt cx="1225" cy="512"/>
            </a:xfrm>
          </p:grpSpPr>
          <p:sp>
            <p:nvSpPr>
              <p:cNvPr id="132" name="Text Box 6">
                <a:extLst>
                  <a:ext uri="{FF2B5EF4-FFF2-40B4-BE49-F238E27FC236}">
                    <a16:creationId xmlns:a16="http://schemas.microsoft.com/office/drawing/2014/main" id="{9DB04C83-679A-3C40-AE3F-F5626A9A46D1}"/>
                  </a:ext>
                </a:extLst>
              </p:cNvPr>
              <p:cNvSpPr txBox="1">
                <a:spLocks noChangeArrowheads="1"/>
              </p:cNvSpPr>
              <p:nvPr/>
            </p:nvSpPr>
            <p:spPr bwMode="auto">
              <a:xfrm>
                <a:off x="2085" y="1748"/>
                <a:ext cx="153"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33" name="Text Box 16">
                <a:extLst>
                  <a:ext uri="{FF2B5EF4-FFF2-40B4-BE49-F238E27FC236}">
                    <a16:creationId xmlns:a16="http://schemas.microsoft.com/office/drawing/2014/main" id="{9A4E21FE-242E-F24A-8DFD-378A92E72AEE}"/>
                  </a:ext>
                </a:extLst>
              </p:cNvPr>
              <p:cNvSpPr txBox="1">
                <a:spLocks noChangeArrowheads="1"/>
              </p:cNvSpPr>
              <p:nvPr/>
            </p:nvSpPr>
            <p:spPr bwMode="auto">
              <a:xfrm>
                <a:off x="1563" y="1693"/>
                <a:ext cx="83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8000 bits</a:t>
                </a:r>
              </a:p>
            </p:txBody>
          </p:sp>
          <p:sp>
            <p:nvSpPr>
              <p:cNvPr id="134" name="Text Box 17">
                <a:extLst>
                  <a:ext uri="{FF2B5EF4-FFF2-40B4-BE49-F238E27FC236}">
                    <a16:creationId xmlns:a16="http://schemas.microsoft.com/office/drawing/2014/main" id="{261ED350-3F07-A542-906D-6B34A19F57B4}"/>
                  </a:ext>
                </a:extLst>
              </p:cNvPr>
              <p:cNvSpPr txBox="1">
                <a:spLocks noChangeArrowheads="1"/>
              </p:cNvSpPr>
              <p:nvPr/>
            </p:nvSpPr>
            <p:spPr bwMode="auto">
              <a:xfrm>
                <a:off x="1401" y="1917"/>
                <a:ext cx="122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10</a:t>
                </a:r>
                <a:r>
                  <a:rPr kumimoji="0" lang="en-US" sz="2400" b="0" i="1" u="none" strike="noStrike" kern="1200" cap="none" spc="0" normalizeH="0" baseline="30000" noProof="0" dirty="0">
                    <a:ln>
                      <a:noFill/>
                    </a:ln>
                    <a:solidFill>
                      <a:prstClr val="black"/>
                    </a:solidFill>
                    <a:effectLst/>
                    <a:uLnTx/>
                    <a:uFillTx/>
                    <a:latin typeface="Calibri" panose="020F0502020204030204"/>
                    <a:ea typeface="ＭＳ Ｐゴシック" charset="0"/>
                    <a:cs typeface="+mn-cs"/>
                  </a:rPr>
                  <a:t>9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bits/sec</a:t>
                </a:r>
              </a:p>
            </p:txBody>
          </p:sp>
          <p:sp>
            <p:nvSpPr>
              <p:cNvPr id="135" name="Line 18">
                <a:extLst>
                  <a:ext uri="{FF2B5EF4-FFF2-40B4-BE49-F238E27FC236}">
                    <a16:creationId xmlns:a16="http://schemas.microsoft.com/office/drawing/2014/main" id="{EDB1D7D2-C87C-9F49-A2A1-833D85EAB9F9}"/>
                  </a:ext>
                </a:extLst>
              </p:cNvPr>
              <p:cNvSpPr>
                <a:spLocks noChangeShapeType="1"/>
              </p:cNvSpPr>
              <p:nvPr/>
            </p:nvSpPr>
            <p:spPr bwMode="auto">
              <a:xfrm>
                <a:off x="1604" y="1950"/>
                <a:ext cx="97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sp>
          <p:nvSpPr>
            <p:cNvPr id="129" name="Text Box 20">
              <a:extLst>
                <a:ext uri="{FF2B5EF4-FFF2-40B4-BE49-F238E27FC236}">
                  <a16:creationId xmlns:a16="http://schemas.microsoft.com/office/drawing/2014/main" id="{93AC931A-E76C-A440-8E87-B489914F35FD}"/>
                </a:ext>
              </a:extLst>
            </p:cNvPr>
            <p:cNvSpPr txBox="1">
              <a:spLocks noChangeArrowheads="1"/>
            </p:cNvSpPr>
            <p:nvPr/>
          </p:nvSpPr>
          <p:spPr bwMode="auto">
            <a:xfrm>
              <a:off x="1093" y="1789"/>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30" name="Text Box 22">
              <a:extLst>
                <a:ext uri="{FF2B5EF4-FFF2-40B4-BE49-F238E27FC236}">
                  <a16:creationId xmlns:a16="http://schemas.microsoft.com/office/drawing/2014/main" id="{14ADD697-C49B-F141-9DE7-07AC5BD26EA5}"/>
                </a:ext>
              </a:extLst>
            </p:cNvPr>
            <p:cNvSpPr txBox="1">
              <a:spLocks noChangeArrowheads="1"/>
            </p:cNvSpPr>
            <p:nvPr/>
          </p:nvSpPr>
          <p:spPr bwMode="auto">
            <a:xfrm>
              <a:off x="2509" y="1789"/>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31" name="Text Box 23">
              <a:extLst>
                <a:ext uri="{FF2B5EF4-FFF2-40B4-BE49-F238E27FC236}">
                  <a16:creationId xmlns:a16="http://schemas.microsoft.com/office/drawing/2014/main" id="{108AD146-F5D0-F14B-AF3A-D8ADCB55A4C6}"/>
                </a:ext>
              </a:extLst>
            </p:cNvPr>
            <p:cNvSpPr txBox="1">
              <a:spLocks noChangeArrowheads="1"/>
            </p:cNvSpPr>
            <p:nvPr/>
          </p:nvSpPr>
          <p:spPr bwMode="auto">
            <a:xfrm>
              <a:off x="2715" y="1777"/>
              <a:ext cx="102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8 microsecs</a:t>
              </a:r>
            </a:p>
          </p:txBody>
        </p:sp>
      </p:grpSp>
      <p:sp>
        <p:nvSpPr>
          <p:cNvPr id="20" name="Rectangle 3">
            <a:extLst>
              <a:ext uri="{FF2B5EF4-FFF2-40B4-BE49-F238E27FC236}">
                <a16:creationId xmlns:a16="http://schemas.microsoft.com/office/drawing/2014/main" id="{B3DFFB42-6FBF-BC4B-ABC2-8ADE611947F8}"/>
              </a:ext>
            </a:extLst>
          </p:cNvPr>
          <p:cNvSpPr txBox="1">
            <a:spLocks noChangeArrowheads="1"/>
          </p:cNvSpPr>
          <p:nvPr/>
        </p:nvSpPr>
        <p:spPr>
          <a:xfrm>
            <a:off x="829076" y="3163511"/>
            <a:ext cx="9723349"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0275" marR="0" lvl="1" indent="-4572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ime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to transmit packet into channel:</a:t>
            </a:r>
          </a:p>
        </p:txBody>
      </p:sp>
    </p:spTree>
    <p:extLst>
      <p:ext uri="{BB962C8B-B14F-4D97-AF65-F5344CB8AC3E}">
        <p14:creationId xmlns:p14="http://schemas.microsoft.com/office/powerpoint/2010/main" val="20042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
                                            <p:txEl>
                                              <p:pRg st="0" end="0"/>
                                            </p:txEl>
                                          </p:spTgt>
                                        </p:tgtEl>
                                        <p:attrNameLst>
                                          <p:attrName>style.visibility</p:attrName>
                                        </p:attrNameLst>
                                      </p:cBhvr>
                                      <p:to>
                                        <p:strVal val="visible"/>
                                      </p:to>
                                    </p:set>
                                    <p:animEffect transition="in" filter="dissolve">
                                      <p:cBhvr>
                                        <p:cTn id="12" dur="500"/>
                                        <p:tgtEl>
                                          <p:spTgt spid="1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dissolve">
                                      <p:cBhvr>
                                        <p:cTn id="17" dur="500"/>
                                        <p:tgtEl>
                                          <p:spTgt spid="12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dissolve">
                                      <p:cBhvr>
                                        <p:cTn id="20"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P spid="122" grpId="0"/>
      <p:bldP spid="2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grpSp>
        <p:nvGrpSpPr>
          <p:cNvPr id="4" name="Group 3">
            <a:extLst>
              <a:ext uri="{FF2B5EF4-FFF2-40B4-BE49-F238E27FC236}">
                <a16:creationId xmlns:a16="http://schemas.microsoft.com/office/drawing/2014/main" id="{1E77F652-670F-A845-B285-3845722C99C1}"/>
              </a:ext>
            </a:extLst>
          </p:cNvPr>
          <p:cNvGrpSpPr/>
          <p:nvPr/>
        </p:nvGrpSpPr>
        <p:grpSpPr>
          <a:xfrm>
            <a:off x="3188111" y="1436688"/>
            <a:ext cx="8729662" cy="3249612"/>
            <a:chOff x="1660525" y="1638643"/>
            <a:chExt cx="8729662" cy="3249612"/>
          </a:xfrm>
        </p:grpSpPr>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4984750" y="219426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Text Box 4">
              <a:extLst>
                <a:ext uri="{FF2B5EF4-FFF2-40B4-BE49-F238E27FC236}">
                  <a16:creationId xmlns:a16="http://schemas.microsoft.com/office/drawing/2014/main" id="{9C568413-E7C8-034A-A01A-070E583EFD90}"/>
                </a:ext>
              </a:extLst>
            </p:cNvPr>
            <p:cNvSpPr txBox="1">
              <a:spLocks noChangeArrowheads="1"/>
            </p:cNvSpPr>
            <p:nvPr/>
          </p:nvSpPr>
          <p:spPr bwMode="auto">
            <a:xfrm>
              <a:off x="1660525" y="198948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4973637" y="197519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7200900" y="198789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4445000" y="163864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6623050" y="163864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4997450" y="218950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5002212" y="430088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5002212" y="335790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4979987" y="218791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4835525" y="21879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4835525" y="24292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4846637" y="428818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7188200" y="310231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21">
              <a:extLst>
                <a:ext uri="{FF2B5EF4-FFF2-40B4-BE49-F238E27FC236}">
                  <a16:creationId xmlns:a16="http://schemas.microsoft.com/office/drawing/2014/main" id="{08BE5E72-86FD-8A42-9396-059DB3F761FB}"/>
                </a:ext>
              </a:extLst>
            </p:cNvPr>
            <p:cNvSpPr txBox="1">
              <a:spLocks noChangeArrowheads="1"/>
            </p:cNvSpPr>
            <p:nvPr/>
          </p:nvSpPr>
          <p:spPr bwMode="auto">
            <a:xfrm>
              <a:off x="7269162" y="292610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7212012" y="335155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9" name="Text Box 23">
              <a:extLst>
                <a:ext uri="{FF2B5EF4-FFF2-40B4-BE49-F238E27FC236}">
                  <a16:creationId xmlns:a16="http://schemas.microsoft.com/office/drawing/2014/main" id="{EA1933E4-20F7-C442-A192-A24ACB88B227}"/>
                </a:ext>
              </a:extLst>
            </p:cNvPr>
            <p:cNvSpPr txBox="1">
              <a:spLocks noChangeArrowheads="1"/>
            </p:cNvSpPr>
            <p:nvPr/>
          </p:nvSpPr>
          <p:spPr bwMode="auto">
            <a:xfrm>
              <a:off x="7275512" y="317851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0" name="Text Box 24">
              <a:extLst>
                <a:ext uri="{FF2B5EF4-FFF2-40B4-BE49-F238E27FC236}">
                  <a16:creationId xmlns:a16="http://schemas.microsoft.com/office/drawing/2014/main" id="{E280E208-423C-5A4D-B4AD-4087BED29014}"/>
                </a:ext>
              </a:extLst>
            </p:cNvPr>
            <p:cNvSpPr txBox="1">
              <a:spLocks noChangeArrowheads="1"/>
            </p:cNvSpPr>
            <p:nvPr/>
          </p:nvSpPr>
          <p:spPr bwMode="auto">
            <a:xfrm>
              <a:off x="2252662" y="396115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a:t>
              </a: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t = RTT + L / R</a:t>
              </a:r>
              <a:endParaRPr kumimoji="0" lang="en-US" altLang="en-US" sz="16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4997450" y="429611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4991100" y="4288180"/>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4991100" y="452948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5314950" y="465330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295703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6523093" y="1992313"/>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6511980" y="1773238"/>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8739243" y="1785938"/>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5983343" y="1436688"/>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8161393" y="1436688"/>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6535793" y="1987550"/>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6540555" y="4098925"/>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6540555" y="3155950"/>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6518330" y="1985963"/>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6373868" y="19859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6373868" y="22272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6384980" y="4086225"/>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8726543" y="2900363"/>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8750355" y="3149600"/>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6535793" y="4094163"/>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6529443" y="4086225"/>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6529443" y="4327525"/>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6853293" y="4451350"/>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9" name="Group 8">
            <a:extLst>
              <a:ext uri="{FF2B5EF4-FFF2-40B4-BE49-F238E27FC236}">
                <a16:creationId xmlns:a16="http://schemas.microsoft.com/office/drawing/2014/main" id="{CC6AF9F3-99D9-6F40-B127-7A6785C46B41}"/>
              </a:ext>
            </a:extLst>
          </p:cNvPr>
          <p:cNvGrpSpPr/>
          <p:nvPr/>
        </p:nvGrpSpPr>
        <p:grpSpPr>
          <a:xfrm>
            <a:off x="2244612" y="2022637"/>
            <a:ext cx="1278602" cy="597475"/>
            <a:chOff x="749300" y="3009900"/>
            <a:chExt cx="1278602" cy="597475"/>
          </a:xfrm>
        </p:grpSpPr>
        <p:sp>
          <p:nvSpPr>
            <p:cNvPr id="3" name="TextBox 2">
              <a:extLst>
                <a:ext uri="{FF2B5EF4-FFF2-40B4-BE49-F238E27FC236}">
                  <a16:creationId xmlns:a16="http://schemas.microsoft.com/office/drawing/2014/main" id="{721E4313-1A1A-3A42-AC4C-44CC986CCAC5}"/>
                </a:ext>
              </a:extLst>
            </p:cNvPr>
            <p:cNvSpPr txBox="1"/>
            <p:nvPr/>
          </p:nvSpPr>
          <p:spPr>
            <a:xfrm>
              <a:off x="749300" y="3022600"/>
              <a:ext cx="111120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prstClr val="black"/>
                  </a:solidFill>
                  <a:effectLst/>
                  <a:uLnTx/>
                  <a:uFillTx/>
                  <a:latin typeface="Calibri" panose="020F0502020204030204"/>
                  <a:ea typeface="+mn-ea"/>
                  <a:cs typeface="+mn-cs"/>
                </a:rPr>
                <a:t>U</a:t>
              </a:r>
              <a:r>
                <a:rPr kumimoji="0" lang="en-US" sz="2800" b="0" i="0" u="none" strike="noStrike" kern="1200" cap="none" spc="0" normalizeH="0" baseline="-25000" noProof="0" dirty="0" err="1">
                  <a:ln>
                    <a:noFill/>
                  </a:ln>
                  <a:solidFill>
                    <a:prstClr val="black"/>
                  </a:solidFill>
                  <a:effectLst/>
                  <a:uLnTx/>
                  <a:uFillTx/>
                  <a:latin typeface="Calibri" panose="020F0502020204030204"/>
                  <a:ea typeface="+mn-ea"/>
                  <a:cs typeface="+mn-cs"/>
                </a:rPr>
                <a:t>sender</a:t>
              </a:r>
              <a:endPar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C13E07F-DCC8-5C42-B670-E68B309E1374}"/>
                </a:ext>
              </a:extLst>
            </p:cNvPr>
            <p:cNvSpPr txBox="1"/>
            <p:nvPr/>
          </p:nvSpPr>
          <p:spPr>
            <a:xfrm>
              <a:off x="1663700" y="300990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36" name="TextBox 35">
            <a:extLst>
              <a:ext uri="{FF2B5EF4-FFF2-40B4-BE49-F238E27FC236}">
                <a16:creationId xmlns:a16="http://schemas.microsoft.com/office/drawing/2014/main" id="{72394E0F-C5BE-F842-A8F0-CE5EB7D410B7}"/>
              </a:ext>
            </a:extLst>
          </p:cNvPr>
          <p:cNvSpPr txBox="1"/>
          <p:nvPr/>
        </p:nvSpPr>
        <p:spPr>
          <a:xfrm>
            <a:off x="4022612" y="1768637"/>
            <a:ext cx="83388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 / R</a:t>
            </a:r>
          </a:p>
        </p:txBody>
      </p:sp>
      <p:sp>
        <p:nvSpPr>
          <p:cNvPr id="37" name="TextBox 36">
            <a:extLst>
              <a:ext uri="{FF2B5EF4-FFF2-40B4-BE49-F238E27FC236}">
                <a16:creationId xmlns:a16="http://schemas.microsoft.com/office/drawing/2014/main" id="{6C6C6FA9-6BC1-BE4F-985A-814A76374A78}"/>
              </a:ext>
            </a:extLst>
          </p:cNvPr>
          <p:cNvSpPr txBox="1"/>
          <p:nvPr/>
        </p:nvSpPr>
        <p:spPr>
          <a:xfrm>
            <a:off x="3565412" y="2314737"/>
            <a:ext cx="73109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RTT</a:t>
            </a:r>
          </a:p>
        </p:txBody>
      </p:sp>
      <p:cxnSp>
        <p:nvCxnSpPr>
          <p:cNvPr id="8" name="Straight Connector 7">
            <a:extLst>
              <a:ext uri="{FF2B5EF4-FFF2-40B4-BE49-F238E27FC236}">
                <a16:creationId xmlns:a16="http://schemas.microsoft.com/office/drawing/2014/main" id="{1471EC5E-49D5-C845-A523-BB2BA82777FB}"/>
              </a:ext>
            </a:extLst>
          </p:cNvPr>
          <p:cNvCxnSpPr/>
          <p:nvPr/>
        </p:nvCxnSpPr>
        <p:spPr>
          <a:xfrm>
            <a:off x="3654312" y="2314737"/>
            <a:ext cx="1549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9EBE743-5B5A-CB4C-ADBF-D607BDC87774}"/>
              </a:ext>
            </a:extLst>
          </p:cNvPr>
          <p:cNvGrpSpPr/>
          <p:nvPr/>
        </p:nvGrpSpPr>
        <p:grpSpPr>
          <a:xfrm>
            <a:off x="5721405" y="2234921"/>
            <a:ext cx="847725" cy="1860804"/>
            <a:chOff x="4183062" y="2436876"/>
            <a:chExt cx="847725" cy="1860804"/>
          </a:xfrm>
        </p:grpSpPr>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A49C2C2C-CE28-5843-8415-9EE09E6947FC}"/>
                </a:ext>
              </a:extLst>
            </p:cNvPr>
            <p:cNvSpPr/>
            <p:nvPr/>
          </p:nvSpPr>
          <p:spPr>
            <a:xfrm>
              <a:off x="4421124" y="2436876"/>
              <a:ext cx="77724" cy="18608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959E1995-34BF-7E4C-A8E6-79D6D91B735F}"/>
              </a:ext>
            </a:extLst>
          </p:cNvPr>
          <p:cNvGrpSpPr/>
          <p:nvPr/>
        </p:nvGrpSpPr>
        <p:grpSpPr>
          <a:xfrm>
            <a:off x="5737741" y="1941782"/>
            <a:ext cx="847725" cy="336550"/>
            <a:chOff x="4199398" y="2143737"/>
            <a:chExt cx="847725" cy="336550"/>
          </a:xfrm>
        </p:grpSpPr>
        <p:sp>
          <p:nvSpPr>
            <p:cNvPr id="34" name="Text Box 16">
              <a:extLst>
                <a:ext uri="{FF2B5EF4-FFF2-40B4-BE49-F238E27FC236}">
                  <a16:creationId xmlns:a16="http://schemas.microsoft.com/office/drawing/2014/main" id="{CE11628B-6BAA-5F4D-83D0-1C375AA4B545}"/>
                </a:ext>
              </a:extLst>
            </p:cNvPr>
            <p:cNvSpPr txBox="1">
              <a:spLocks noChangeArrowheads="1"/>
            </p:cNvSpPr>
            <p:nvPr/>
          </p:nvSpPr>
          <p:spPr bwMode="auto">
            <a:xfrm>
              <a:off x="4199398" y="2143737"/>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L/R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2" name="Rectangle 41">
              <a:extLst>
                <a:ext uri="{FF2B5EF4-FFF2-40B4-BE49-F238E27FC236}">
                  <a16:creationId xmlns:a16="http://schemas.microsoft.com/office/drawing/2014/main" id="{3925C961-57CF-D349-AB32-A9692749F035}"/>
                </a:ext>
              </a:extLst>
            </p:cNvPr>
            <p:cNvSpPr/>
            <p:nvPr/>
          </p:nvSpPr>
          <p:spPr>
            <a:xfrm>
              <a:off x="4418854" y="2180844"/>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3" name="TextBox 42">
            <a:extLst>
              <a:ext uri="{FF2B5EF4-FFF2-40B4-BE49-F238E27FC236}">
                <a16:creationId xmlns:a16="http://schemas.microsoft.com/office/drawing/2014/main" id="{075CB59D-6E37-644B-87A0-86A5D61EB620}"/>
              </a:ext>
            </a:extLst>
          </p:cNvPr>
          <p:cNvSpPr txBox="1"/>
          <p:nvPr/>
        </p:nvSpPr>
        <p:spPr>
          <a:xfrm>
            <a:off x="4175012" y="2314737"/>
            <a:ext cx="1095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L / R</a:t>
            </a:r>
          </a:p>
        </p:txBody>
      </p:sp>
      <p:grpSp>
        <p:nvGrpSpPr>
          <p:cNvPr id="19" name="Group 18">
            <a:extLst>
              <a:ext uri="{FF2B5EF4-FFF2-40B4-BE49-F238E27FC236}">
                <a16:creationId xmlns:a16="http://schemas.microsoft.com/office/drawing/2014/main" id="{6A4AEDD2-EED9-9242-A1CE-295F5C6A03DB}"/>
              </a:ext>
            </a:extLst>
          </p:cNvPr>
          <p:cNvGrpSpPr/>
          <p:nvPr/>
        </p:nvGrpSpPr>
        <p:grpSpPr>
          <a:xfrm>
            <a:off x="3156251" y="2947504"/>
            <a:ext cx="1781653" cy="1463020"/>
            <a:chOff x="1660939" y="3934767"/>
            <a:chExt cx="1781653" cy="1463020"/>
          </a:xfrm>
        </p:grpSpPr>
        <p:sp>
          <p:nvSpPr>
            <p:cNvPr id="13" name="TextBox 12">
              <a:extLst>
                <a:ext uri="{FF2B5EF4-FFF2-40B4-BE49-F238E27FC236}">
                  <a16:creationId xmlns:a16="http://schemas.microsoft.com/office/drawing/2014/main" id="{80101E67-F8E3-5F43-87A5-EEE3F55BCF5A}"/>
                </a:ext>
              </a:extLst>
            </p:cNvPr>
            <p:cNvSpPr txBox="1"/>
            <p:nvPr/>
          </p:nvSpPr>
          <p:spPr>
            <a:xfrm>
              <a:off x="1673639" y="485649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7" name="TextBox 46">
              <a:extLst>
                <a:ext uri="{FF2B5EF4-FFF2-40B4-BE49-F238E27FC236}">
                  <a16:creationId xmlns:a16="http://schemas.microsoft.com/office/drawing/2014/main" id="{E3ADC375-683E-5F46-8229-0B251E9F0CDD}"/>
                </a:ext>
              </a:extLst>
            </p:cNvPr>
            <p:cNvSpPr txBox="1"/>
            <p:nvPr/>
          </p:nvSpPr>
          <p:spPr>
            <a:xfrm>
              <a:off x="2070100" y="4874567"/>
              <a:ext cx="137249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0.00027</a:t>
              </a:r>
            </a:p>
          </p:txBody>
        </p:sp>
        <p:grpSp>
          <p:nvGrpSpPr>
            <p:cNvPr id="18" name="Group 17">
              <a:extLst>
                <a:ext uri="{FF2B5EF4-FFF2-40B4-BE49-F238E27FC236}">
                  <a16:creationId xmlns:a16="http://schemas.microsoft.com/office/drawing/2014/main" id="{9AD14E5C-D408-D34F-A4E3-3FF2736B1748}"/>
                </a:ext>
              </a:extLst>
            </p:cNvPr>
            <p:cNvGrpSpPr/>
            <p:nvPr/>
          </p:nvGrpSpPr>
          <p:grpSpPr>
            <a:xfrm>
              <a:off x="1660939" y="3934767"/>
              <a:ext cx="1473628" cy="868065"/>
              <a:chOff x="1660939" y="3795067"/>
              <a:chExt cx="1473628" cy="868065"/>
            </a:xfrm>
          </p:grpSpPr>
          <p:sp>
            <p:nvSpPr>
              <p:cNvPr id="79" name="TextBox 78">
                <a:extLst>
                  <a:ext uri="{FF2B5EF4-FFF2-40B4-BE49-F238E27FC236}">
                    <a16:creationId xmlns:a16="http://schemas.microsoft.com/office/drawing/2014/main" id="{52A82ED6-4EB6-9646-9813-CD52285AEECC}"/>
                  </a:ext>
                </a:extLst>
              </p:cNvPr>
              <p:cNvSpPr txBox="1"/>
              <p:nvPr/>
            </p:nvSpPr>
            <p:spPr>
              <a:xfrm>
                <a:off x="1660939" y="3952557"/>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nvGrpSpPr>
              <p:cNvPr id="17" name="Group 16">
                <a:extLst>
                  <a:ext uri="{FF2B5EF4-FFF2-40B4-BE49-F238E27FC236}">
                    <a16:creationId xmlns:a16="http://schemas.microsoft.com/office/drawing/2014/main" id="{2D5D5FF4-838F-754C-8978-6526E35349A3}"/>
                  </a:ext>
                </a:extLst>
              </p:cNvPr>
              <p:cNvGrpSpPr/>
              <p:nvPr/>
            </p:nvGrpSpPr>
            <p:grpSpPr>
              <a:xfrm>
                <a:off x="2095500" y="3795067"/>
                <a:ext cx="1039067" cy="868065"/>
                <a:chOff x="2032000" y="3795067"/>
                <a:chExt cx="1039067" cy="868065"/>
              </a:xfrm>
            </p:grpSpPr>
            <p:sp>
              <p:nvSpPr>
                <p:cNvPr id="80" name="TextBox 79">
                  <a:extLst>
                    <a:ext uri="{FF2B5EF4-FFF2-40B4-BE49-F238E27FC236}">
                      <a16:creationId xmlns:a16="http://schemas.microsoft.com/office/drawing/2014/main" id="{E983D372-880E-BD47-AF86-736C61470D97}"/>
                    </a:ext>
                  </a:extLst>
                </p:cNvPr>
                <p:cNvSpPr txBox="1"/>
                <p:nvPr/>
              </p:nvSpPr>
              <p:spPr>
                <a:xfrm>
                  <a:off x="2146300" y="3795067"/>
                  <a:ext cx="728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.008</a:t>
                  </a:r>
                </a:p>
              </p:txBody>
            </p:sp>
            <p:sp>
              <p:nvSpPr>
                <p:cNvPr id="81" name="TextBox 80">
                  <a:extLst>
                    <a:ext uri="{FF2B5EF4-FFF2-40B4-BE49-F238E27FC236}">
                      <a16:creationId xmlns:a16="http://schemas.microsoft.com/office/drawing/2014/main" id="{C1BDCBB7-422E-9B44-86BF-FE476616B58A}"/>
                    </a:ext>
                  </a:extLst>
                </p:cNvPr>
                <p:cNvSpPr txBox="1"/>
                <p:nvPr/>
              </p:nvSpPr>
              <p:spPr>
                <a:xfrm>
                  <a:off x="2032000" y="4201467"/>
                  <a:ext cx="10390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30.008</a:t>
                  </a:r>
                </a:p>
              </p:txBody>
            </p:sp>
            <p:cxnSp>
              <p:nvCxnSpPr>
                <p:cNvPr id="82" name="Straight Connector 81">
                  <a:extLst>
                    <a:ext uri="{FF2B5EF4-FFF2-40B4-BE49-F238E27FC236}">
                      <a16:creationId xmlns:a16="http://schemas.microsoft.com/office/drawing/2014/main" id="{BBAC316F-2A0D-B744-BBEB-CB399528A356}"/>
                    </a:ext>
                  </a:extLst>
                </p:cNvPr>
                <p:cNvCxnSpPr/>
                <p:nvPr/>
              </p:nvCxnSpPr>
              <p:spPr>
                <a:xfrm>
                  <a:off x="2120900" y="4239567"/>
                  <a:ext cx="825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85" name="Rectangle 84">
            <a:extLst>
              <a:ext uri="{FF2B5EF4-FFF2-40B4-BE49-F238E27FC236}">
                <a16:creationId xmlns:a16="http://schemas.microsoft.com/office/drawing/2014/main" id="{6A30693C-EFD3-504D-9986-8B04D7557A03}"/>
              </a:ext>
            </a:extLst>
          </p:cNvPr>
          <p:cNvSpPr/>
          <p:nvPr/>
        </p:nvSpPr>
        <p:spPr>
          <a:xfrm>
            <a:off x="5728597" y="1978889"/>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7907A72-228A-0E4D-9982-EED66F10F557}"/>
              </a:ext>
            </a:extLst>
          </p:cNvPr>
          <p:cNvSpPr txBox="1"/>
          <p:nvPr/>
        </p:nvSpPr>
        <p:spPr>
          <a:xfrm>
            <a:off x="1219200" y="5055243"/>
            <a:ext cx="10194664" cy="1231106"/>
          </a:xfrm>
          <a:prstGeom prst="rect">
            <a:avLst/>
          </a:prstGeom>
          <a:noFill/>
        </p:spPr>
        <p:txBody>
          <a:bodyPr wrap="square" rtlCol="0">
            <a:spAutoFit/>
          </a:bodyPr>
          <a:lstStyle/>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rdt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3.0 protocol performance stinks!</a:t>
            </a:r>
          </a:p>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Protocol limits performance of underlying infrastructure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181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dissolve">
                                      <p:cBhvr>
                                        <p:cTn id="31" dur="500"/>
                                        <p:tgtEl>
                                          <p:spTgt spid="85"/>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3" grpId="0"/>
      <p:bldP spid="85" grpId="0" animBg="1"/>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pipelined protocols operation</a:t>
            </a:r>
            <a:endParaRPr lang="en-US" sz="4400" dirty="0"/>
          </a:p>
        </p:txBody>
      </p:sp>
      <p:sp>
        <p:nvSpPr>
          <p:cNvPr id="78" name="Rectangle 3">
            <a:extLst>
              <a:ext uri="{FF2B5EF4-FFF2-40B4-BE49-F238E27FC236}">
                <a16:creationId xmlns:a16="http://schemas.microsoft.com/office/drawing/2014/main" id="{58138FEE-B5E2-DF48-8378-96F53EA03F37}"/>
              </a:ext>
            </a:extLst>
          </p:cNvPr>
          <p:cNvSpPr txBox="1">
            <a:spLocks noChangeArrowheads="1"/>
          </p:cNvSpPr>
          <p:nvPr/>
        </p:nvSpPr>
        <p:spPr>
          <a:xfrm>
            <a:off x="722556" y="1312877"/>
            <a:ext cx="10988826" cy="20331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sender allows multiple,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yet-to-be-acknowledged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range of sequence numbers must be increased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buffering at sender and/or receiver</a:t>
            </a:r>
          </a:p>
        </p:txBody>
      </p:sp>
      <p:grpSp>
        <p:nvGrpSpPr>
          <p:cNvPr id="4" name="Group 3">
            <a:extLst>
              <a:ext uri="{FF2B5EF4-FFF2-40B4-BE49-F238E27FC236}">
                <a16:creationId xmlns:a16="http://schemas.microsoft.com/office/drawing/2014/main" id="{4B5D14E0-A0D3-934D-BBAE-EEDB9CC51924}"/>
              </a:ext>
            </a:extLst>
          </p:cNvPr>
          <p:cNvGrpSpPr/>
          <p:nvPr/>
        </p:nvGrpSpPr>
        <p:grpSpPr>
          <a:xfrm>
            <a:off x="2916237" y="2993267"/>
            <a:ext cx="6359525" cy="2370138"/>
            <a:chOff x="1673403" y="3019025"/>
            <a:chExt cx="6359525" cy="2370138"/>
          </a:xfrm>
        </p:grpSpPr>
        <p:pic>
          <p:nvPicPr>
            <p:cNvPr id="80" name="Picture 5" descr="rdt_pipelined1">
              <a:extLst>
                <a:ext uri="{FF2B5EF4-FFF2-40B4-BE49-F238E27FC236}">
                  <a16:creationId xmlns:a16="http://schemas.microsoft.com/office/drawing/2014/main" id="{2F295627-AEBF-DA46-A59F-B81177F03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03" y="3019025"/>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44">
              <a:extLst>
                <a:ext uri="{FF2B5EF4-FFF2-40B4-BE49-F238E27FC236}">
                  <a16:creationId xmlns:a16="http://schemas.microsoft.com/office/drawing/2014/main" id="{1111BB3D-3EE3-524B-ADDE-3374E7ACC18F}"/>
                </a:ext>
              </a:extLst>
            </p:cNvPr>
            <p:cNvGrpSpPr>
              <a:grpSpLocks/>
            </p:cNvGrpSpPr>
            <p:nvPr/>
          </p:nvGrpSpPr>
          <p:grpSpPr bwMode="auto">
            <a:xfrm>
              <a:off x="1673403" y="3696888"/>
              <a:ext cx="469900" cy="465137"/>
              <a:chOff x="881" y="2283"/>
              <a:chExt cx="296" cy="293"/>
            </a:xfrm>
          </p:grpSpPr>
          <p:sp>
            <p:nvSpPr>
              <p:cNvPr id="82" name="Rectangle 43">
                <a:extLst>
                  <a:ext uri="{FF2B5EF4-FFF2-40B4-BE49-F238E27FC236}">
                    <a16:creationId xmlns:a16="http://schemas.microsoft.com/office/drawing/2014/main" id="{10716B48-25E1-7F4D-87AA-377041B56237}"/>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3" name="Group 36">
                <a:extLst>
                  <a:ext uri="{FF2B5EF4-FFF2-40B4-BE49-F238E27FC236}">
                    <a16:creationId xmlns:a16="http://schemas.microsoft.com/office/drawing/2014/main" id="{F805DF4F-95A4-BD4D-AD9B-A0F477F1C32B}"/>
                  </a:ext>
                </a:extLst>
              </p:cNvPr>
              <p:cNvGrpSpPr>
                <a:grpSpLocks/>
              </p:cNvGrpSpPr>
              <p:nvPr/>
            </p:nvGrpSpPr>
            <p:grpSpPr bwMode="auto">
              <a:xfrm flipH="1">
                <a:off x="881" y="2283"/>
                <a:ext cx="296" cy="293"/>
                <a:chOff x="2839" y="3501"/>
                <a:chExt cx="755" cy="803"/>
              </a:xfrm>
            </p:grpSpPr>
            <p:pic>
              <p:nvPicPr>
                <p:cNvPr id="84" name="Picture 37" descr="desktop_computer_stylized_medium">
                  <a:extLst>
                    <a:ext uri="{FF2B5EF4-FFF2-40B4-BE49-F238E27FC236}">
                      <a16:creationId xmlns:a16="http://schemas.microsoft.com/office/drawing/2014/main" id="{85D0573B-AA1D-C647-947D-E75FC498B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38">
                  <a:extLst>
                    <a:ext uri="{FF2B5EF4-FFF2-40B4-BE49-F238E27FC236}">
                      <a16:creationId xmlns:a16="http://schemas.microsoft.com/office/drawing/2014/main" id="{D280CE14-8944-254D-8B1F-894AD27B66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86" name="Freeform 48">
              <a:extLst>
                <a:ext uri="{FF2B5EF4-FFF2-40B4-BE49-F238E27FC236}">
                  <a16:creationId xmlns:a16="http://schemas.microsoft.com/office/drawing/2014/main" id="{A1C3D94C-83E9-0F40-97E5-B369E086816C}"/>
                </a:ext>
              </a:extLst>
            </p:cNvPr>
            <p:cNvSpPr>
              <a:spLocks/>
            </p:cNvSpPr>
            <p:nvPr/>
          </p:nvSpPr>
          <p:spPr bwMode="auto">
            <a:xfrm>
              <a:off x="7613828" y="3709588"/>
              <a:ext cx="185737" cy="431800"/>
            </a:xfrm>
            <a:custGeom>
              <a:avLst/>
              <a:gdLst>
                <a:gd name="T0" fmla="*/ 2147483647 w 117"/>
                <a:gd name="T1" fmla="*/ 2147483647 h 272"/>
                <a:gd name="T2" fmla="*/ 2147483647 w 117"/>
                <a:gd name="T3" fmla="*/ 2147483647 h 272"/>
                <a:gd name="T4" fmla="*/ 2147483647 w 117"/>
                <a:gd name="T5" fmla="*/ 2147483647 h 272"/>
                <a:gd name="T6" fmla="*/ 0 w 117"/>
                <a:gd name="T7" fmla="*/ 2147483647 h 272"/>
                <a:gd name="T8" fmla="*/ 2147483647 w 117"/>
                <a:gd name="T9" fmla="*/ 2147483647 h 272"/>
                <a:gd name="T10" fmla="*/ 2147483647 w 117"/>
                <a:gd name="T11" fmla="*/ 2147483647 h 272"/>
                <a:gd name="T12" fmla="*/ 2147483647 w 117"/>
                <a:gd name="T13" fmla="*/ 0 h 272"/>
                <a:gd name="T14" fmla="*/ 2147483647 w 117"/>
                <a:gd name="T15" fmla="*/ 2147483647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50">
              <a:extLst>
                <a:ext uri="{FF2B5EF4-FFF2-40B4-BE49-F238E27FC236}">
                  <a16:creationId xmlns:a16="http://schemas.microsoft.com/office/drawing/2014/main" id="{605457C9-55E9-234B-AF40-1C2CEC7BD520}"/>
                </a:ext>
              </a:extLst>
            </p:cNvPr>
            <p:cNvGrpSpPr>
              <a:grpSpLocks/>
            </p:cNvGrpSpPr>
            <p:nvPr/>
          </p:nvGrpSpPr>
          <p:grpSpPr bwMode="auto">
            <a:xfrm>
              <a:off x="4784903" y="3714350"/>
              <a:ext cx="469900" cy="465138"/>
              <a:chOff x="881" y="2283"/>
              <a:chExt cx="296" cy="293"/>
            </a:xfrm>
          </p:grpSpPr>
          <p:sp>
            <p:nvSpPr>
              <p:cNvPr id="88" name="Rectangle 51">
                <a:extLst>
                  <a:ext uri="{FF2B5EF4-FFF2-40B4-BE49-F238E27FC236}">
                    <a16:creationId xmlns:a16="http://schemas.microsoft.com/office/drawing/2014/main" id="{5A66C211-A318-FD43-B1DC-494380C212A1}"/>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9" name="Group 52">
                <a:extLst>
                  <a:ext uri="{FF2B5EF4-FFF2-40B4-BE49-F238E27FC236}">
                    <a16:creationId xmlns:a16="http://schemas.microsoft.com/office/drawing/2014/main" id="{028FC7D3-7EE7-2840-8091-94C524E05F4E}"/>
                  </a:ext>
                </a:extLst>
              </p:cNvPr>
              <p:cNvGrpSpPr>
                <a:grpSpLocks/>
              </p:cNvGrpSpPr>
              <p:nvPr/>
            </p:nvGrpSpPr>
            <p:grpSpPr bwMode="auto">
              <a:xfrm flipH="1">
                <a:off x="881" y="2283"/>
                <a:ext cx="296" cy="293"/>
                <a:chOff x="2839" y="3501"/>
                <a:chExt cx="755" cy="803"/>
              </a:xfrm>
            </p:grpSpPr>
            <p:pic>
              <p:nvPicPr>
                <p:cNvPr id="90" name="Picture 53" descr="desktop_computer_stylized_medium">
                  <a:extLst>
                    <a:ext uri="{FF2B5EF4-FFF2-40B4-BE49-F238E27FC236}">
                      <a16:creationId xmlns:a16="http://schemas.microsoft.com/office/drawing/2014/main" id="{5DF1881B-0BF4-AD42-A217-8A59265F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54">
                  <a:extLst>
                    <a:ext uri="{FF2B5EF4-FFF2-40B4-BE49-F238E27FC236}">
                      <a16:creationId xmlns:a16="http://schemas.microsoft.com/office/drawing/2014/main" id="{70153128-AD53-344E-AC41-31C4A7A688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92" name="Group 55">
              <a:extLst>
                <a:ext uri="{FF2B5EF4-FFF2-40B4-BE49-F238E27FC236}">
                  <a16:creationId xmlns:a16="http://schemas.microsoft.com/office/drawing/2014/main" id="{BC8220C0-F289-EA49-A8E3-C57D20507ACD}"/>
                </a:ext>
              </a:extLst>
            </p:cNvPr>
            <p:cNvGrpSpPr>
              <a:grpSpLocks/>
            </p:cNvGrpSpPr>
            <p:nvPr/>
          </p:nvGrpSpPr>
          <p:grpSpPr bwMode="auto">
            <a:xfrm>
              <a:off x="4493546" y="3633388"/>
              <a:ext cx="223838" cy="501650"/>
              <a:chOff x="4140" y="429"/>
              <a:chExt cx="1425" cy="2396"/>
            </a:xfrm>
          </p:grpSpPr>
          <p:sp>
            <p:nvSpPr>
              <p:cNvPr id="93" name="Freeform 56">
                <a:extLst>
                  <a:ext uri="{FF2B5EF4-FFF2-40B4-BE49-F238E27FC236}">
                    <a16:creationId xmlns:a16="http://schemas.microsoft.com/office/drawing/2014/main" id="{4F76258E-0BBD-8E40-98DF-823F02EF9AC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Rectangle 57">
                <a:extLst>
                  <a:ext uri="{FF2B5EF4-FFF2-40B4-BE49-F238E27FC236}">
                    <a16:creationId xmlns:a16="http://schemas.microsoft.com/office/drawing/2014/main" id="{7ED94245-5F5F-444B-9321-EDC0812D8D8E}"/>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5" name="Freeform 58">
                <a:extLst>
                  <a:ext uri="{FF2B5EF4-FFF2-40B4-BE49-F238E27FC236}">
                    <a16:creationId xmlns:a16="http://schemas.microsoft.com/office/drawing/2014/main" id="{1F9330A9-C80A-E34C-9993-F9F6EFA2E93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59">
                <a:extLst>
                  <a:ext uri="{FF2B5EF4-FFF2-40B4-BE49-F238E27FC236}">
                    <a16:creationId xmlns:a16="http://schemas.microsoft.com/office/drawing/2014/main" id="{EED46AB6-5210-284B-BD15-CC7F3CC066F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Rectangle 60">
                <a:extLst>
                  <a:ext uri="{FF2B5EF4-FFF2-40B4-BE49-F238E27FC236}">
                    <a16:creationId xmlns:a16="http://schemas.microsoft.com/office/drawing/2014/main" id="{FCD372CD-8E16-EB40-BCB5-6518B2E541EE}"/>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98" name="Group 61">
                <a:extLst>
                  <a:ext uri="{FF2B5EF4-FFF2-40B4-BE49-F238E27FC236}">
                    <a16:creationId xmlns:a16="http://schemas.microsoft.com/office/drawing/2014/main" id="{A9F56FC0-6211-5447-8838-1C3E5659D8CC}"/>
                  </a:ext>
                </a:extLst>
              </p:cNvPr>
              <p:cNvGrpSpPr>
                <a:grpSpLocks/>
              </p:cNvGrpSpPr>
              <p:nvPr/>
            </p:nvGrpSpPr>
            <p:grpSpPr bwMode="auto">
              <a:xfrm>
                <a:off x="4749" y="668"/>
                <a:ext cx="581" cy="145"/>
                <a:chOff x="614" y="2568"/>
                <a:chExt cx="725" cy="139"/>
              </a:xfrm>
            </p:grpSpPr>
            <p:sp>
              <p:nvSpPr>
                <p:cNvPr id="141" name="AutoShape 62">
                  <a:extLst>
                    <a:ext uri="{FF2B5EF4-FFF2-40B4-BE49-F238E27FC236}">
                      <a16:creationId xmlns:a16="http://schemas.microsoft.com/office/drawing/2014/main" id="{B2006563-73E3-C341-BE69-A2D714EE0E00}"/>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2" name="AutoShape 63">
                  <a:extLst>
                    <a:ext uri="{FF2B5EF4-FFF2-40B4-BE49-F238E27FC236}">
                      <a16:creationId xmlns:a16="http://schemas.microsoft.com/office/drawing/2014/main" id="{452EDF48-634C-DC4E-976C-1E4013FE6563}"/>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99" name="Rectangle 64">
                <a:extLst>
                  <a:ext uri="{FF2B5EF4-FFF2-40B4-BE49-F238E27FC236}">
                    <a16:creationId xmlns:a16="http://schemas.microsoft.com/office/drawing/2014/main" id="{517F2B13-C563-4E43-B2A5-C5BD2544BCE8}"/>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0" name="Group 65">
                <a:extLst>
                  <a:ext uri="{FF2B5EF4-FFF2-40B4-BE49-F238E27FC236}">
                    <a16:creationId xmlns:a16="http://schemas.microsoft.com/office/drawing/2014/main" id="{4ED80E09-23D9-1444-A08C-74DBBD9F351B}"/>
                  </a:ext>
                </a:extLst>
              </p:cNvPr>
              <p:cNvGrpSpPr>
                <a:grpSpLocks/>
              </p:cNvGrpSpPr>
              <p:nvPr/>
            </p:nvGrpSpPr>
            <p:grpSpPr bwMode="auto">
              <a:xfrm>
                <a:off x="4747" y="994"/>
                <a:ext cx="581" cy="134"/>
                <a:chOff x="614" y="2568"/>
                <a:chExt cx="725" cy="139"/>
              </a:xfrm>
            </p:grpSpPr>
            <p:sp>
              <p:nvSpPr>
                <p:cNvPr id="139" name="AutoShape 66">
                  <a:extLst>
                    <a:ext uri="{FF2B5EF4-FFF2-40B4-BE49-F238E27FC236}">
                      <a16:creationId xmlns:a16="http://schemas.microsoft.com/office/drawing/2014/main" id="{BD5E8DEF-A6A7-524F-A3E8-38105351EF54}"/>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0" name="AutoShape 67">
                  <a:extLst>
                    <a:ext uri="{FF2B5EF4-FFF2-40B4-BE49-F238E27FC236}">
                      <a16:creationId xmlns:a16="http://schemas.microsoft.com/office/drawing/2014/main" id="{83CE605A-8B9B-FF4A-ADD9-77EFF07CEC97}"/>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1" name="Rectangle 68">
                <a:extLst>
                  <a:ext uri="{FF2B5EF4-FFF2-40B4-BE49-F238E27FC236}">
                    <a16:creationId xmlns:a16="http://schemas.microsoft.com/office/drawing/2014/main" id="{13298108-AEB2-9C4B-9F8E-E0273C39A75B}"/>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2" name="Rectangle 69">
                <a:extLst>
                  <a:ext uri="{FF2B5EF4-FFF2-40B4-BE49-F238E27FC236}">
                    <a16:creationId xmlns:a16="http://schemas.microsoft.com/office/drawing/2014/main" id="{998350A7-0615-C644-9F45-39D62BDB9867}"/>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3" name="Group 70">
                <a:extLst>
                  <a:ext uri="{FF2B5EF4-FFF2-40B4-BE49-F238E27FC236}">
                    <a16:creationId xmlns:a16="http://schemas.microsoft.com/office/drawing/2014/main" id="{B66F256F-0190-C34D-B1CF-5EC3FBA6E08D}"/>
                  </a:ext>
                </a:extLst>
              </p:cNvPr>
              <p:cNvGrpSpPr>
                <a:grpSpLocks/>
              </p:cNvGrpSpPr>
              <p:nvPr/>
            </p:nvGrpSpPr>
            <p:grpSpPr bwMode="auto">
              <a:xfrm>
                <a:off x="4735" y="1627"/>
                <a:ext cx="582" cy="151"/>
                <a:chOff x="614" y="2568"/>
                <a:chExt cx="725" cy="139"/>
              </a:xfrm>
            </p:grpSpPr>
            <p:sp>
              <p:nvSpPr>
                <p:cNvPr id="119" name="AutoShape 71">
                  <a:extLst>
                    <a:ext uri="{FF2B5EF4-FFF2-40B4-BE49-F238E27FC236}">
                      <a16:creationId xmlns:a16="http://schemas.microsoft.com/office/drawing/2014/main" id="{B44DED58-257C-B64B-BAD6-1093812EF734}"/>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0" name="AutoShape 72">
                  <a:extLst>
                    <a:ext uri="{FF2B5EF4-FFF2-40B4-BE49-F238E27FC236}">
                      <a16:creationId xmlns:a16="http://schemas.microsoft.com/office/drawing/2014/main" id="{17264758-5A11-0143-AA34-8D5FF585E9F0}"/>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4" name="Freeform 73">
                <a:extLst>
                  <a:ext uri="{FF2B5EF4-FFF2-40B4-BE49-F238E27FC236}">
                    <a16:creationId xmlns:a16="http://schemas.microsoft.com/office/drawing/2014/main" id="{F9396AFF-50A0-E543-85ED-A1775DCAB5B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5" name="Group 74">
                <a:extLst>
                  <a:ext uri="{FF2B5EF4-FFF2-40B4-BE49-F238E27FC236}">
                    <a16:creationId xmlns:a16="http://schemas.microsoft.com/office/drawing/2014/main" id="{EFAA059B-DB96-6A46-B4E6-8F3321F53126}"/>
                  </a:ext>
                </a:extLst>
              </p:cNvPr>
              <p:cNvGrpSpPr>
                <a:grpSpLocks/>
              </p:cNvGrpSpPr>
              <p:nvPr/>
            </p:nvGrpSpPr>
            <p:grpSpPr bwMode="auto">
              <a:xfrm>
                <a:off x="4739" y="1327"/>
                <a:ext cx="582" cy="139"/>
                <a:chOff x="614" y="2568"/>
                <a:chExt cx="725" cy="139"/>
              </a:xfrm>
            </p:grpSpPr>
            <p:sp>
              <p:nvSpPr>
                <p:cNvPr id="117" name="AutoShape 75">
                  <a:extLst>
                    <a:ext uri="{FF2B5EF4-FFF2-40B4-BE49-F238E27FC236}">
                      <a16:creationId xmlns:a16="http://schemas.microsoft.com/office/drawing/2014/main" id="{83348DAB-4511-F04F-BD32-D337DF959B21}"/>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8" name="AutoShape 76">
                  <a:extLst>
                    <a:ext uri="{FF2B5EF4-FFF2-40B4-BE49-F238E27FC236}">
                      <a16:creationId xmlns:a16="http://schemas.microsoft.com/office/drawing/2014/main" id="{A1C8B31D-3D51-2648-9688-2AEA89487C8D}"/>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6" name="Rectangle 77">
                <a:extLst>
                  <a:ext uri="{FF2B5EF4-FFF2-40B4-BE49-F238E27FC236}">
                    <a16:creationId xmlns:a16="http://schemas.microsoft.com/office/drawing/2014/main" id="{7EF69E7C-0C67-7148-8FE3-54101303E382}"/>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Freeform 78">
                <a:extLst>
                  <a:ext uri="{FF2B5EF4-FFF2-40B4-BE49-F238E27FC236}">
                    <a16:creationId xmlns:a16="http://schemas.microsoft.com/office/drawing/2014/main" id="{FBDFC7A2-78F6-6B42-8CB8-7F23EE4E35C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79">
                <a:extLst>
                  <a:ext uri="{FF2B5EF4-FFF2-40B4-BE49-F238E27FC236}">
                    <a16:creationId xmlns:a16="http://schemas.microsoft.com/office/drawing/2014/main" id="{CC939040-7BF3-9046-BF6A-0458E0E2ED5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Oval 80">
                <a:extLst>
                  <a:ext uri="{FF2B5EF4-FFF2-40B4-BE49-F238E27FC236}">
                    <a16:creationId xmlns:a16="http://schemas.microsoft.com/office/drawing/2014/main" id="{D3889CB4-554F-C549-9233-410F2A7029F0}"/>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81">
                <a:extLst>
                  <a:ext uri="{FF2B5EF4-FFF2-40B4-BE49-F238E27FC236}">
                    <a16:creationId xmlns:a16="http://schemas.microsoft.com/office/drawing/2014/main" id="{01CB4D71-6B24-D14B-8E88-E20AA937EAC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AutoShape 82">
                <a:extLst>
                  <a:ext uri="{FF2B5EF4-FFF2-40B4-BE49-F238E27FC236}">
                    <a16:creationId xmlns:a16="http://schemas.microsoft.com/office/drawing/2014/main" id="{765BBEDF-3C6B-1040-8B52-503C49ECEE41}"/>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2" name="AutoShape 83">
                <a:extLst>
                  <a:ext uri="{FF2B5EF4-FFF2-40B4-BE49-F238E27FC236}">
                    <a16:creationId xmlns:a16="http://schemas.microsoft.com/office/drawing/2014/main" id="{6FAE78A0-65F7-5C4E-B7EA-70A785714C79}"/>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3" name="Oval 84">
                <a:extLst>
                  <a:ext uri="{FF2B5EF4-FFF2-40B4-BE49-F238E27FC236}">
                    <a16:creationId xmlns:a16="http://schemas.microsoft.com/office/drawing/2014/main" id="{AABAB6CF-26FB-E547-93D6-6BFF67172415}"/>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4" name="Oval 85">
                <a:extLst>
                  <a:ext uri="{FF2B5EF4-FFF2-40B4-BE49-F238E27FC236}">
                    <a16:creationId xmlns:a16="http://schemas.microsoft.com/office/drawing/2014/main" id="{EE66FB07-9865-0B46-8669-F1B01050BFB9}"/>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15" name="Oval 86">
                <a:extLst>
                  <a:ext uri="{FF2B5EF4-FFF2-40B4-BE49-F238E27FC236}">
                    <a16:creationId xmlns:a16="http://schemas.microsoft.com/office/drawing/2014/main" id="{5A789240-A8CA-A84D-A9E3-BD6D3717368B}"/>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6" name="Rectangle 87">
                <a:extLst>
                  <a:ext uri="{FF2B5EF4-FFF2-40B4-BE49-F238E27FC236}">
                    <a16:creationId xmlns:a16="http://schemas.microsoft.com/office/drawing/2014/main" id="{A762B790-F441-E240-934E-A9664B2F5399}"/>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nvGrpSpPr>
            <p:cNvPr id="143" name="Group 88">
              <a:extLst>
                <a:ext uri="{FF2B5EF4-FFF2-40B4-BE49-F238E27FC236}">
                  <a16:creationId xmlns:a16="http://schemas.microsoft.com/office/drawing/2014/main" id="{17DC5732-628F-6741-852D-2CBD1EC0FDEB}"/>
                </a:ext>
              </a:extLst>
            </p:cNvPr>
            <p:cNvGrpSpPr>
              <a:grpSpLocks/>
            </p:cNvGrpSpPr>
            <p:nvPr/>
          </p:nvGrpSpPr>
          <p:grpSpPr bwMode="auto">
            <a:xfrm>
              <a:off x="7659865" y="3576238"/>
              <a:ext cx="223838" cy="501650"/>
              <a:chOff x="4140" y="429"/>
              <a:chExt cx="1425" cy="2396"/>
            </a:xfrm>
          </p:grpSpPr>
          <p:sp>
            <p:nvSpPr>
              <p:cNvPr id="144" name="Freeform 89">
                <a:extLst>
                  <a:ext uri="{FF2B5EF4-FFF2-40B4-BE49-F238E27FC236}">
                    <a16:creationId xmlns:a16="http://schemas.microsoft.com/office/drawing/2014/main" id="{66258626-CF43-4144-AFB5-A001FE5BE7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Rectangle 90">
                <a:extLst>
                  <a:ext uri="{FF2B5EF4-FFF2-40B4-BE49-F238E27FC236}">
                    <a16:creationId xmlns:a16="http://schemas.microsoft.com/office/drawing/2014/main" id="{75E92CB8-71C3-E048-84D7-F08068A4723B}"/>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6" name="Freeform 91">
                <a:extLst>
                  <a:ext uri="{FF2B5EF4-FFF2-40B4-BE49-F238E27FC236}">
                    <a16:creationId xmlns:a16="http://schemas.microsoft.com/office/drawing/2014/main" id="{71C22EB9-D8A4-F04F-A304-D772EEAB70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92">
                <a:extLst>
                  <a:ext uri="{FF2B5EF4-FFF2-40B4-BE49-F238E27FC236}">
                    <a16:creationId xmlns:a16="http://schemas.microsoft.com/office/drawing/2014/main" id="{A649EF14-8235-8B4A-8B8B-3AC2B2B64C7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Rectangle 93">
                <a:extLst>
                  <a:ext uri="{FF2B5EF4-FFF2-40B4-BE49-F238E27FC236}">
                    <a16:creationId xmlns:a16="http://schemas.microsoft.com/office/drawing/2014/main" id="{2C3B9489-DBCD-1B41-A1E0-9939F842AA3D}"/>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49" name="Group 94">
                <a:extLst>
                  <a:ext uri="{FF2B5EF4-FFF2-40B4-BE49-F238E27FC236}">
                    <a16:creationId xmlns:a16="http://schemas.microsoft.com/office/drawing/2014/main" id="{5EA53608-D5A4-FB4B-8294-6D9D65EFF00C}"/>
                  </a:ext>
                </a:extLst>
              </p:cNvPr>
              <p:cNvGrpSpPr>
                <a:grpSpLocks/>
              </p:cNvGrpSpPr>
              <p:nvPr/>
            </p:nvGrpSpPr>
            <p:grpSpPr bwMode="auto">
              <a:xfrm>
                <a:off x="4749" y="668"/>
                <a:ext cx="581" cy="145"/>
                <a:chOff x="614" y="2568"/>
                <a:chExt cx="725" cy="139"/>
              </a:xfrm>
            </p:grpSpPr>
            <p:sp>
              <p:nvSpPr>
                <p:cNvPr id="174" name="AutoShape 95">
                  <a:extLst>
                    <a:ext uri="{FF2B5EF4-FFF2-40B4-BE49-F238E27FC236}">
                      <a16:creationId xmlns:a16="http://schemas.microsoft.com/office/drawing/2014/main" id="{AED3F1D5-BB8C-254E-83E5-6EAB6528B99F}"/>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5" name="AutoShape 96">
                  <a:extLst>
                    <a:ext uri="{FF2B5EF4-FFF2-40B4-BE49-F238E27FC236}">
                      <a16:creationId xmlns:a16="http://schemas.microsoft.com/office/drawing/2014/main" id="{942D2E9F-6E36-084E-9FBC-AD82CA243A50}"/>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0" name="Rectangle 97">
                <a:extLst>
                  <a:ext uri="{FF2B5EF4-FFF2-40B4-BE49-F238E27FC236}">
                    <a16:creationId xmlns:a16="http://schemas.microsoft.com/office/drawing/2014/main" id="{E8FF0B53-6745-A84C-89E0-B850FA20B8A6}"/>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1" name="Group 98">
                <a:extLst>
                  <a:ext uri="{FF2B5EF4-FFF2-40B4-BE49-F238E27FC236}">
                    <a16:creationId xmlns:a16="http://schemas.microsoft.com/office/drawing/2014/main" id="{3E1DFAB8-85DC-9B47-A3FC-17FA76E4DB95}"/>
                  </a:ext>
                </a:extLst>
              </p:cNvPr>
              <p:cNvGrpSpPr>
                <a:grpSpLocks/>
              </p:cNvGrpSpPr>
              <p:nvPr/>
            </p:nvGrpSpPr>
            <p:grpSpPr bwMode="auto">
              <a:xfrm>
                <a:off x="4747" y="994"/>
                <a:ext cx="581" cy="134"/>
                <a:chOff x="614" y="2568"/>
                <a:chExt cx="725" cy="139"/>
              </a:xfrm>
            </p:grpSpPr>
            <p:sp>
              <p:nvSpPr>
                <p:cNvPr id="172" name="AutoShape 99">
                  <a:extLst>
                    <a:ext uri="{FF2B5EF4-FFF2-40B4-BE49-F238E27FC236}">
                      <a16:creationId xmlns:a16="http://schemas.microsoft.com/office/drawing/2014/main" id="{9B63DA8A-7611-6449-A57A-B40172E56E2A}"/>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3" name="AutoShape 100">
                  <a:extLst>
                    <a:ext uri="{FF2B5EF4-FFF2-40B4-BE49-F238E27FC236}">
                      <a16:creationId xmlns:a16="http://schemas.microsoft.com/office/drawing/2014/main" id="{AB3060D8-D09B-3F4B-AEE4-AEE61862CA56}"/>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2" name="Rectangle 101">
                <a:extLst>
                  <a:ext uri="{FF2B5EF4-FFF2-40B4-BE49-F238E27FC236}">
                    <a16:creationId xmlns:a16="http://schemas.microsoft.com/office/drawing/2014/main" id="{3C0F1872-3B7D-4A41-8B0C-E81E4AC44AD7}"/>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3" name="Rectangle 102">
                <a:extLst>
                  <a:ext uri="{FF2B5EF4-FFF2-40B4-BE49-F238E27FC236}">
                    <a16:creationId xmlns:a16="http://schemas.microsoft.com/office/drawing/2014/main" id="{660918F1-C396-1647-B4E6-234CB13D9502}"/>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4" name="Group 103">
                <a:extLst>
                  <a:ext uri="{FF2B5EF4-FFF2-40B4-BE49-F238E27FC236}">
                    <a16:creationId xmlns:a16="http://schemas.microsoft.com/office/drawing/2014/main" id="{A148F5A9-0478-8F4F-89E7-8C39446345C2}"/>
                  </a:ext>
                </a:extLst>
              </p:cNvPr>
              <p:cNvGrpSpPr>
                <a:grpSpLocks/>
              </p:cNvGrpSpPr>
              <p:nvPr/>
            </p:nvGrpSpPr>
            <p:grpSpPr bwMode="auto">
              <a:xfrm>
                <a:off x="4735" y="1627"/>
                <a:ext cx="582" cy="151"/>
                <a:chOff x="614" y="2568"/>
                <a:chExt cx="725" cy="139"/>
              </a:xfrm>
            </p:grpSpPr>
            <p:sp>
              <p:nvSpPr>
                <p:cNvPr id="170" name="AutoShape 104">
                  <a:extLst>
                    <a:ext uri="{FF2B5EF4-FFF2-40B4-BE49-F238E27FC236}">
                      <a16:creationId xmlns:a16="http://schemas.microsoft.com/office/drawing/2014/main" id="{80F9D10C-B532-B14A-B8EA-13E7BE80A42A}"/>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1" name="AutoShape 105">
                  <a:extLst>
                    <a:ext uri="{FF2B5EF4-FFF2-40B4-BE49-F238E27FC236}">
                      <a16:creationId xmlns:a16="http://schemas.microsoft.com/office/drawing/2014/main" id="{88383691-0F9A-5544-9926-129A049B8A9C}"/>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5" name="Freeform 106">
                <a:extLst>
                  <a:ext uri="{FF2B5EF4-FFF2-40B4-BE49-F238E27FC236}">
                    <a16:creationId xmlns:a16="http://schemas.microsoft.com/office/drawing/2014/main" id="{5F307D13-C702-C846-AAC3-1F59F5B9637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6" name="Group 107">
                <a:extLst>
                  <a:ext uri="{FF2B5EF4-FFF2-40B4-BE49-F238E27FC236}">
                    <a16:creationId xmlns:a16="http://schemas.microsoft.com/office/drawing/2014/main" id="{26FB1383-43C2-B14E-B7B3-0D43473DA491}"/>
                  </a:ext>
                </a:extLst>
              </p:cNvPr>
              <p:cNvGrpSpPr>
                <a:grpSpLocks/>
              </p:cNvGrpSpPr>
              <p:nvPr/>
            </p:nvGrpSpPr>
            <p:grpSpPr bwMode="auto">
              <a:xfrm>
                <a:off x="4739" y="1327"/>
                <a:ext cx="582" cy="139"/>
                <a:chOff x="614" y="2568"/>
                <a:chExt cx="725" cy="139"/>
              </a:xfrm>
            </p:grpSpPr>
            <p:sp>
              <p:nvSpPr>
                <p:cNvPr id="168" name="AutoShape 108">
                  <a:extLst>
                    <a:ext uri="{FF2B5EF4-FFF2-40B4-BE49-F238E27FC236}">
                      <a16:creationId xmlns:a16="http://schemas.microsoft.com/office/drawing/2014/main" id="{D061EDA9-2C53-BE45-915E-589037D84565}"/>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9" name="AutoShape 109">
                  <a:extLst>
                    <a:ext uri="{FF2B5EF4-FFF2-40B4-BE49-F238E27FC236}">
                      <a16:creationId xmlns:a16="http://schemas.microsoft.com/office/drawing/2014/main" id="{998AB447-94FE-834C-84AB-CB37AB3038DB}"/>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7" name="Rectangle 110">
                <a:extLst>
                  <a:ext uri="{FF2B5EF4-FFF2-40B4-BE49-F238E27FC236}">
                    <a16:creationId xmlns:a16="http://schemas.microsoft.com/office/drawing/2014/main" id="{7E161FDF-4931-A54D-9200-97C2E9F03CFB}"/>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8" name="Freeform 111">
                <a:extLst>
                  <a:ext uri="{FF2B5EF4-FFF2-40B4-BE49-F238E27FC236}">
                    <a16:creationId xmlns:a16="http://schemas.microsoft.com/office/drawing/2014/main" id="{6F205231-B042-214A-BAF1-BBBFAAE8657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12">
                <a:extLst>
                  <a:ext uri="{FF2B5EF4-FFF2-40B4-BE49-F238E27FC236}">
                    <a16:creationId xmlns:a16="http://schemas.microsoft.com/office/drawing/2014/main" id="{2C9F0014-AAE6-1E42-B6A0-5FDBFB0943C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Oval 113">
                <a:extLst>
                  <a:ext uri="{FF2B5EF4-FFF2-40B4-BE49-F238E27FC236}">
                    <a16:creationId xmlns:a16="http://schemas.microsoft.com/office/drawing/2014/main" id="{8553CA72-700C-7E4C-96EA-C8E02AC51709}"/>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1" name="Freeform 114">
                <a:extLst>
                  <a:ext uri="{FF2B5EF4-FFF2-40B4-BE49-F238E27FC236}">
                    <a16:creationId xmlns:a16="http://schemas.microsoft.com/office/drawing/2014/main" id="{E1B0C7DC-C796-224B-95BB-EA9A64983E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AutoShape 115">
                <a:extLst>
                  <a:ext uri="{FF2B5EF4-FFF2-40B4-BE49-F238E27FC236}">
                    <a16:creationId xmlns:a16="http://schemas.microsoft.com/office/drawing/2014/main" id="{38969B4B-14F8-4C4B-9F4D-1C9709448CC3}"/>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AutoShape 116">
                <a:extLst>
                  <a:ext uri="{FF2B5EF4-FFF2-40B4-BE49-F238E27FC236}">
                    <a16:creationId xmlns:a16="http://schemas.microsoft.com/office/drawing/2014/main" id="{20FB94C7-96EF-D64F-9AEA-E2F1422FE2D0}"/>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4" name="Oval 117">
                <a:extLst>
                  <a:ext uri="{FF2B5EF4-FFF2-40B4-BE49-F238E27FC236}">
                    <a16:creationId xmlns:a16="http://schemas.microsoft.com/office/drawing/2014/main" id="{307DF5A4-259A-DC44-9789-8EE924382397}"/>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5" name="Oval 118">
                <a:extLst>
                  <a:ext uri="{FF2B5EF4-FFF2-40B4-BE49-F238E27FC236}">
                    <a16:creationId xmlns:a16="http://schemas.microsoft.com/office/drawing/2014/main" id="{6D1DB86E-92BD-2544-B8B1-844EDAE5784B}"/>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66" name="Oval 119">
                <a:extLst>
                  <a:ext uri="{FF2B5EF4-FFF2-40B4-BE49-F238E27FC236}">
                    <a16:creationId xmlns:a16="http://schemas.microsoft.com/office/drawing/2014/main" id="{B13B6B0E-57D8-B54A-814C-263EB46D92DD}"/>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7" name="Rectangle 120">
                <a:extLst>
                  <a:ext uri="{FF2B5EF4-FFF2-40B4-BE49-F238E27FC236}">
                    <a16:creationId xmlns:a16="http://schemas.microsoft.com/office/drawing/2014/main" id="{270171A8-F5A4-F640-8B20-2A908A8BA70C}"/>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sp>
        <p:nvSpPr>
          <p:cNvPr id="6" name="Freeform 5">
            <a:extLst>
              <a:ext uri="{FF2B5EF4-FFF2-40B4-BE49-F238E27FC236}">
                <a16:creationId xmlns:a16="http://schemas.microsoft.com/office/drawing/2014/main" id="{E31BA10A-DEA2-4D4B-AB0D-89FB36E5C7B3}"/>
              </a:ext>
            </a:extLst>
          </p:cNvPr>
          <p:cNvSpPr/>
          <p:nvPr/>
        </p:nvSpPr>
        <p:spPr>
          <a:xfrm>
            <a:off x="6069496" y="2941983"/>
            <a:ext cx="3750365" cy="2491408"/>
          </a:xfrm>
          <a:custGeom>
            <a:avLst/>
            <a:gdLst>
              <a:gd name="connsiteX0" fmla="*/ 331304 w 3750365"/>
              <a:gd name="connsiteY0" fmla="*/ 0 h 2491408"/>
              <a:gd name="connsiteX1" fmla="*/ 0 w 3750365"/>
              <a:gd name="connsiteY1" fmla="*/ 861391 h 2491408"/>
              <a:gd name="connsiteX2" fmla="*/ 13252 w 3750365"/>
              <a:gd name="connsiteY2" fmla="*/ 1378226 h 2491408"/>
              <a:gd name="connsiteX3" fmla="*/ 26504 w 3750365"/>
              <a:gd name="connsiteY3" fmla="*/ 2491408 h 2491408"/>
              <a:gd name="connsiteX4" fmla="*/ 3750365 w 3750365"/>
              <a:gd name="connsiteY4" fmla="*/ 2451652 h 2491408"/>
              <a:gd name="connsiteX5" fmla="*/ 3723861 w 3750365"/>
              <a:gd name="connsiteY5" fmla="*/ 79513 h 2491408"/>
              <a:gd name="connsiteX6" fmla="*/ 331304 w 3750365"/>
              <a:gd name="connsiteY6" fmla="*/ 0 h 249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365" h="2491408">
                <a:moveTo>
                  <a:pt x="331304" y="0"/>
                </a:moveTo>
                <a:lnTo>
                  <a:pt x="0" y="861391"/>
                </a:lnTo>
                <a:lnTo>
                  <a:pt x="13252" y="1378226"/>
                </a:lnTo>
                <a:lnTo>
                  <a:pt x="26504" y="2491408"/>
                </a:lnTo>
                <a:lnTo>
                  <a:pt x="3750365" y="2451652"/>
                </a:lnTo>
                <a:lnTo>
                  <a:pt x="3723861" y="79513"/>
                </a:lnTo>
                <a:lnTo>
                  <a:pt x="33130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Pipelining: increased utilization</a:t>
            </a:r>
            <a:endParaRPr lang="en-US" sz="4400" dirty="0"/>
          </a:p>
        </p:txBody>
      </p:sp>
      <p:grpSp>
        <p:nvGrpSpPr>
          <p:cNvPr id="6" name="Group 5">
            <a:extLst>
              <a:ext uri="{FF2B5EF4-FFF2-40B4-BE49-F238E27FC236}">
                <a16:creationId xmlns:a16="http://schemas.microsoft.com/office/drawing/2014/main" id="{F2D9612C-CE0F-6C45-B7EC-FE1D2900506E}"/>
              </a:ext>
            </a:extLst>
          </p:cNvPr>
          <p:cNvGrpSpPr/>
          <p:nvPr/>
        </p:nvGrpSpPr>
        <p:grpSpPr>
          <a:xfrm>
            <a:off x="1436915" y="1417186"/>
            <a:ext cx="9144000" cy="3759200"/>
            <a:chOff x="1436915" y="1417186"/>
            <a:chExt cx="9144000" cy="3759200"/>
          </a:xfrm>
        </p:grpSpPr>
        <p:grpSp>
          <p:nvGrpSpPr>
            <p:cNvPr id="5" name="Group 4">
              <a:extLst>
                <a:ext uri="{FF2B5EF4-FFF2-40B4-BE49-F238E27FC236}">
                  <a16:creationId xmlns:a16="http://schemas.microsoft.com/office/drawing/2014/main" id="{F0C3BE89-6F62-424C-BFB2-28F71C43CE69}"/>
                </a:ext>
              </a:extLst>
            </p:cNvPr>
            <p:cNvGrpSpPr/>
            <p:nvPr/>
          </p:nvGrpSpPr>
          <p:grpSpPr>
            <a:xfrm>
              <a:off x="1436915" y="1744211"/>
              <a:ext cx="5265738" cy="3432175"/>
              <a:chOff x="1436915" y="1744211"/>
              <a:chExt cx="5265738" cy="3432175"/>
            </a:xfrm>
          </p:grpSpPr>
          <p:sp>
            <p:nvSpPr>
              <p:cNvPr id="271" name="Text Box 4">
                <a:extLst>
                  <a:ext uri="{FF2B5EF4-FFF2-40B4-BE49-F238E27FC236}">
                    <a16:creationId xmlns:a16="http://schemas.microsoft.com/office/drawing/2014/main" id="{8A9D06FA-5302-274C-84A9-DD1CED459992}"/>
                  </a:ext>
                </a:extLst>
              </p:cNvPr>
              <p:cNvSpPr txBox="1">
                <a:spLocks noChangeArrowheads="1"/>
              </p:cNvSpPr>
              <p:nvPr/>
            </p:nvSpPr>
            <p:spPr bwMode="auto">
              <a:xfrm>
                <a:off x="1436915" y="1760086"/>
                <a:ext cx="30861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2" name="Line 5">
                <a:extLst>
                  <a:ext uri="{FF2B5EF4-FFF2-40B4-BE49-F238E27FC236}">
                    <a16:creationId xmlns:a16="http://schemas.microsoft.com/office/drawing/2014/main" id="{EBE74238-0C8D-D64B-8C2E-687BBF22856B}"/>
                  </a:ext>
                </a:extLst>
              </p:cNvPr>
              <p:cNvSpPr>
                <a:spLocks noChangeShapeType="1"/>
              </p:cNvSpPr>
              <p:nvPr/>
            </p:nvSpPr>
            <p:spPr bwMode="auto">
              <a:xfrm>
                <a:off x="4599215" y="1744211"/>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Line 6">
                <a:extLst>
                  <a:ext uri="{FF2B5EF4-FFF2-40B4-BE49-F238E27FC236}">
                    <a16:creationId xmlns:a16="http://schemas.microsoft.com/office/drawing/2014/main" id="{0C9FFAAE-DCDE-8044-9CE7-6F8A7B2FC055}"/>
                  </a:ext>
                </a:extLst>
              </p:cNvPr>
              <p:cNvSpPr>
                <a:spLocks noChangeShapeType="1"/>
              </p:cNvSpPr>
              <p:nvPr/>
            </p:nvSpPr>
            <p:spPr bwMode="auto">
              <a:xfrm>
                <a:off x="6680428" y="1756911"/>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0" name="Group 23">
                <a:extLst>
                  <a:ext uri="{FF2B5EF4-FFF2-40B4-BE49-F238E27FC236}">
                    <a16:creationId xmlns:a16="http://schemas.microsoft.com/office/drawing/2014/main" id="{C2DCCE27-7917-EA41-B0D5-20716F45FD67}"/>
                  </a:ext>
                </a:extLst>
              </p:cNvPr>
              <p:cNvGrpSpPr>
                <a:grpSpLocks/>
              </p:cNvGrpSpPr>
              <p:nvPr/>
            </p:nvGrpSpPr>
            <p:grpSpPr bwMode="auto">
              <a:xfrm>
                <a:off x="4480153" y="4081011"/>
                <a:ext cx="1466850" cy="608013"/>
                <a:chOff x="12502" y="21425"/>
                <a:chExt cx="3400" cy="1025"/>
              </a:xfrm>
            </p:grpSpPr>
            <p:sp>
              <p:nvSpPr>
                <p:cNvPr id="291" name="Line 24">
                  <a:extLst>
                    <a:ext uri="{FF2B5EF4-FFF2-40B4-BE49-F238E27FC236}">
                      <a16:creationId xmlns:a16="http://schemas.microsoft.com/office/drawing/2014/main" id="{A9FA2FEB-7650-5B42-A31A-A637A45CA6FF}"/>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2" name="Freeform 25">
                  <a:extLst>
                    <a:ext uri="{FF2B5EF4-FFF2-40B4-BE49-F238E27FC236}">
                      <a16:creationId xmlns:a16="http://schemas.microsoft.com/office/drawing/2014/main" id="{5BCD89AD-C50C-6545-ADEB-A57C6CDD92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3" name="Group 26">
                  <a:extLst>
                    <a:ext uri="{FF2B5EF4-FFF2-40B4-BE49-F238E27FC236}">
                      <a16:creationId xmlns:a16="http://schemas.microsoft.com/office/drawing/2014/main" id="{CD5FB7C7-CD97-554F-9528-260B8217603A}"/>
                    </a:ext>
                  </a:extLst>
                </p:cNvPr>
                <p:cNvGrpSpPr>
                  <a:grpSpLocks/>
                </p:cNvGrpSpPr>
                <p:nvPr/>
              </p:nvGrpSpPr>
              <p:grpSpPr bwMode="auto">
                <a:xfrm>
                  <a:off x="12815" y="21425"/>
                  <a:ext cx="2776" cy="913"/>
                  <a:chOff x="12315" y="13225"/>
                  <a:chExt cx="2775" cy="913"/>
                </a:xfrm>
              </p:grpSpPr>
              <p:sp>
                <p:nvSpPr>
                  <p:cNvPr id="296" name="Line 27">
                    <a:extLst>
                      <a:ext uri="{FF2B5EF4-FFF2-40B4-BE49-F238E27FC236}">
                        <a16:creationId xmlns:a16="http://schemas.microsoft.com/office/drawing/2014/main" id="{73F94F66-30C4-DD47-A1F3-8FC6B19EB61B}"/>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7" name="Line 28">
                    <a:extLst>
                      <a:ext uri="{FF2B5EF4-FFF2-40B4-BE49-F238E27FC236}">
                        <a16:creationId xmlns:a16="http://schemas.microsoft.com/office/drawing/2014/main" id="{5CF9459B-BF29-474D-BD49-51BFB74A167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94" name="Line 29">
                  <a:extLst>
                    <a:ext uri="{FF2B5EF4-FFF2-40B4-BE49-F238E27FC236}">
                      <a16:creationId xmlns:a16="http://schemas.microsoft.com/office/drawing/2014/main" id="{C83DFF49-AFA9-B447-8725-97F2F7C2664C}"/>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Line 30">
                  <a:extLst>
                    <a:ext uri="{FF2B5EF4-FFF2-40B4-BE49-F238E27FC236}">
                      <a16:creationId xmlns:a16="http://schemas.microsoft.com/office/drawing/2014/main" id="{9326AF50-13D7-574E-AFF2-CD2DDBD17BD8}"/>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2" name="Group 35">
                <a:extLst>
                  <a:ext uri="{FF2B5EF4-FFF2-40B4-BE49-F238E27FC236}">
                    <a16:creationId xmlns:a16="http://schemas.microsoft.com/office/drawing/2014/main" id="{22FDE4C6-35BE-AD41-8733-199E0B0C3987}"/>
                  </a:ext>
                </a:extLst>
              </p:cNvPr>
              <p:cNvGrpSpPr>
                <a:grpSpLocks/>
              </p:cNvGrpSpPr>
              <p:nvPr/>
            </p:nvGrpSpPr>
            <p:grpSpPr bwMode="auto">
              <a:xfrm>
                <a:off x="4469040" y="4319136"/>
                <a:ext cx="1466850" cy="606425"/>
                <a:chOff x="12502" y="21425"/>
                <a:chExt cx="3400" cy="1025"/>
              </a:xfrm>
            </p:grpSpPr>
            <p:sp>
              <p:nvSpPr>
                <p:cNvPr id="303" name="Line 36">
                  <a:extLst>
                    <a:ext uri="{FF2B5EF4-FFF2-40B4-BE49-F238E27FC236}">
                      <a16:creationId xmlns:a16="http://schemas.microsoft.com/office/drawing/2014/main" id="{C65011A2-C10F-4E4E-950F-6344F3BFE55D}"/>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4" name="Freeform 37">
                  <a:extLst>
                    <a:ext uri="{FF2B5EF4-FFF2-40B4-BE49-F238E27FC236}">
                      <a16:creationId xmlns:a16="http://schemas.microsoft.com/office/drawing/2014/main" id="{4BC1F15A-0B55-9B41-BB0E-8078C84DD8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5" name="Group 38">
                  <a:extLst>
                    <a:ext uri="{FF2B5EF4-FFF2-40B4-BE49-F238E27FC236}">
                      <a16:creationId xmlns:a16="http://schemas.microsoft.com/office/drawing/2014/main" id="{C74149F6-2BD9-1547-B14C-69B2E641BDFF}"/>
                    </a:ext>
                  </a:extLst>
                </p:cNvPr>
                <p:cNvGrpSpPr>
                  <a:grpSpLocks/>
                </p:cNvGrpSpPr>
                <p:nvPr/>
              </p:nvGrpSpPr>
              <p:grpSpPr bwMode="auto">
                <a:xfrm>
                  <a:off x="12815" y="21425"/>
                  <a:ext cx="2776" cy="913"/>
                  <a:chOff x="12315" y="13225"/>
                  <a:chExt cx="2775" cy="913"/>
                </a:xfrm>
              </p:grpSpPr>
              <p:sp>
                <p:nvSpPr>
                  <p:cNvPr id="308" name="Line 39">
                    <a:extLst>
                      <a:ext uri="{FF2B5EF4-FFF2-40B4-BE49-F238E27FC236}">
                        <a16:creationId xmlns:a16="http://schemas.microsoft.com/office/drawing/2014/main" id="{59CC4175-88B4-8C40-B032-807D24CE2432}"/>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9" name="Line 40">
                    <a:extLst>
                      <a:ext uri="{FF2B5EF4-FFF2-40B4-BE49-F238E27FC236}">
                        <a16:creationId xmlns:a16="http://schemas.microsoft.com/office/drawing/2014/main" id="{2A62733E-86E9-C64F-8671-78D818E6BEB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06" name="Line 41">
                  <a:extLst>
                    <a:ext uri="{FF2B5EF4-FFF2-40B4-BE49-F238E27FC236}">
                      <a16:creationId xmlns:a16="http://schemas.microsoft.com/office/drawing/2014/main" id="{11893E37-487E-1C43-93FA-50C9B2770C22}"/>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Line 42">
                  <a:extLst>
                    <a:ext uri="{FF2B5EF4-FFF2-40B4-BE49-F238E27FC236}">
                      <a16:creationId xmlns:a16="http://schemas.microsoft.com/office/drawing/2014/main" id="{30CC5948-C914-3749-A6FB-7CBA6CEFC2F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10" name="Group 43">
                <a:extLst>
                  <a:ext uri="{FF2B5EF4-FFF2-40B4-BE49-F238E27FC236}">
                    <a16:creationId xmlns:a16="http://schemas.microsoft.com/office/drawing/2014/main" id="{EF1CBAE6-6435-1B41-BF0D-D5BDA59F7DBF}"/>
                  </a:ext>
                </a:extLst>
              </p:cNvPr>
              <p:cNvGrpSpPr>
                <a:grpSpLocks/>
              </p:cNvGrpSpPr>
              <p:nvPr/>
            </p:nvGrpSpPr>
            <p:grpSpPr bwMode="auto">
              <a:xfrm>
                <a:off x="4480153" y="4569961"/>
                <a:ext cx="1466850" cy="606425"/>
                <a:chOff x="12502" y="21425"/>
                <a:chExt cx="3400" cy="1025"/>
              </a:xfrm>
            </p:grpSpPr>
            <p:sp>
              <p:nvSpPr>
                <p:cNvPr id="311" name="Line 44">
                  <a:extLst>
                    <a:ext uri="{FF2B5EF4-FFF2-40B4-BE49-F238E27FC236}">
                      <a16:creationId xmlns:a16="http://schemas.microsoft.com/office/drawing/2014/main" id="{F14701CF-76F1-2A4D-B2B4-A5BD8ECC327A}"/>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2" name="Freeform 45">
                  <a:extLst>
                    <a:ext uri="{FF2B5EF4-FFF2-40B4-BE49-F238E27FC236}">
                      <a16:creationId xmlns:a16="http://schemas.microsoft.com/office/drawing/2014/main" id="{731F34A3-5536-D645-BFF8-86128FA9A642}"/>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13" name="Group 46">
                  <a:extLst>
                    <a:ext uri="{FF2B5EF4-FFF2-40B4-BE49-F238E27FC236}">
                      <a16:creationId xmlns:a16="http://schemas.microsoft.com/office/drawing/2014/main" id="{85521E25-61DD-F442-81A5-F4A019724E19}"/>
                    </a:ext>
                  </a:extLst>
                </p:cNvPr>
                <p:cNvGrpSpPr>
                  <a:grpSpLocks/>
                </p:cNvGrpSpPr>
                <p:nvPr/>
              </p:nvGrpSpPr>
              <p:grpSpPr bwMode="auto">
                <a:xfrm>
                  <a:off x="12815" y="21425"/>
                  <a:ext cx="2776" cy="913"/>
                  <a:chOff x="12315" y="13225"/>
                  <a:chExt cx="2775" cy="913"/>
                </a:xfrm>
              </p:grpSpPr>
              <p:sp>
                <p:nvSpPr>
                  <p:cNvPr id="316" name="Line 47">
                    <a:extLst>
                      <a:ext uri="{FF2B5EF4-FFF2-40B4-BE49-F238E27FC236}">
                        <a16:creationId xmlns:a16="http://schemas.microsoft.com/office/drawing/2014/main" id="{1A001C50-CAEA-3442-AFBA-E51180AC45B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7" name="Line 48">
                    <a:extLst>
                      <a:ext uri="{FF2B5EF4-FFF2-40B4-BE49-F238E27FC236}">
                        <a16:creationId xmlns:a16="http://schemas.microsoft.com/office/drawing/2014/main" id="{37926C33-0CD4-CD45-BDFA-BADA6AC2CF0C}"/>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4" name="Line 49">
                  <a:extLst>
                    <a:ext uri="{FF2B5EF4-FFF2-40B4-BE49-F238E27FC236}">
                      <a16:creationId xmlns:a16="http://schemas.microsoft.com/office/drawing/2014/main" id="{2F091D1F-079B-8B42-8F5F-7A038D533AEE}"/>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5" name="Line 50">
                  <a:extLst>
                    <a:ext uri="{FF2B5EF4-FFF2-40B4-BE49-F238E27FC236}">
                      <a16:creationId xmlns:a16="http://schemas.microsoft.com/office/drawing/2014/main" id="{5D3DE632-11F8-E547-996E-81F2B81B1B96}"/>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8" name="Line 51">
                <a:extLst>
                  <a:ext uri="{FF2B5EF4-FFF2-40B4-BE49-F238E27FC236}">
                    <a16:creationId xmlns:a16="http://schemas.microsoft.com/office/drawing/2014/main" id="{DB7CC19A-0A6A-DC4D-BED1-5955B59496B3}"/>
                  </a:ext>
                </a:extLst>
              </p:cNvPr>
              <p:cNvSpPr>
                <a:spLocks noChangeShapeType="1"/>
              </p:cNvSpPr>
              <p:nvPr/>
            </p:nvSpPr>
            <p:spPr bwMode="auto">
              <a:xfrm flipV="1">
                <a:off x="4630965" y="3646036"/>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5DE6FBFC-B25F-574B-9C74-BFE13D65297A}"/>
                </a:ext>
              </a:extLst>
            </p:cNvPr>
            <p:cNvGrpSpPr/>
            <p:nvPr/>
          </p:nvGrpSpPr>
          <p:grpSpPr>
            <a:xfrm>
              <a:off x="1782990" y="1417186"/>
              <a:ext cx="8797925" cy="2974975"/>
              <a:chOff x="1782990" y="1417186"/>
              <a:chExt cx="8797925" cy="2974975"/>
            </a:xfrm>
          </p:grpSpPr>
          <p:sp>
            <p:nvSpPr>
              <p:cNvPr id="270" name="Line 3">
                <a:extLst>
                  <a:ext uri="{FF2B5EF4-FFF2-40B4-BE49-F238E27FC236}">
                    <a16:creationId xmlns:a16="http://schemas.microsoft.com/office/drawing/2014/main" id="{8578E745-D056-4142-B481-0269A613480E}"/>
                  </a:ext>
                </a:extLst>
              </p:cNvPr>
              <p:cNvSpPr>
                <a:spLocks noChangeShapeType="1"/>
              </p:cNvSpPr>
              <p:nvPr/>
            </p:nvSpPr>
            <p:spPr bwMode="auto">
              <a:xfrm>
                <a:off x="4608740" y="1966461"/>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4" name="Text Box 7">
                <a:extLst>
                  <a:ext uri="{FF2B5EF4-FFF2-40B4-BE49-F238E27FC236}">
                    <a16:creationId xmlns:a16="http://schemas.microsoft.com/office/drawing/2014/main" id="{275A02AE-605A-8841-9D53-53820A5CF657}"/>
                  </a:ext>
                </a:extLst>
              </p:cNvPr>
              <p:cNvSpPr txBox="1">
                <a:spLocks noChangeArrowheads="1"/>
              </p:cNvSpPr>
              <p:nvPr/>
            </p:nvSpPr>
            <p:spPr bwMode="auto">
              <a:xfrm>
                <a:off x="4138840" y="1417186"/>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5" name="Text Box 8">
                <a:extLst>
                  <a:ext uri="{FF2B5EF4-FFF2-40B4-BE49-F238E27FC236}">
                    <a16:creationId xmlns:a16="http://schemas.microsoft.com/office/drawing/2014/main" id="{27A750B8-38FA-9A48-B75F-4D9DAA80B3C8}"/>
                  </a:ext>
                </a:extLst>
              </p:cNvPr>
              <p:cNvSpPr txBox="1">
                <a:spLocks noChangeArrowheads="1"/>
              </p:cNvSpPr>
              <p:nvPr/>
            </p:nvSpPr>
            <p:spPr bwMode="auto">
              <a:xfrm>
                <a:off x="6167665" y="1417186"/>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6" name="Line 9">
                <a:extLst>
                  <a:ext uri="{FF2B5EF4-FFF2-40B4-BE49-F238E27FC236}">
                    <a16:creationId xmlns:a16="http://schemas.microsoft.com/office/drawing/2014/main" id="{9EF9145B-0631-6D40-844E-0FEE146AD807}"/>
                  </a:ext>
                </a:extLst>
              </p:cNvPr>
              <p:cNvSpPr>
                <a:spLocks noChangeShapeType="1"/>
              </p:cNvSpPr>
              <p:nvPr/>
            </p:nvSpPr>
            <p:spPr bwMode="auto">
              <a:xfrm>
                <a:off x="4619853" y="1961699"/>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7" name="Line 10">
                <a:extLst>
                  <a:ext uri="{FF2B5EF4-FFF2-40B4-BE49-F238E27FC236}">
                    <a16:creationId xmlns:a16="http://schemas.microsoft.com/office/drawing/2014/main" id="{89818B7B-1767-9D41-8631-8A3B93FF67C3}"/>
                  </a:ext>
                </a:extLst>
              </p:cNvPr>
              <p:cNvSpPr>
                <a:spLocks noChangeShapeType="1"/>
              </p:cNvSpPr>
              <p:nvPr/>
            </p:nvSpPr>
            <p:spPr bwMode="auto">
              <a:xfrm>
                <a:off x="4626203" y="4093711"/>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8" name="Freeform 11">
                <a:extLst>
                  <a:ext uri="{FF2B5EF4-FFF2-40B4-BE49-F238E27FC236}">
                    <a16:creationId xmlns:a16="http://schemas.microsoft.com/office/drawing/2014/main" id="{7C53C3B4-7876-5B43-ABD7-074C37F12BE6}"/>
                  </a:ext>
                </a:extLst>
              </p:cNvPr>
              <p:cNvSpPr>
                <a:spLocks/>
              </p:cNvSpPr>
              <p:nvPr/>
            </p:nvSpPr>
            <p:spPr bwMode="auto">
              <a:xfrm>
                <a:off x="4603978" y="1958524"/>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9" name="Line 12">
                <a:extLst>
                  <a:ext uri="{FF2B5EF4-FFF2-40B4-BE49-F238E27FC236}">
                    <a16:creationId xmlns:a16="http://schemas.microsoft.com/office/drawing/2014/main" id="{A956E0A5-AC1B-5447-84D9-4593A3E93C16}"/>
                  </a:ext>
                </a:extLst>
              </p:cNvPr>
              <p:cNvSpPr>
                <a:spLocks noChangeShapeType="1"/>
              </p:cNvSpPr>
              <p:nvPr/>
            </p:nvSpPr>
            <p:spPr bwMode="auto">
              <a:xfrm flipH="1">
                <a:off x="4469040" y="1958524"/>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0" name="Line 13">
                <a:extLst>
                  <a:ext uri="{FF2B5EF4-FFF2-40B4-BE49-F238E27FC236}">
                    <a16:creationId xmlns:a16="http://schemas.microsoft.com/office/drawing/2014/main" id="{4E911566-59D1-CB47-B826-2D5CA791D0B9}"/>
                  </a:ext>
                </a:extLst>
              </p:cNvPr>
              <p:cNvSpPr>
                <a:spLocks noChangeShapeType="1"/>
              </p:cNvSpPr>
              <p:nvPr/>
            </p:nvSpPr>
            <p:spPr bwMode="auto">
              <a:xfrm flipH="1">
                <a:off x="4469040" y="2202999"/>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1" name="Text Box 14">
                <a:extLst>
                  <a:ext uri="{FF2B5EF4-FFF2-40B4-BE49-F238E27FC236}">
                    <a16:creationId xmlns:a16="http://schemas.microsoft.com/office/drawing/2014/main" id="{445CA97C-CB18-2644-916B-02A60272C884}"/>
                  </a:ext>
                </a:extLst>
              </p:cNvPr>
              <p:cNvSpPr txBox="1">
                <a:spLocks noChangeArrowheads="1"/>
              </p:cNvSpPr>
              <p:nvPr/>
            </p:nvSpPr>
            <p:spPr bwMode="auto">
              <a:xfrm>
                <a:off x="3687990" y="2942774"/>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RTT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2" name="Line 15">
                <a:extLst>
                  <a:ext uri="{FF2B5EF4-FFF2-40B4-BE49-F238E27FC236}">
                    <a16:creationId xmlns:a16="http://schemas.microsoft.com/office/drawing/2014/main" id="{05D08CE0-2B2A-6943-A3AF-E51CE2FDFD3C}"/>
                  </a:ext>
                </a:extLst>
              </p:cNvPr>
              <p:cNvSpPr>
                <a:spLocks noChangeShapeType="1"/>
              </p:cNvSpPr>
              <p:nvPr/>
            </p:nvSpPr>
            <p:spPr bwMode="auto">
              <a:xfrm>
                <a:off x="4502378" y="3253924"/>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3" name="Line 16">
                <a:extLst>
                  <a:ext uri="{FF2B5EF4-FFF2-40B4-BE49-F238E27FC236}">
                    <a16:creationId xmlns:a16="http://schemas.microsoft.com/office/drawing/2014/main" id="{E60C4BA4-F185-6C4D-81D1-73276FF1E040}"/>
                  </a:ext>
                </a:extLst>
              </p:cNvPr>
              <p:cNvSpPr>
                <a:spLocks noChangeShapeType="1"/>
              </p:cNvSpPr>
              <p:nvPr/>
            </p:nvSpPr>
            <p:spPr bwMode="auto">
              <a:xfrm flipV="1">
                <a:off x="4507140" y="2225224"/>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4" name="Text Box 17">
                <a:extLst>
                  <a:ext uri="{FF2B5EF4-FFF2-40B4-BE49-F238E27FC236}">
                    <a16:creationId xmlns:a16="http://schemas.microsoft.com/office/drawing/2014/main" id="{2D2A4BCC-1CF4-BE4F-9159-6547BADEC7D1}"/>
                  </a:ext>
                </a:extLst>
              </p:cNvPr>
              <p:cNvSpPr txBox="1">
                <a:spLocks noChangeArrowheads="1"/>
              </p:cNvSpPr>
              <p:nvPr/>
            </p:nvSpPr>
            <p:spPr bwMode="auto">
              <a:xfrm>
                <a:off x="1782990" y="2041074"/>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transmitted, 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5" name="Line 18">
                <a:extLst>
                  <a:ext uri="{FF2B5EF4-FFF2-40B4-BE49-F238E27FC236}">
                    <a16:creationId xmlns:a16="http://schemas.microsoft.com/office/drawing/2014/main" id="{7DA72F70-6275-E44B-B3B2-867A077BBE1F}"/>
                  </a:ext>
                </a:extLst>
              </p:cNvPr>
              <p:cNvSpPr>
                <a:spLocks noChangeShapeType="1"/>
              </p:cNvSpPr>
              <p:nvPr/>
            </p:nvSpPr>
            <p:spPr bwMode="auto">
              <a:xfrm flipH="1">
                <a:off x="6669315" y="2884036"/>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6" name="Text Box 19">
                <a:extLst>
                  <a:ext uri="{FF2B5EF4-FFF2-40B4-BE49-F238E27FC236}">
                    <a16:creationId xmlns:a16="http://schemas.microsoft.com/office/drawing/2014/main" id="{090538B9-64B8-8249-A097-902A990BDC61}"/>
                  </a:ext>
                </a:extLst>
              </p:cNvPr>
              <p:cNvSpPr txBox="1">
                <a:spLocks noChangeArrowheads="1"/>
              </p:cNvSpPr>
              <p:nvPr/>
            </p:nvSpPr>
            <p:spPr bwMode="auto">
              <a:xfrm>
                <a:off x="6745515" y="2706236"/>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7" name="Line 20">
                <a:extLst>
                  <a:ext uri="{FF2B5EF4-FFF2-40B4-BE49-F238E27FC236}">
                    <a16:creationId xmlns:a16="http://schemas.microsoft.com/office/drawing/2014/main" id="{43859A12-C8B1-7F4C-996B-A2335F971C54}"/>
                  </a:ext>
                </a:extLst>
              </p:cNvPr>
              <p:cNvSpPr>
                <a:spLocks noChangeShapeType="1"/>
              </p:cNvSpPr>
              <p:nvPr/>
            </p:nvSpPr>
            <p:spPr bwMode="auto">
              <a:xfrm>
                <a:off x="6691540" y="3134861"/>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8" name="Text Box 21">
                <a:extLst>
                  <a:ext uri="{FF2B5EF4-FFF2-40B4-BE49-F238E27FC236}">
                    <a16:creationId xmlns:a16="http://schemas.microsoft.com/office/drawing/2014/main" id="{D5887813-0036-6B4B-A7D4-5F561E3F1047}"/>
                  </a:ext>
                </a:extLst>
              </p:cNvPr>
              <p:cNvSpPr txBox="1">
                <a:spLocks noChangeArrowheads="1"/>
              </p:cNvSpPr>
              <p:nvPr/>
            </p:nvSpPr>
            <p:spPr bwMode="auto">
              <a:xfrm>
                <a:off x="6750278" y="2958649"/>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9" name="Text Box 22">
                <a:extLst>
                  <a:ext uri="{FF2B5EF4-FFF2-40B4-BE49-F238E27FC236}">
                    <a16:creationId xmlns:a16="http://schemas.microsoft.com/office/drawing/2014/main" id="{FCD4E8AC-1B13-DA41-948F-91A83864962E}"/>
                  </a:ext>
                </a:extLst>
              </p:cNvPr>
              <p:cNvSpPr txBox="1">
                <a:spLocks noChangeArrowheads="1"/>
              </p:cNvSpPr>
              <p:nvPr/>
            </p:nvSpPr>
            <p:spPr bwMode="auto">
              <a:xfrm>
                <a:off x="1930628" y="3750811"/>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t = RTT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98" name="Freeform 31">
                <a:extLst>
                  <a:ext uri="{FF2B5EF4-FFF2-40B4-BE49-F238E27FC236}">
                    <a16:creationId xmlns:a16="http://schemas.microsoft.com/office/drawing/2014/main" id="{F38321EB-FAE2-904A-9B81-21D0186CBC57}"/>
                  </a:ext>
                </a:extLst>
              </p:cNvPr>
              <p:cNvSpPr>
                <a:spLocks/>
              </p:cNvSpPr>
              <p:nvPr/>
            </p:nvSpPr>
            <p:spPr bwMode="auto">
              <a:xfrm>
                <a:off x="4608740" y="2210936"/>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9" name="Freeform 32">
                <a:extLst>
                  <a:ext uri="{FF2B5EF4-FFF2-40B4-BE49-F238E27FC236}">
                    <a16:creationId xmlns:a16="http://schemas.microsoft.com/office/drawing/2014/main" id="{FBE57882-6BB0-FB42-8297-3020DB77FC4F}"/>
                  </a:ext>
                </a:extLst>
              </p:cNvPr>
              <p:cNvSpPr>
                <a:spLocks/>
              </p:cNvSpPr>
              <p:nvPr/>
            </p:nvSpPr>
            <p:spPr bwMode="auto">
              <a:xfrm>
                <a:off x="4608740" y="2461761"/>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0" name="Line 33">
                <a:extLst>
                  <a:ext uri="{FF2B5EF4-FFF2-40B4-BE49-F238E27FC236}">
                    <a16:creationId xmlns:a16="http://schemas.microsoft.com/office/drawing/2014/main" id="{FEACB0C4-D684-9C47-A7A0-8FB12C2D6D5C}"/>
                  </a:ext>
                </a:extLst>
              </p:cNvPr>
              <p:cNvSpPr>
                <a:spLocks noChangeShapeType="1"/>
              </p:cNvSpPr>
              <p:nvPr/>
            </p:nvSpPr>
            <p:spPr bwMode="auto">
              <a:xfrm flipV="1">
                <a:off x="4626203" y="3142799"/>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1" name="Line 34">
                <a:extLst>
                  <a:ext uri="{FF2B5EF4-FFF2-40B4-BE49-F238E27FC236}">
                    <a16:creationId xmlns:a16="http://schemas.microsoft.com/office/drawing/2014/main" id="{B381B3DB-0359-7246-93D3-750B1DF80082}"/>
                  </a:ext>
                </a:extLst>
              </p:cNvPr>
              <p:cNvSpPr>
                <a:spLocks noChangeShapeType="1"/>
              </p:cNvSpPr>
              <p:nvPr/>
            </p:nvSpPr>
            <p:spPr bwMode="auto">
              <a:xfrm flipV="1">
                <a:off x="4626203" y="3393624"/>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9" name="Text Box 52">
                <a:extLst>
                  <a:ext uri="{FF2B5EF4-FFF2-40B4-BE49-F238E27FC236}">
                    <a16:creationId xmlns:a16="http://schemas.microsoft.com/office/drawing/2014/main" id="{7C41A37A-EA25-6B42-B8A7-D7B83D33521A}"/>
                  </a:ext>
                </a:extLst>
              </p:cNvPr>
              <p:cNvSpPr txBox="1">
                <a:spLocks noChangeArrowheads="1"/>
              </p:cNvSpPr>
              <p:nvPr/>
            </p:nvSpPr>
            <p:spPr bwMode="auto">
              <a:xfrm>
                <a:off x="6747103" y="3212649"/>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2</a:t>
                </a:r>
                <a:r>
                  <a:rPr kumimoji="0" lang="en-US" altLang="en-US" sz="1600" b="0" i="0" u="none" strike="noStrike" kern="1200" cap="none" spc="0" normalizeH="0" baseline="30000" noProof="0">
                    <a:ln>
                      <a:noFill/>
                    </a:ln>
                    <a:solidFill>
                      <a:srgbClr val="000000"/>
                    </a:solidFill>
                    <a:effectLst/>
                    <a:uLnTx/>
                    <a:uFillTx/>
                    <a:latin typeface="Arial" panose="020B0604020202020204" pitchFamily="34" charset="0"/>
                    <a:ea typeface="ＭＳ Ｐゴシック" panose="020B0600070205080204" pitchFamily="34" charset="-128"/>
                    <a:cs typeface="+mn-cs"/>
                  </a:rPr>
                  <a:t>nd</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20" name="Line 53">
                <a:extLst>
                  <a:ext uri="{FF2B5EF4-FFF2-40B4-BE49-F238E27FC236}">
                    <a16:creationId xmlns:a16="http://schemas.microsoft.com/office/drawing/2014/main" id="{87E7DB36-E98C-7E44-A72B-F7EAC66CB01A}"/>
                  </a:ext>
                </a:extLst>
              </p:cNvPr>
              <p:cNvSpPr>
                <a:spLocks noChangeShapeType="1"/>
              </p:cNvSpPr>
              <p:nvPr/>
            </p:nvSpPr>
            <p:spPr bwMode="auto">
              <a:xfrm flipV="1">
                <a:off x="6691540" y="3371399"/>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1" name="Line 54">
                <a:extLst>
                  <a:ext uri="{FF2B5EF4-FFF2-40B4-BE49-F238E27FC236}">
                    <a16:creationId xmlns:a16="http://schemas.microsoft.com/office/drawing/2014/main" id="{6F1B7C9A-215A-474C-BA01-5D7C9727191A}"/>
                  </a:ext>
                </a:extLst>
              </p:cNvPr>
              <p:cNvSpPr>
                <a:spLocks noChangeShapeType="1"/>
              </p:cNvSpPr>
              <p:nvPr/>
            </p:nvSpPr>
            <p:spPr bwMode="auto">
              <a:xfrm flipV="1">
                <a:off x="6702653" y="3623811"/>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Text Box 55">
                <a:extLst>
                  <a:ext uri="{FF2B5EF4-FFF2-40B4-BE49-F238E27FC236}">
                    <a16:creationId xmlns:a16="http://schemas.microsoft.com/office/drawing/2014/main" id="{2CD16A00-05F1-344E-A3E7-C5304F7F9228}"/>
                  </a:ext>
                </a:extLst>
              </p:cNvPr>
              <p:cNvSpPr txBox="1">
                <a:spLocks noChangeArrowheads="1"/>
              </p:cNvSpPr>
              <p:nvPr/>
            </p:nvSpPr>
            <p:spPr bwMode="auto">
              <a:xfrm>
                <a:off x="6742340" y="3446011"/>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3</a:t>
                </a:r>
                <a:r>
                  <a:rPr kumimoji="0" lang="en-US" altLang="en-US" sz="1600" b="0" i="0" u="none" strike="noStrike" kern="1200" cap="none" spc="0" normalizeH="0" baseline="30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7B6176C9-7176-F240-9157-3D2494A14415}"/>
              </a:ext>
            </a:extLst>
          </p:cNvPr>
          <p:cNvGrpSpPr/>
          <p:nvPr/>
        </p:nvGrpSpPr>
        <p:grpSpPr>
          <a:xfrm>
            <a:off x="6955065" y="4341361"/>
            <a:ext cx="3460750" cy="1145039"/>
            <a:chOff x="6955065" y="4341361"/>
            <a:chExt cx="3460750" cy="1145039"/>
          </a:xfrm>
        </p:grpSpPr>
        <p:sp>
          <p:nvSpPr>
            <p:cNvPr id="323" name="Text Box 57">
              <a:extLst>
                <a:ext uri="{FF2B5EF4-FFF2-40B4-BE49-F238E27FC236}">
                  <a16:creationId xmlns:a16="http://schemas.microsoft.com/office/drawing/2014/main" id="{FB511FDF-D49A-204F-9558-B726F99E69A7}"/>
                </a:ext>
              </a:extLst>
            </p:cNvPr>
            <p:cNvSpPr txBox="1">
              <a:spLocks noChangeArrowheads="1"/>
            </p:cNvSpPr>
            <p:nvPr/>
          </p:nvSpPr>
          <p:spPr bwMode="auto">
            <a:xfrm>
              <a:off x="6955065" y="4341361"/>
              <a:ext cx="346075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3-packet pipelining increases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 utilization by a factor of 3!</a:t>
              </a:r>
            </a:p>
          </p:txBody>
        </p:sp>
        <p:sp>
          <p:nvSpPr>
            <p:cNvPr id="324" name="Line 58">
              <a:extLst>
                <a:ext uri="{FF2B5EF4-FFF2-40B4-BE49-F238E27FC236}">
                  <a16:creationId xmlns:a16="http://schemas.microsoft.com/office/drawing/2014/main" id="{D6D6E111-408F-FB4E-BDCF-4A37A9DB381A}"/>
                </a:ext>
              </a:extLst>
            </p:cNvPr>
            <p:cNvSpPr>
              <a:spLocks noChangeShapeType="1"/>
            </p:cNvSpPr>
            <p:nvPr/>
          </p:nvSpPr>
          <p:spPr bwMode="auto">
            <a:xfrm>
              <a:off x="7948840" y="5009699"/>
              <a:ext cx="1360" cy="476701"/>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aphicFrame>
        <p:nvGraphicFramePr>
          <p:cNvPr id="325" name="Object 61">
            <a:extLst>
              <a:ext uri="{FF2B5EF4-FFF2-40B4-BE49-F238E27FC236}">
                <a16:creationId xmlns:a16="http://schemas.microsoft.com/office/drawing/2014/main" id="{A3FC3780-5690-F049-A6E0-28EEB6C29DDD}"/>
              </a:ext>
            </a:extLst>
          </p:cNvPr>
          <p:cNvGraphicFramePr>
            <a:graphicFrameLocks noChangeAspect="1"/>
          </p:cNvGraphicFramePr>
          <p:nvPr/>
        </p:nvGraphicFramePr>
        <p:xfrm>
          <a:off x="2992665" y="5276399"/>
          <a:ext cx="6748463" cy="933450"/>
        </p:xfrm>
        <a:graphic>
          <a:graphicData uri="http://schemas.openxmlformats.org/presentationml/2006/ole">
            <mc:AlternateContent xmlns:mc="http://schemas.openxmlformats.org/markup-compatibility/2006">
              <mc:Choice xmlns:v="urn:schemas-microsoft-com:vml" Requires="v">
                <p:oleObj name="Picture" r:id="rId3" imgW="2578100" imgH="355600" progId="Word.Picture.8">
                  <p:embed/>
                </p:oleObj>
              </mc:Choice>
              <mc:Fallback>
                <p:oleObj name="Picture" r:id="rId3" imgW="2578100" imgH="355600" progId="Word.Picture.8">
                  <p:embed/>
                  <p:pic>
                    <p:nvPicPr>
                      <p:cNvPr id="325" name="Object 61">
                        <a:extLst>
                          <a:ext uri="{FF2B5EF4-FFF2-40B4-BE49-F238E27FC236}">
                            <a16:creationId xmlns:a16="http://schemas.microsoft.com/office/drawing/2014/main" id="{A3FC3780-5690-F049-A6E0-28EEB6C29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665" y="5276399"/>
                        <a:ext cx="6748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635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dissolve">
                                      <p:cBhvr>
                                        <p:cTn id="12" dur="500"/>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A046D-38A0-4C4D-89C5-98A73D6176B8}"/>
              </a:ext>
            </a:extLst>
          </p:cNvPr>
          <p:cNvSpPr/>
          <p:nvPr/>
        </p:nvSpPr>
        <p:spPr>
          <a:xfrm>
            <a:off x="2766060" y="3200400"/>
            <a:ext cx="2480310" cy="674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sender</a:t>
            </a:r>
            <a:endParaRPr lang="en-US" sz="4400" dirty="0"/>
          </a:p>
        </p:txBody>
      </p:sp>
      <p:sp>
        <p:nvSpPr>
          <p:cNvPr id="6" name="Rectangle 3">
            <a:extLst>
              <a:ext uri="{FF2B5EF4-FFF2-40B4-BE49-F238E27FC236}">
                <a16:creationId xmlns:a16="http://schemas.microsoft.com/office/drawing/2014/main" id="{1D02EA8C-0D47-4345-907B-176DCE82FE33}"/>
              </a:ext>
            </a:extLst>
          </p:cNvPr>
          <p:cNvSpPr txBox="1">
            <a:spLocks noChangeArrowheads="1"/>
          </p:cNvSpPr>
          <p:nvPr/>
        </p:nvSpPr>
        <p:spPr>
          <a:xfrm>
            <a:off x="938540" y="1295239"/>
            <a:ext cx="11077752" cy="13960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 of up to N, consecutive transmitted but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pkts </a:t>
            </a:r>
          </a:p>
          <a:p>
            <a:pPr marL="815975" marR="0" lvl="1" indent="-3429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k-bit seq # in pkt header</a:t>
            </a:r>
          </a:p>
          <a:p>
            <a:pPr marL="695325" marR="0" lvl="1"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8" name="Picture 4" descr="gbn_seqnum">
            <a:extLst>
              <a:ext uri="{FF2B5EF4-FFF2-40B4-BE49-F238E27FC236}">
                <a16:creationId xmlns:a16="http://schemas.microsoft.com/office/drawing/2014/main" id="{7F787B9F-F0D5-184B-849D-6DD1215CE2A5}"/>
              </a:ext>
            </a:extLst>
          </p:cNvPr>
          <p:cNvPicPr>
            <a:picLocks noChangeAspect="1" noChangeArrowheads="1"/>
          </p:cNvPicPr>
          <p:nvPr/>
        </p:nvPicPr>
        <p:blipFill>
          <a:blip r:embed="rId3">
            <a:alphaModFix amt="83000"/>
            <a:extLst>
              <a:ext uri="{28A0092B-C50C-407E-A947-70E740481C1C}">
                <a14:useLocalDpi xmlns:a14="http://schemas.microsoft.com/office/drawing/2010/main" val="0"/>
              </a:ext>
            </a:extLst>
          </a:blip>
          <a:srcRect/>
          <a:stretch>
            <a:fillRect/>
          </a:stretch>
        </p:blipFill>
        <p:spPr bwMode="auto">
          <a:xfrm>
            <a:off x="1743751" y="2576024"/>
            <a:ext cx="9167471" cy="184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5CC992CE-9CC7-5B4F-A0DC-4AE1FB2B5032}"/>
              </a:ext>
            </a:extLst>
          </p:cNvPr>
          <p:cNvSpPr>
            <a:spLocks noChangeArrowheads="1"/>
          </p:cNvSpPr>
          <p:nvPr/>
        </p:nvSpPr>
        <p:spPr bwMode="auto">
          <a:xfrm>
            <a:off x="1057835" y="4782281"/>
            <a:ext cx="11309804" cy="1985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292100" indent="-292100">
              <a:defRPr sz="1600">
                <a:solidFill>
                  <a:schemeClr val="tx1"/>
                </a:solidFill>
                <a:latin typeface="Tahoma" panose="020B0604030504040204" pitchFamily="34" charset="0"/>
                <a:ea typeface="ＭＳ Ｐゴシック" panose="020B0600070205080204" pitchFamily="34" charset="-128"/>
              </a:defRPr>
            </a:lvl1pPr>
            <a:lvl2pPr marL="685800" indent="-22860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cumulative ACK: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ACKs all packets up to, including seq #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a:p>
            <a:pPr marL="862013" marR="0" lvl="1" indent="-457200"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receiving 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ove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window forward to begin at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n+1</a:t>
            </a:r>
          </a:p>
          <a:p>
            <a:pPr marL="350838" marR="0" lvl="0" indent="-3397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timer for oldest in-flight packet</a:t>
            </a:r>
          </a:p>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retransmit packet n and all higher seq # packets in window</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Tree>
    <p:extLst>
      <p:ext uri="{BB962C8B-B14F-4D97-AF65-F5344CB8AC3E}">
        <p14:creationId xmlns:p14="http://schemas.microsoft.com/office/powerpoint/2010/main" val="220291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receiver</a:t>
            </a:r>
            <a:endParaRPr lang="en-US" sz="4400" dirty="0"/>
          </a:p>
        </p:txBody>
      </p:sp>
      <p:sp>
        <p:nvSpPr>
          <p:cNvPr id="7" name="Rectangle 3">
            <a:extLst>
              <a:ext uri="{FF2B5EF4-FFF2-40B4-BE49-F238E27FC236}">
                <a16:creationId xmlns:a16="http://schemas.microsoft.com/office/drawing/2014/main" id="{D4D350FA-D6D7-FD41-A9BE-7C8ADB1B89FE}"/>
              </a:ext>
            </a:extLst>
          </p:cNvPr>
          <p:cNvSpPr txBox="1">
            <a:spLocks noChangeArrowheads="1"/>
          </p:cNvSpPr>
          <p:nvPr/>
        </p:nvSpPr>
        <p:spPr>
          <a:xfrm>
            <a:off x="803389" y="1374775"/>
            <a:ext cx="10318069" cy="285432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925"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ACK-only: always send ACK for correctly-received packet so far, with highest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in-order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seq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generate duplicate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need only remember </a:t>
            </a:r>
            <a:r>
              <a:rPr kumimoji="0" lang="en-US" altLang="en-US" sz="24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altLang="en-US" sz="24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receipt of out-of-order packet: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discard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buffer) or buffer: an implementation decision</a:t>
            </a:r>
            <a:endParaRPr kumimoji="0" lang="en-US" altLang="ja-JP"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re-ACK pkt with highest in-order seq #</a:t>
            </a:r>
          </a:p>
        </p:txBody>
      </p:sp>
      <p:grpSp>
        <p:nvGrpSpPr>
          <p:cNvPr id="40" name="Group 39">
            <a:extLst>
              <a:ext uri="{FF2B5EF4-FFF2-40B4-BE49-F238E27FC236}">
                <a16:creationId xmlns:a16="http://schemas.microsoft.com/office/drawing/2014/main" id="{721F1563-4EE6-624A-B419-51472DAFC422}"/>
              </a:ext>
            </a:extLst>
          </p:cNvPr>
          <p:cNvGrpSpPr/>
          <p:nvPr/>
        </p:nvGrpSpPr>
        <p:grpSpPr>
          <a:xfrm>
            <a:off x="965200" y="4368800"/>
            <a:ext cx="10131689" cy="2135212"/>
            <a:chOff x="965200" y="4368800"/>
            <a:chExt cx="10131689" cy="2135212"/>
          </a:xfrm>
        </p:grpSpPr>
        <p:sp>
          <p:nvSpPr>
            <p:cNvPr id="4" name="Rectangle 3">
              <a:extLst>
                <a:ext uri="{FF2B5EF4-FFF2-40B4-BE49-F238E27FC236}">
                  <a16:creationId xmlns:a16="http://schemas.microsoft.com/office/drawing/2014/main" id="{B5C749AC-5A6B-CE44-BD87-CDEAD30D68DC}"/>
                </a:ext>
              </a:extLst>
            </p:cNvPr>
            <p:cNvSpPr/>
            <p:nvPr/>
          </p:nvSpPr>
          <p:spPr>
            <a:xfrm>
              <a:off x="2412281" y="487799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FB7AB02A-A4B7-9D4F-A1D7-19D810FD4F54}"/>
                </a:ext>
              </a:extLst>
            </p:cNvPr>
            <p:cNvSpPr/>
            <p:nvPr/>
          </p:nvSpPr>
          <p:spPr>
            <a:xfrm>
              <a:off x="2603500" y="487853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DFBB702-FA2B-A04A-B08F-95DFA12C7EDD}"/>
                </a:ext>
              </a:extLst>
            </p:cNvPr>
            <p:cNvSpPr/>
            <p:nvPr/>
          </p:nvSpPr>
          <p:spPr>
            <a:xfrm>
              <a:off x="2777467" y="4879975"/>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7C745A3-C7DB-3942-A271-0A92B4788494}"/>
                </a:ext>
              </a:extLst>
            </p:cNvPr>
            <p:cNvSpPr/>
            <p:nvPr/>
          </p:nvSpPr>
          <p:spPr>
            <a:xfrm>
              <a:off x="2951434" y="487823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242AB67-120B-794E-928E-64266D32C52D}"/>
                </a:ext>
              </a:extLst>
            </p:cNvPr>
            <p:cNvSpPr/>
            <p:nvPr/>
          </p:nvSpPr>
          <p:spPr>
            <a:xfrm>
              <a:off x="3125401" y="4879676"/>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5E626C37-8D68-3743-89DE-5821F910BA38}"/>
                </a:ext>
              </a:extLst>
            </p:cNvPr>
            <p:cNvSpPr/>
            <p:nvPr/>
          </p:nvSpPr>
          <p:spPr>
            <a:xfrm>
              <a:off x="3312307" y="4876800"/>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 name="Rectangle 17">
              <a:extLst>
                <a:ext uri="{FF2B5EF4-FFF2-40B4-BE49-F238E27FC236}">
                  <a16:creationId xmlns:a16="http://schemas.microsoft.com/office/drawing/2014/main" id="{713FA41E-5B3A-9E42-85D0-F244A9CA09BA}"/>
                </a:ext>
              </a:extLst>
            </p:cNvPr>
            <p:cNvSpPr/>
            <p:nvPr/>
          </p:nvSpPr>
          <p:spPr>
            <a:xfrm>
              <a:off x="4042679" y="487709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 name="Rectangle 18">
              <a:extLst>
                <a:ext uri="{FF2B5EF4-FFF2-40B4-BE49-F238E27FC236}">
                  <a16:creationId xmlns:a16="http://schemas.microsoft.com/office/drawing/2014/main" id="{DC459346-9ED9-4045-B9EF-F21C877F5C71}"/>
                </a:ext>
              </a:extLst>
            </p:cNvPr>
            <p:cNvSpPr/>
            <p:nvPr/>
          </p:nvSpPr>
          <p:spPr>
            <a:xfrm>
              <a:off x="4216646" y="48773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Rectangle 19">
              <a:extLst>
                <a:ext uri="{FF2B5EF4-FFF2-40B4-BE49-F238E27FC236}">
                  <a16:creationId xmlns:a16="http://schemas.microsoft.com/office/drawing/2014/main" id="{F0135D84-780D-1C4B-B705-7166D92BFCB2}"/>
                </a:ext>
              </a:extLst>
            </p:cNvPr>
            <p:cNvSpPr/>
            <p:nvPr/>
          </p:nvSpPr>
          <p:spPr>
            <a:xfrm>
              <a:off x="4394926" y="4877695"/>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 name="Rectangle 20">
              <a:extLst>
                <a:ext uri="{FF2B5EF4-FFF2-40B4-BE49-F238E27FC236}">
                  <a16:creationId xmlns:a16="http://schemas.microsoft.com/office/drawing/2014/main" id="{4C92DF50-BC76-3348-AFB6-0E120E535E9F}"/>
                </a:ext>
              </a:extLst>
            </p:cNvPr>
            <p:cNvSpPr/>
            <p:nvPr/>
          </p:nvSpPr>
          <p:spPr>
            <a:xfrm>
              <a:off x="4573204" y="48770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 name="Rectangle 21">
              <a:extLst>
                <a:ext uri="{FF2B5EF4-FFF2-40B4-BE49-F238E27FC236}">
                  <a16:creationId xmlns:a16="http://schemas.microsoft.com/office/drawing/2014/main" id="{BD359C03-4942-1F4E-9943-A4770ABD7A5C}"/>
                </a:ext>
              </a:extLst>
            </p:cNvPr>
            <p:cNvSpPr/>
            <p:nvPr/>
          </p:nvSpPr>
          <p:spPr>
            <a:xfrm>
              <a:off x="4738544" y="488260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24FB1D15-C716-6642-9A8C-FF574649B132}"/>
                </a:ext>
              </a:extLst>
            </p:cNvPr>
            <p:cNvSpPr txBox="1"/>
            <p:nvPr/>
          </p:nvSpPr>
          <p:spPr>
            <a:xfrm>
              <a:off x="3200400" y="5878722"/>
              <a:ext cx="1287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sz="1800" b="0" i="0" u="none" strike="noStrike" kern="1200" cap="none" spc="0" normalizeH="0" baseline="0" noProof="0" dirty="0">
                <a:ln>
                  <a:noFill/>
                </a:ln>
                <a:solidFill>
                  <a:srgbClr val="0013A3"/>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FFDA1BD1-92DD-964D-A4AD-4395424A812F}"/>
                </a:ext>
              </a:extLst>
            </p:cNvPr>
            <p:cNvCxnSpPr/>
            <p:nvPr/>
          </p:nvCxnSpPr>
          <p:spPr>
            <a:xfrm flipV="1">
              <a:off x="3340100" y="5523122"/>
              <a:ext cx="0" cy="469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14D852D-4652-CD46-A032-5387C52666B7}"/>
                </a:ext>
              </a:extLst>
            </p:cNvPr>
            <p:cNvGrpSpPr/>
            <p:nvPr/>
          </p:nvGrpSpPr>
          <p:grpSpPr>
            <a:xfrm>
              <a:off x="7035081" y="4522877"/>
              <a:ext cx="4061808" cy="1981135"/>
              <a:chOff x="7797081" y="4179977"/>
              <a:chExt cx="4061808" cy="1981135"/>
            </a:xfrm>
          </p:grpSpPr>
          <p:sp>
            <p:nvSpPr>
              <p:cNvPr id="25" name="Rectangle 24">
                <a:extLst>
                  <a:ext uri="{FF2B5EF4-FFF2-40B4-BE49-F238E27FC236}">
                    <a16:creationId xmlns:a16="http://schemas.microsoft.com/office/drawing/2014/main" id="{06E499E9-05E0-2848-A525-BB3AC2E78B77}"/>
                  </a:ext>
                </a:extLst>
              </p:cNvPr>
              <p:cNvSpPr/>
              <p:nvPr/>
            </p:nvSpPr>
            <p:spPr>
              <a:xfrm>
                <a:off x="7797081" y="417997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5E59F90-0AC1-D949-8CB5-B7E829DBDF1B}"/>
                  </a:ext>
                </a:extLst>
              </p:cNvPr>
              <p:cNvSpPr/>
              <p:nvPr/>
            </p:nvSpPr>
            <p:spPr>
              <a:xfrm>
                <a:off x="7797081" y="5565889"/>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D5C9899-6096-4643-8719-DE793696866F}"/>
                  </a:ext>
                </a:extLst>
              </p:cNvPr>
              <p:cNvSpPr txBox="1"/>
              <p:nvPr/>
            </p:nvSpPr>
            <p:spPr>
              <a:xfrm>
                <a:off x="8089900" y="4279900"/>
                <a:ext cx="20945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received and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B3F847CB-3827-2544-8543-6EF3912864FB}"/>
                  </a:ext>
                </a:extLst>
              </p:cNvPr>
              <p:cNvSpPr txBox="1"/>
              <p:nvPr/>
            </p:nvSpPr>
            <p:spPr>
              <a:xfrm>
                <a:off x="8115300" y="4965700"/>
                <a:ext cx="37435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Out-of-order: received but not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79AF6502-A49B-FB42-8066-694FB04355A3}"/>
                  </a:ext>
                </a:extLst>
              </p:cNvPr>
              <p:cNvSpPr txBox="1"/>
              <p:nvPr/>
            </p:nvSpPr>
            <p:spPr>
              <a:xfrm>
                <a:off x="8089900" y="5664200"/>
                <a:ext cx="13832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received</a:t>
                </a:r>
              </a:p>
            </p:txBody>
          </p:sp>
        </p:grpSp>
        <p:sp>
          <p:nvSpPr>
            <p:cNvPr id="32" name="TextBox 31">
              <a:extLst>
                <a:ext uri="{FF2B5EF4-FFF2-40B4-BE49-F238E27FC236}">
                  <a16:creationId xmlns:a16="http://schemas.microsoft.com/office/drawing/2014/main" id="{8AE8A9EC-F9D6-AD41-BDA3-40B447572E22}"/>
                </a:ext>
              </a:extLst>
            </p:cNvPr>
            <p:cNvSpPr txBox="1"/>
            <p:nvPr/>
          </p:nvSpPr>
          <p:spPr>
            <a:xfrm>
              <a:off x="965200" y="4368800"/>
              <a:ext cx="54198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view of sequence number space:</a:t>
              </a:r>
            </a:p>
          </p:txBody>
        </p:sp>
        <p:sp>
          <p:nvSpPr>
            <p:cNvPr id="34" name="Rectangle 33">
              <a:extLst>
                <a:ext uri="{FF2B5EF4-FFF2-40B4-BE49-F238E27FC236}">
                  <a16:creationId xmlns:a16="http://schemas.microsoft.com/office/drawing/2014/main" id="{7C6C7DB5-7268-0B44-A56E-B28CC92134BC}"/>
                </a:ext>
              </a:extLst>
            </p:cNvPr>
            <p:cNvSpPr/>
            <p:nvPr/>
          </p:nvSpPr>
          <p:spPr>
            <a:xfrm>
              <a:off x="7043594" y="5225507"/>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 name="Rectangle 34">
              <a:extLst>
                <a:ext uri="{FF2B5EF4-FFF2-40B4-BE49-F238E27FC236}">
                  <a16:creationId xmlns:a16="http://schemas.microsoft.com/office/drawing/2014/main" id="{AA046972-9F03-F944-BC25-0B2150456151}"/>
                </a:ext>
              </a:extLst>
            </p:cNvPr>
            <p:cNvSpPr/>
            <p:nvPr/>
          </p:nvSpPr>
          <p:spPr>
            <a:xfrm>
              <a:off x="38558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E2CC5FA3-3D8B-6548-BA93-1DA3D5DF3E6E}"/>
                </a:ext>
              </a:extLst>
            </p:cNvPr>
            <p:cNvSpPr/>
            <p:nvPr/>
          </p:nvSpPr>
          <p:spPr>
            <a:xfrm>
              <a:off x="35002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 name="Rectangle 36">
              <a:extLst>
                <a:ext uri="{FF2B5EF4-FFF2-40B4-BE49-F238E27FC236}">
                  <a16:creationId xmlns:a16="http://schemas.microsoft.com/office/drawing/2014/main" id="{BB5F6F20-040F-1941-B33E-7134B25528B8}"/>
                </a:ext>
              </a:extLst>
            </p:cNvPr>
            <p:cNvSpPr/>
            <p:nvPr/>
          </p:nvSpPr>
          <p:spPr>
            <a:xfrm>
              <a:off x="368444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 name="TextBox 37">
              <a:extLst>
                <a:ext uri="{FF2B5EF4-FFF2-40B4-BE49-F238E27FC236}">
                  <a16:creationId xmlns:a16="http://schemas.microsoft.com/office/drawing/2014/main" id="{27974E79-9D0E-3745-ABD9-0984B3110ABE}"/>
                </a:ext>
              </a:extLst>
            </p:cNvPr>
            <p:cNvSpPr txBox="1"/>
            <p:nvPr/>
          </p:nvSpPr>
          <p:spPr>
            <a:xfrm>
              <a:off x="18923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E72C8E0E-B0A1-2140-BDEC-22D5E69331DA}"/>
                </a:ext>
              </a:extLst>
            </p:cNvPr>
            <p:cNvSpPr txBox="1"/>
            <p:nvPr/>
          </p:nvSpPr>
          <p:spPr>
            <a:xfrm>
              <a:off x="48768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7791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2" name="Text Box 15">
            <a:extLst>
              <a:ext uri="{FF2B5EF4-FFF2-40B4-BE49-F238E27FC236}">
                <a16:creationId xmlns:a16="http://schemas.microsoft.com/office/drawing/2014/main" id="{AF86798F-8D3B-3F46-8E9A-88A423CB91FE}"/>
              </a:ext>
            </a:extLst>
          </p:cNvPr>
          <p:cNvSpPr txBox="1">
            <a:spLocks noChangeArrowheads="1"/>
          </p:cNvSpPr>
          <p:nvPr/>
        </p:nvSpPr>
        <p:spPr bwMode="auto">
          <a:xfrm>
            <a:off x="8139112" y="1973262"/>
            <a:ext cx="2568575"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775200" y="4713287"/>
            <a:ext cx="1246187" cy="108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pkt4</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1" name="Group 10">
            <a:extLst>
              <a:ext uri="{FF2B5EF4-FFF2-40B4-BE49-F238E27FC236}">
                <a16:creationId xmlns:a16="http://schemas.microsoft.com/office/drawing/2014/main" id="{B43C2478-ADE4-9940-A00F-07B0A8A168AB}"/>
              </a:ext>
            </a:extLst>
          </p:cNvPr>
          <p:cNvGrpSpPr/>
          <p:nvPr/>
        </p:nvGrpSpPr>
        <p:grpSpPr>
          <a:xfrm>
            <a:off x="6061075" y="4884737"/>
            <a:ext cx="2114550" cy="1179513"/>
            <a:chOff x="6061075" y="4884737"/>
            <a:chExt cx="2114550" cy="1179513"/>
          </a:xfrm>
        </p:grpSpPr>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3" name="Line 38">
              <a:extLst>
                <a:ext uri="{FF2B5EF4-FFF2-40B4-BE49-F238E27FC236}">
                  <a16:creationId xmlns:a16="http://schemas.microsoft.com/office/drawing/2014/main" id="{F145FE1E-AA9A-9247-82EE-3228DB0DB25A}"/>
                </a:ext>
              </a:extLst>
            </p:cNvPr>
            <p:cNvSpPr>
              <a:spLocks noChangeShapeType="1"/>
            </p:cNvSpPr>
            <p:nvPr/>
          </p:nvSpPr>
          <p:spPr bwMode="auto">
            <a:xfrm>
              <a:off x="6067425" y="5129212"/>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4" name="Line 39">
              <a:extLst>
                <a:ext uri="{FF2B5EF4-FFF2-40B4-BE49-F238E27FC236}">
                  <a16:creationId xmlns:a16="http://schemas.microsoft.com/office/drawing/2014/main" id="{A6917865-5501-404F-B05D-FD50B31DAC19}"/>
                </a:ext>
              </a:extLst>
            </p:cNvPr>
            <p:cNvSpPr>
              <a:spLocks noChangeShapeType="1"/>
            </p:cNvSpPr>
            <p:nvPr/>
          </p:nvSpPr>
          <p:spPr bwMode="auto">
            <a:xfrm>
              <a:off x="6061075" y="5362575"/>
              <a:ext cx="2101850"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5" name="Line 40">
              <a:extLst>
                <a:ext uri="{FF2B5EF4-FFF2-40B4-BE49-F238E27FC236}">
                  <a16:creationId xmlns:a16="http://schemas.microsoft.com/office/drawing/2014/main" id="{C1F71149-521E-A245-80B1-E26288E6E967}"/>
                </a:ext>
              </a:extLst>
            </p:cNvPr>
            <p:cNvSpPr>
              <a:spLocks noChangeShapeType="1"/>
            </p:cNvSpPr>
            <p:nvPr/>
          </p:nvSpPr>
          <p:spPr bwMode="auto">
            <a:xfrm>
              <a:off x="6064250" y="5595937"/>
              <a:ext cx="2100262"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36" name="Text Box 41">
            <a:extLst>
              <a:ext uri="{FF2B5EF4-FFF2-40B4-BE49-F238E27FC236}">
                <a16:creationId xmlns:a16="http://schemas.microsoft.com/office/drawing/2014/main" id="{C2E1F2DD-A0AF-3A4F-84ED-5EB921B7EA8C}"/>
              </a:ext>
            </a:extLst>
          </p:cNvPr>
          <p:cNvSpPr txBox="1">
            <a:spLocks noChangeArrowheads="1"/>
          </p:cNvSpPr>
          <p:nvPr/>
        </p:nvSpPr>
        <p:spPr bwMode="auto">
          <a:xfrm>
            <a:off x="8135937" y="3497262"/>
            <a:ext cx="2413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7" name="Text Box 42">
            <a:extLst>
              <a:ext uri="{FF2B5EF4-FFF2-40B4-BE49-F238E27FC236}">
                <a16:creationId xmlns:a16="http://schemas.microsoft.com/office/drawing/2014/main" id="{9460E1DE-6181-0944-8A7F-243E2C9494FD}"/>
              </a:ext>
            </a:extLst>
          </p:cNvPr>
          <p:cNvSpPr txBox="1">
            <a:spLocks noChangeArrowheads="1"/>
          </p:cNvSpPr>
          <p:nvPr/>
        </p:nvSpPr>
        <p:spPr bwMode="auto">
          <a:xfrm>
            <a:off x="8154987" y="4017962"/>
            <a:ext cx="24130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8" name="Text Box 43">
            <a:extLst>
              <a:ext uri="{FF2B5EF4-FFF2-40B4-BE49-F238E27FC236}">
                <a16:creationId xmlns:a16="http://schemas.microsoft.com/office/drawing/2014/main" id="{9372D8AC-242E-6F41-B4F3-7282D16B0794}"/>
              </a:ext>
            </a:extLst>
          </p:cNvPr>
          <p:cNvSpPr txBox="1">
            <a:spLocks noChangeArrowheads="1"/>
          </p:cNvSpPr>
          <p:nvPr/>
        </p:nvSpPr>
        <p:spPr bwMode="auto">
          <a:xfrm>
            <a:off x="8166100" y="5172075"/>
            <a:ext cx="2965450" cy="1082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pkt2, deliver, send ack2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pkt3, deliver, send ack3</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pkt4, deliver, send ack4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pkt5, deliver, send ack5</a:t>
            </a:r>
          </a:p>
        </p:txBody>
      </p:sp>
      <p:sp>
        <p:nvSpPr>
          <p:cNvPr id="139" name="Text Box 44">
            <a:extLst>
              <a:ext uri="{FF2B5EF4-FFF2-40B4-BE49-F238E27FC236}">
                <a16:creationId xmlns:a16="http://schemas.microsoft.com/office/drawing/2014/main" id="{3FF05DAC-881F-5A4C-85B0-7DEC9D8730CF}"/>
              </a:ext>
            </a:extLst>
          </p:cNvPr>
          <p:cNvSpPr txBox="1">
            <a:spLocks noChangeArrowheads="1"/>
          </p:cNvSpPr>
          <p:nvPr/>
        </p:nvSpPr>
        <p:spPr bwMode="auto">
          <a:xfrm>
            <a:off x="4217987" y="4000500"/>
            <a:ext cx="18113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 duplicate ACK</a:t>
            </a: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 name="Group 11">
            <a:extLst>
              <a:ext uri="{FF2B5EF4-FFF2-40B4-BE49-F238E27FC236}">
                <a16:creationId xmlns:a16="http://schemas.microsoft.com/office/drawing/2014/main" id="{A72E6ECF-EC8F-534A-B975-E7A316543BA2}"/>
              </a:ext>
            </a:extLst>
          </p:cNvPr>
          <p:cNvGrpSpPr/>
          <p:nvPr/>
        </p:nvGrpSpPr>
        <p:grpSpPr>
          <a:xfrm>
            <a:off x="7108825" y="5376862"/>
            <a:ext cx="1081087" cy="1303338"/>
            <a:chOff x="7083425" y="5376862"/>
            <a:chExt cx="1081087" cy="1303338"/>
          </a:xfrm>
        </p:grpSpPr>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31050" y="5376862"/>
              <a:ext cx="1033462"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Line 101">
              <a:extLst>
                <a:ext uri="{FF2B5EF4-FFF2-40B4-BE49-F238E27FC236}">
                  <a16:creationId xmlns:a16="http://schemas.microsoft.com/office/drawing/2014/main" id="{84B4DDDE-6474-8442-BB57-A50ADD9CEBEC}"/>
                </a:ext>
              </a:extLst>
            </p:cNvPr>
            <p:cNvSpPr>
              <a:spLocks noChangeShapeType="1"/>
            </p:cNvSpPr>
            <p:nvPr/>
          </p:nvSpPr>
          <p:spPr bwMode="auto">
            <a:xfrm flipH="1">
              <a:off x="7115175" y="5630862"/>
              <a:ext cx="1033462"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4" name="Line 102">
              <a:extLst>
                <a:ext uri="{FF2B5EF4-FFF2-40B4-BE49-F238E27FC236}">
                  <a16:creationId xmlns:a16="http://schemas.microsoft.com/office/drawing/2014/main" id="{73C0C64C-D6E3-AC4F-B1DD-2ECA3B116102}"/>
                </a:ext>
              </a:extLst>
            </p:cNvPr>
            <p:cNvSpPr>
              <a:spLocks noChangeShapeType="1"/>
            </p:cNvSpPr>
            <p:nvPr/>
          </p:nvSpPr>
          <p:spPr bwMode="auto">
            <a:xfrm flipH="1">
              <a:off x="7099300" y="5873750"/>
              <a:ext cx="1033462" cy="563562"/>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Line 103">
              <a:extLst>
                <a:ext uri="{FF2B5EF4-FFF2-40B4-BE49-F238E27FC236}">
                  <a16:creationId xmlns:a16="http://schemas.microsoft.com/office/drawing/2014/main" id="{2133D681-30CA-654C-AE01-4F7EF0A35A48}"/>
                </a:ext>
              </a:extLst>
            </p:cNvPr>
            <p:cNvSpPr>
              <a:spLocks noChangeShapeType="1"/>
            </p:cNvSpPr>
            <p:nvPr/>
          </p:nvSpPr>
          <p:spPr bwMode="auto">
            <a:xfrm flipH="1">
              <a:off x="7083425" y="6116637"/>
              <a:ext cx="1033462"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2" y="1612900"/>
            <a:ext cx="11113" cy="45386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261066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dissolve">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137"/>
                                        </p:tgtEl>
                                        <p:attrNameLst>
                                          <p:attrName>style.visibility</p:attrName>
                                        </p:attrNameLst>
                                      </p:cBhvr>
                                      <p:to>
                                        <p:strVal val="visible"/>
                                      </p:to>
                                    </p:set>
                                    <p:animEffect transition="in" filter="dissolve">
                                      <p:cBhvr>
                                        <p:cTn id="56" dur="500"/>
                                        <p:tgtEl>
                                          <p:spTgt spid="13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dissolve">
                                      <p:cBhvr>
                                        <p:cTn id="61" dur="5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left)">
                                      <p:cBhvr>
                                        <p:cTn id="80" dur="500"/>
                                        <p:tgtEl>
                                          <p:spTgt spid="116"/>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left)">
                                      <p:cBhvr>
                                        <p:cTn id="84" dur="500"/>
                                        <p:tgtEl>
                                          <p:spTgt spid="11"/>
                                        </p:tgtEl>
                                      </p:cBhvr>
                                    </p:animEffect>
                                  </p:childTnLst>
                                </p:cTn>
                              </p:par>
                            </p:childTnLst>
                          </p:cTn>
                        </p:par>
                        <p:par>
                          <p:cTn id="85" fill="hold">
                            <p:stCondLst>
                              <p:cond delay="1500"/>
                            </p:stCondLst>
                            <p:childTnLst>
                              <p:par>
                                <p:cTn id="86" presetID="9" presetClass="entr" presetSubtype="0" fill="hold" grpId="0" nodeType="after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dissolve">
                                      <p:cBhvr>
                                        <p:cTn id="88" dur="500"/>
                                        <p:tgtEl>
                                          <p:spTgt spid="138"/>
                                        </p:tgtEl>
                                      </p:cBhvr>
                                    </p:animEffect>
                                  </p:childTnLst>
                                </p:cTn>
                              </p:par>
                            </p:childTnLst>
                          </p:cTn>
                        </p:par>
                        <p:par>
                          <p:cTn id="89" fill="hold">
                            <p:stCondLst>
                              <p:cond delay="2000"/>
                            </p:stCondLst>
                            <p:childTnLst>
                              <p:par>
                                <p:cTn id="90" presetID="22" presetClass="entr" presetSubtype="2" fill="hold"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right)">
                                      <p:cBhvr>
                                        <p:cTn id="9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p:bldP spid="116" grpId="0"/>
      <p:bldP spid="121" grpId="0" animBg="1"/>
      <p:bldP spid="124" grpId="0" animBg="1"/>
      <p:bldP spid="125" grpId="0" animBg="1"/>
      <p:bldP spid="126" grpId="0" animBg="1"/>
      <p:bldP spid="127" grpId="0" animBg="1"/>
      <p:bldP spid="136" grpId="0"/>
      <p:bldP spid="137" grpId="0"/>
      <p:bldP spid="138" grpId="0"/>
      <p:bldP spid="1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a:t>
            </a:r>
            <a:endParaRPr lang="en-US" sz="4400" dirty="0"/>
          </a:p>
        </p:txBody>
      </p:sp>
      <p:sp>
        <p:nvSpPr>
          <p:cNvPr id="72" name="Rectangle 3">
            <a:extLst>
              <a:ext uri="{FF2B5EF4-FFF2-40B4-BE49-F238E27FC236}">
                <a16:creationId xmlns:a16="http://schemas.microsoft.com/office/drawing/2014/main" id="{09D24536-1438-724B-97D9-02D061CA29EA}"/>
              </a:ext>
            </a:extLst>
          </p:cNvPr>
          <p:cNvSpPr txBox="1">
            <a:spLocks noChangeArrowheads="1"/>
          </p:cNvSpPr>
          <p:nvPr/>
        </p:nvSpPr>
        <p:spPr>
          <a:xfrm>
            <a:off x="733374" y="1489418"/>
            <a:ext cx="1110062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individually</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acknowledges all correctly received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buffers packets, as needed, for eventual in-order delivery to upper layer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times-out/retransmits individually for </a:t>
            </a:r>
            <a:r>
              <a:rPr kumimoji="0" lang="en-US" altLang="en-US" sz="32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p>
          <a:p>
            <a:pPr marL="747713" marR="0" lvl="1" indent="-227013"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maintains timer for each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consecutive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limits seq #s of sent,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p>
        </p:txBody>
      </p:sp>
    </p:spTree>
    <p:extLst>
      <p:ext uri="{BB962C8B-B14F-4D97-AF65-F5344CB8AC3E}">
        <p14:creationId xmlns:p14="http://schemas.microsoft.com/office/powerpoint/2010/main" val="444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xEl>
                                              <p:pRg st="1" end="1"/>
                                            </p:txEl>
                                          </p:spTgt>
                                        </p:tgtEl>
                                        <p:attrNameLst>
                                          <p:attrName>style.visibility</p:attrName>
                                        </p:attrNameLst>
                                      </p:cBhvr>
                                      <p:to>
                                        <p:strVal val="visible"/>
                                      </p:to>
                                    </p:set>
                                    <p:animEffect transition="in" filter="dissolve">
                                      <p:cBhvr>
                                        <p:cTn id="10" dur="500"/>
                                        <p:tgtEl>
                                          <p:spTgt spid="7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animEffect transition="in" filter="dissolve">
                                      <p:cBhvr>
                                        <p:cTn id="15" dur="500"/>
                                        <p:tgtEl>
                                          <p:spTgt spid="72">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2">
                                            <p:txEl>
                                              <p:pRg st="3" end="3"/>
                                            </p:txEl>
                                          </p:spTgt>
                                        </p:tgtEl>
                                        <p:attrNameLst>
                                          <p:attrName>style.visibility</p:attrName>
                                        </p:attrNameLst>
                                      </p:cBhvr>
                                      <p:to>
                                        <p:strVal val="visible"/>
                                      </p:to>
                                    </p:set>
                                    <p:animEffect transition="in" filter="dissolve">
                                      <p:cBhvr>
                                        <p:cTn id="18" dur="500"/>
                                        <p:tgtEl>
                                          <p:spTgt spid="7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dissolve">
                                      <p:cBhvr>
                                        <p:cTn id="23" dur="500"/>
                                        <p:tgtEl>
                                          <p:spTgt spid="72">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xEl>
                                              <p:pRg st="5" end="5"/>
                                            </p:txEl>
                                          </p:spTgt>
                                        </p:tgtEl>
                                        <p:attrNameLst>
                                          <p:attrName>style.visibility</p:attrName>
                                        </p:attrNameLst>
                                      </p:cBhvr>
                                      <p:to>
                                        <p:strVal val="visible"/>
                                      </p:to>
                                    </p:set>
                                    <p:animEffect transition="in" filter="dissolve">
                                      <p:cBhvr>
                                        <p:cTn id="26" dur="500"/>
                                        <p:tgtEl>
                                          <p:spTgt spid="72">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dissolve">
                                      <p:cBhvr>
                                        <p:cTn id="29" dur="500"/>
                                        <p:tgtEl>
                                          <p:spTgt spid="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lang="en-US" sz="2800" dirty="0">
                  <a:solidFill>
                    <a:prstClr val="black"/>
                  </a:solidFill>
                  <a:latin typeface="Calibri" panose="020F0502020204030204"/>
                </a:rPr>
                <a:t>unless communicated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Tree>
    <p:extLst>
      <p:ext uri="{BB962C8B-B14F-4D97-AF65-F5344CB8AC3E}">
        <p14:creationId xmlns:p14="http://schemas.microsoft.com/office/powerpoint/2010/main" val="242498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receiver windows</a:t>
            </a:r>
            <a:endParaRPr lang="en-US" sz="4400" dirty="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4AACE9B-6FB7-7D46-8909-5B520DE90656}"/>
              </a:ext>
            </a:extLst>
          </p:cNvPr>
          <p:cNvSpPr/>
          <p:nvPr/>
        </p:nvSpPr>
        <p:spPr>
          <a:xfrm>
            <a:off x="914400" y="3897630"/>
            <a:ext cx="10835640" cy="281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569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and receiver</a:t>
            </a:r>
            <a:endParaRPr lang="en-US" sz="4400" dirty="0"/>
          </a:p>
        </p:txBody>
      </p:sp>
      <p:sp>
        <p:nvSpPr>
          <p:cNvPr id="5" name="Rectangle 3">
            <a:extLst>
              <a:ext uri="{FF2B5EF4-FFF2-40B4-BE49-F238E27FC236}">
                <a16:creationId xmlns:a16="http://schemas.microsoft.com/office/drawing/2014/main" id="{95DAFC84-FD76-BE4E-9E1F-0F49401B0D9B}"/>
              </a:ext>
            </a:extLst>
          </p:cNvPr>
          <p:cNvSpPr txBox="1">
            <a:spLocks noChangeArrowheads="1"/>
          </p:cNvSpPr>
          <p:nvPr/>
        </p:nvSpPr>
        <p:spPr>
          <a:xfrm>
            <a:off x="946165" y="1698978"/>
            <a:ext cx="46512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data from above:</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next available seq # in window, send packet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timeout(</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a:t>
            </a:r>
          </a:p>
          <a:p>
            <a:pPr marL="471488"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resend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ACK(</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sendbase,sendbase+N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mark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received</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 smallest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packet, advance window base to next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seq #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3BD58A7C-C9C7-8442-855F-43F3A4947ED8}"/>
              </a:ext>
            </a:extLst>
          </p:cNvPr>
          <p:cNvSpPr>
            <a:spLocks noChangeArrowheads="1"/>
          </p:cNvSpPr>
          <p:nvPr/>
        </p:nvSpPr>
        <p:spPr bwMode="auto">
          <a:xfrm>
            <a:off x="876300" y="1485900"/>
            <a:ext cx="4721106" cy="461010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 name="Group 5">
            <a:extLst>
              <a:ext uri="{FF2B5EF4-FFF2-40B4-BE49-F238E27FC236}">
                <a16:creationId xmlns:a16="http://schemas.microsoft.com/office/drawing/2014/main" id="{4B0682BD-2D45-384C-A3BE-B71A10F3C9D2}"/>
              </a:ext>
            </a:extLst>
          </p:cNvPr>
          <p:cNvGrpSpPr>
            <a:grpSpLocks/>
          </p:cNvGrpSpPr>
          <p:nvPr/>
        </p:nvGrpSpPr>
        <p:grpSpPr bwMode="auto">
          <a:xfrm>
            <a:off x="1079500" y="1184280"/>
            <a:ext cx="1327103" cy="584201"/>
            <a:chOff x="1100" y="3896"/>
            <a:chExt cx="752" cy="368"/>
          </a:xfrm>
        </p:grpSpPr>
        <p:sp>
          <p:nvSpPr>
            <p:cNvPr id="9" name="Rectangle 6">
              <a:extLst>
                <a:ext uri="{FF2B5EF4-FFF2-40B4-BE49-F238E27FC236}">
                  <a16:creationId xmlns:a16="http://schemas.microsoft.com/office/drawing/2014/main" id="{E480EC05-1FA2-1449-9DA4-EE3CBEF3CB0E}"/>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7">
              <a:extLst>
                <a:ext uri="{FF2B5EF4-FFF2-40B4-BE49-F238E27FC236}">
                  <a16:creationId xmlns:a16="http://schemas.microsoft.com/office/drawing/2014/main" id="{FEE55EB3-D10F-D944-85E2-05ABE9F3A72A}"/>
                </a:ext>
              </a:extLst>
            </p:cNvPr>
            <p:cNvSpPr txBox="1">
              <a:spLocks noChangeArrowheads="1"/>
            </p:cNvSpPr>
            <p:nvPr/>
          </p:nvSpPr>
          <p:spPr bwMode="auto">
            <a:xfrm>
              <a:off x="1100" y="3896"/>
              <a:ext cx="752"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sender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nvGrpSpPr>
          <p:cNvPr id="16" name="Group 15">
            <a:extLst>
              <a:ext uri="{FF2B5EF4-FFF2-40B4-BE49-F238E27FC236}">
                <a16:creationId xmlns:a16="http://schemas.microsoft.com/office/drawing/2014/main" id="{1FB417EC-6705-FB4A-BE74-163FB12F88C6}"/>
              </a:ext>
            </a:extLst>
          </p:cNvPr>
          <p:cNvGrpSpPr/>
          <p:nvPr/>
        </p:nvGrpSpPr>
        <p:grpSpPr>
          <a:xfrm>
            <a:off x="6447754" y="1183947"/>
            <a:ext cx="5269467" cy="5221186"/>
            <a:chOff x="6447754" y="1183947"/>
            <a:chExt cx="5269467" cy="5221186"/>
          </a:xfrm>
        </p:grpSpPr>
        <p:sp>
          <p:nvSpPr>
            <p:cNvPr id="11" name="Rectangle 8">
              <a:extLst>
                <a:ext uri="{FF2B5EF4-FFF2-40B4-BE49-F238E27FC236}">
                  <a16:creationId xmlns:a16="http://schemas.microsoft.com/office/drawing/2014/main" id="{BCF7478D-ADC0-4749-9951-A140F00D7BA1}"/>
                </a:ext>
              </a:extLst>
            </p:cNvPr>
            <p:cNvSpPr>
              <a:spLocks noChangeArrowheads="1"/>
            </p:cNvSpPr>
            <p:nvPr/>
          </p:nvSpPr>
          <p:spPr bwMode="auto">
            <a:xfrm>
              <a:off x="6855858" y="1756933"/>
              <a:ext cx="4861363"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in </a:t>
              </a:r>
              <a:r>
                <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400" b="0" i="0" u="none" strike="noStrike" kern="1200" cap="none" spc="0" normalizeH="0" baseline="0" noProof="0" dirty="0" err="1">
                  <a:ln>
                    <a:noFill/>
                  </a:ln>
                  <a:solidFill>
                    <a:srgbClr val="CC0000"/>
                  </a:solidFill>
                  <a:effectLst/>
                  <a:uLnTx/>
                  <a:uFillTx/>
                  <a:latin typeface="Calibri" panose="020F0502020204030204"/>
                  <a:ea typeface="ＭＳ Ｐゴシック" charset="0"/>
                  <a:cs typeface="+mn-cs"/>
                </a:rPr>
                <a:t>rcvbase</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rcvbase+N-1]</a:t>
              </a:r>
              <a:endPar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out-of-order: buffer</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in-order: deliver (also deliver buffered, in-order packets), advance window to next not-yet-received packet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n </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in </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[rcvbase-N,rcvbase-1]</a:t>
              </a:r>
              <a:endParaRPr kumimoji="0" lang="en-US" sz="36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otherwise:</a:t>
              </a:r>
              <a:r>
                <a:rPr kumimoji="0" lang="en-US" sz="24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ignore </a:t>
              </a: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2" name="Rectangle 9">
              <a:extLst>
                <a:ext uri="{FF2B5EF4-FFF2-40B4-BE49-F238E27FC236}">
                  <a16:creationId xmlns:a16="http://schemas.microsoft.com/office/drawing/2014/main" id="{639FDE2D-E714-5A49-BA51-5350EC426F3A}"/>
                </a:ext>
              </a:extLst>
            </p:cNvPr>
            <p:cNvSpPr>
              <a:spLocks noChangeArrowheads="1"/>
            </p:cNvSpPr>
            <p:nvPr/>
          </p:nvSpPr>
          <p:spPr bwMode="auto">
            <a:xfrm>
              <a:off x="6447754" y="1495097"/>
              <a:ext cx="5129210" cy="461010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13" name="Group 10">
              <a:extLst>
                <a:ext uri="{FF2B5EF4-FFF2-40B4-BE49-F238E27FC236}">
                  <a16:creationId xmlns:a16="http://schemas.microsoft.com/office/drawing/2014/main" id="{B84C2084-BE83-5E42-B1FF-F6D6F4774AC4}"/>
                </a:ext>
              </a:extLst>
            </p:cNvPr>
            <p:cNvGrpSpPr>
              <a:grpSpLocks/>
            </p:cNvGrpSpPr>
            <p:nvPr/>
          </p:nvGrpSpPr>
          <p:grpSpPr bwMode="auto">
            <a:xfrm>
              <a:off x="6643024" y="1183947"/>
              <a:ext cx="1531938" cy="584201"/>
              <a:chOff x="3339" y="158"/>
              <a:chExt cx="965" cy="368"/>
            </a:xfrm>
          </p:grpSpPr>
          <p:sp>
            <p:nvSpPr>
              <p:cNvPr id="14" name="Rectangle 11">
                <a:extLst>
                  <a:ext uri="{FF2B5EF4-FFF2-40B4-BE49-F238E27FC236}">
                    <a16:creationId xmlns:a16="http://schemas.microsoft.com/office/drawing/2014/main" id="{C313B5FA-94EA-DF4A-8CF3-F58277EB5C0A}"/>
                  </a:ext>
                </a:extLst>
              </p:cNvPr>
              <p:cNvSpPr>
                <a:spLocks noChangeArrowheads="1"/>
              </p:cNvSpPr>
              <p:nvPr/>
            </p:nvSpPr>
            <p:spPr bwMode="auto">
              <a:xfrm>
                <a:off x="3360" y="264"/>
                <a:ext cx="82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5" name="Text Box 12">
                <a:extLst>
                  <a:ext uri="{FF2B5EF4-FFF2-40B4-BE49-F238E27FC236}">
                    <a16:creationId xmlns:a16="http://schemas.microsoft.com/office/drawing/2014/main" id="{DDD5CA52-38FB-BF40-B64E-C5C9EE06B0C0}"/>
                  </a:ext>
                </a:extLst>
              </p:cNvPr>
              <p:cNvSpPr txBox="1">
                <a:spLocks noChangeArrowheads="1"/>
              </p:cNvSpPr>
              <p:nvPr/>
            </p:nvSpPr>
            <p:spPr bwMode="auto">
              <a:xfrm>
                <a:off x="3339" y="158"/>
                <a:ext cx="965" cy="3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receiver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spTree>
    <p:extLst>
      <p:ext uri="{BB962C8B-B14F-4D97-AF65-F5344CB8AC3E}">
        <p14:creationId xmlns:p14="http://schemas.microsoft.com/office/powerpoint/2010/main" val="125186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498213" y="4713287"/>
            <a:ext cx="1523174" cy="563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Tahoma" charset="0"/>
                <a:ea typeface="ＭＳ Ｐゴシック" charset="0"/>
                <a:cs typeface="+mn-cs"/>
              </a:rPr>
              <a:t>(but not 3,4,5)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56450" y="5376862"/>
            <a:ext cx="1033462" cy="563563"/>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3" y="1612900"/>
            <a:ext cx="7938" cy="4292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8">
            <a:extLst>
              <a:ext uri="{FF2B5EF4-FFF2-40B4-BE49-F238E27FC236}">
                <a16:creationId xmlns:a16="http://schemas.microsoft.com/office/drawing/2014/main" id="{BABEA9E2-FB48-7943-B33A-C867AB1A6D4D}"/>
              </a:ext>
            </a:extLst>
          </p:cNvPr>
          <p:cNvSpPr txBox="1">
            <a:spLocks noChangeArrowheads="1"/>
          </p:cNvSpPr>
          <p:nvPr/>
        </p:nvSpPr>
        <p:spPr bwMode="auto">
          <a:xfrm>
            <a:off x="8122331" y="2003425"/>
            <a:ext cx="2568575" cy="1465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send ack3</a:t>
            </a:r>
          </a:p>
        </p:txBody>
      </p:sp>
      <p:sp>
        <p:nvSpPr>
          <p:cNvPr id="8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4390118" y="3967162"/>
            <a:ext cx="16986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record ack3 arrived</a:t>
            </a:r>
          </a:p>
        </p:txBody>
      </p:sp>
      <p:sp>
        <p:nvSpPr>
          <p:cNvPr id="85" name="Text Box 33">
            <a:extLst>
              <a:ext uri="{FF2B5EF4-FFF2-40B4-BE49-F238E27FC236}">
                <a16:creationId xmlns:a16="http://schemas.microsoft.com/office/drawing/2014/main" id="{2C93E184-20A0-D148-9427-205CD214D4C6}"/>
              </a:ext>
            </a:extLst>
          </p:cNvPr>
          <p:cNvSpPr txBox="1">
            <a:spLocks noChangeArrowheads="1"/>
          </p:cNvSpPr>
          <p:nvPr/>
        </p:nvSpPr>
        <p:spPr bwMode="auto">
          <a:xfrm>
            <a:off x="8169956" y="3603625"/>
            <a:ext cx="230028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ack4</a:t>
            </a:r>
          </a:p>
        </p:txBody>
      </p:sp>
      <p:sp>
        <p:nvSpPr>
          <p:cNvPr id="86" name="Text Box 34">
            <a:extLst>
              <a:ext uri="{FF2B5EF4-FFF2-40B4-BE49-F238E27FC236}">
                <a16:creationId xmlns:a16="http://schemas.microsoft.com/office/drawing/2014/main" id="{68B83592-7F50-904A-B0CC-EE81AD5FA7B7}"/>
              </a:ext>
            </a:extLst>
          </p:cNvPr>
          <p:cNvSpPr txBox="1">
            <a:spLocks noChangeArrowheads="1"/>
          </p:cNvSpPr>
          <p:nvPr/>
        </p:nvSpPr>
        <p:spPr bwMode="auto">
          <a:xfrm>
            <a:off x="8189006" y="4124325"/>
            <a:ext cx="230028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ack5</a:t>
            </a:r>
          </a:p>
        </p:txBody>
      </p:sp>
      <p:sp>
        <p:nvSpPr>
          <p:cNvPr id="87" name="Text Box 35">
            <a:extLst>
              <a:ext uri="{FF2B5EF4-FFF2-40B4-BE49-F238E27FC236}">
                <a16:creationId xmlns:a16="http://schemas.microsoft.com/office/drawing/2014/main" id="{CD12A2A4-73A8-BA4D-9548-DF22CB731141}"/>
              </a:ext>
            </a:extLst>
          </p:cNvPr>
          <p:cNvSpPr txBox="1">
            <a:spLocks noChangeArrowheads="1"/>
          </p:cNvSpPr>
          <p:nvPr/>
        </p:nvSpPr>
        <p:spPr bwMode="auto">
          <a:xfrm>
            <a:off x="8162018" y="5189537"/>
            <a:ext cx="2960688" cy="587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pkt2;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deliver pkt2,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pkt3, pkt4, pkt5; send ack2</a:t>
            </a:r>
          </a:p>
        </p:txBody>
      </p:sp>
      <p:sp>
        <p:nvSpPr>
          <p:cNvPr id="88" name="Text Box 93">
            <a:extLst>
              <a:ext uri="{FF2B5EF4-FFF2-40B4-BE49-F238E27FC236}">
                <a16:creationId xmlns:a16="http://schemas.microsoft.com/office/drawing/2014/main" id="{DA7120B9-9E7A-1348-95F0-2AB8574C69FF}"/>
              </a:ext>
            </a:extLst>
          </p:cNvPr>
          <p:cNvSpPr txBox="1">
            <a:spLocks noChangeArrowheads="1"/>
          </p:cNvSpPr>
          <p:nvPr/>
        </p:nvSpPr>
        <p:spPr bwMode="auto">
          <a:xfrm>
            <a:off x="4472668" y="5919787"/>
            <a:ext cx="3498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Tahoma" charset="0"/>
                <a:ea typeface="ＭＳ Ｐゴシック" charset="0"/>
                <a:cs typeface="+mn-cs"/>
              </a:rPr>
              <a:t>Q: what happens when ack2 arrives?</a:t>
            </a:r>
          </a:p>
        </p:txBody>
      </p:sp>
    </p:spTree>
    <p:extLst>
      <p:ext uri="{BB962C8B-B14F-4D97-AF65-F5344CB8AC3E}">
        <p14:creationId xmlns:p14="http://schemas.microsoft.com/office/powerpoint/2010/main" val="412659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dissolve">
                                      <p:cBhvr>
                                        <p:cTn id="19" dur="500"/>
                                        <p:tgtEl>
                                          <p:spTgt spid="8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dissolve">
                                      <p:cBhvr>
                                        <p:cTn id="43" dur="5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dissolv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dissolv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dissolv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left)">
                                      <p:cBhvr>
                                        <p:cTn id="79" dur="500"/>
                                        <p:tgtEl>
                                          <p:spTgt spid="116"/>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132"/>
                                        </p:tgtEl>
                                        <p:attrNameLst>
                                          <p:attrName>style.visibility</p:attrName>
                                        </p:attrNameLst>
                                      </p:cBhvr>
                                      <p:to>
                                        <p:strVal val="visible"/>
                                      </p:to>
                                    </p:set>
                                    <p:animEffect transition="in" filter="wipe(left)">
                                      <p:cBhvr>
                                        <p:cTn id="83" dur="500"/>
                                        <p:tgtEl>
                                          <p:spTgt spid="132"/>
                                        </p:tgtEl>
                                      </p:cBhvr>
                                    </p:animEffect>
                                  </p:childTnLst>
                                </p:cTn>
                              </p:par>
                            </p:childTnLst>
                          </p:cTn>
                        </p:par>
                        <p:par>
                          <p:cTn id="84" fill="hold">
                            <p:stCondLst>
                              <p:cond delay="1500"/>
                            </p:stCondLst>
                            <p:childTnLst>
                              <p:par>
                                <p:cTn id="85" presetID="9" presetClass="entr" presetSubtype="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dissolve">
                                      <p:cBhvr>
                                        <p:cTn id="87" dur="500"/>
                                        <p:tgtEl>
                                          <p:spTgt spid="87"/>
                                        </p:tgtEl>
                                      </p:cBhvr>
                                    </p:animEffect>
                                  </p:childTnLst>
                                </p:cTn>
                              </p:par>
                            </p:childTnLst>
                          </p:cTn>
                        </p:par>
                        <p:par>
                          <p:cTn id="88" fill="hold">
                            <p:stCondLst>
                              <p:cond delay="2000"/>
                            </p:stCondLst>
                            <p:childTnLst>
                              <p:par>
                                <p:cTn id="89" presetID="22" presetClass="entr" presetSubtype="2" fill="hold" grpId="0" nodeType="afterEffect">
                                  <p:stCondLst>
                                    <p:cond delay="0"/>
                                  </p:stCondLst>
                                  <p:childTnLst>
                                    <p:set>
                                      <p:cBhvr>
                                        <p:cTn id="90" dur="1" fill="hold">
                                          <p:stCondLst>
                                            <p:cond delay="0"/>
                                          </p:stCondLst>
                                        </p:cTn>
                                        <p:tgtEl>
                                          <p:spTgt spid="172"/>
                                        </p:tgtEl>
                                        <p:attrNameLst>
                                          <p:attrName>style.visibility</p:attrName>
                                        </p:attrNameLst>
                                      </p:cBhvr>
                                      <p:to>
                                        <p:strVal val="visible"/>
                                      </p:to>
                                    </p:set>
                                    <p:animEffect transition="in" filter="wipe(right)">
                                      <p:cBhvr>
                                        <p:cTn id="91" dur="500"/>
                                        <p:tgtEl>
                                          <p:spTgt spid="172"/>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dissolve">
                                      <p:cBhvr>
                                        <p:cTn id="9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6" grpId="0"/>
      <p:bldP spid="121" grpId="0" animBg="1"/>
      <p:bldP spid="124" grpId="0" animBg="1"/>
      <p:bldP spid="125" grpId="0" animBg="1"/>
      <p:bldP spid="126" grpId="0" animBg="1"/>
      <p:bldP spid="127" grpId="0" animBg="1"/>
      <p:bldP spid="132" grpId="0" animBg="1"/>
      <p:bldP spid="172" grpId="0" animBg="1"/>
      <p:bldP spid="83" grpId="0"/>
      <p:bldP spid="84" grpId="0"/>
      <p:bldP spid="85" grpId="0"/>
      <p:bldP spid="86" grpId="0"/>
      <p:bldP spid="87" grpId="0"/>
      <p:bldP spid="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423066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4"/>
                                        </p:tgtEl>
                                        <p:attrNameLst>
                                          <p:attrName>style.visibility</p:attrName>
                                        </p:attrNameLst>
                                      </p:cBhvr>
                                      <p:to>
                                        <p:strVal val="visible"/>
                                      </p:to>
                                    </p:set>
                                    <p:animEffect transition="in" filter="dissolve">
                                      <p:cBhvr>
                                        <p:cTn id="22"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7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sp>
        <p:nvSpPr>
          <p:cNvPr id="71" name="Rectangle 124">
            <a:extLst>
              <a:ext uri="{FF2B5EF4-FFF2-40B4-BE49-F238E27FC236}">
                <a16:creationId xmlns:a16="http://schemas.microsoft.com/office/drawing/2014/main" id="{D782CDAA-0416-784F-B3B4-73D20461E8E6}"/>
              </a:ext>
            </a:extLst>
          </p:cNvPr>
          <p:cNvSpPr>
            <a:spLocks noChangeArrowheads="1"/>
          </p:cNvSpPr>
          <p:nvPr/>
        </p:nvSpPr>
        <p:spPr bwMode="auto">
          <a:xfrm>
            <a:off x="1004797" y="3949577"/>
            <a:ext cx="5038193" cy="2358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0000"/>
              </a:lnSpc>
              <a:spcBef>
                <a:spcPct val="20000"/>
              </a:spcBef>
              <a:spcAft>
                <a:spcPts val="0"/>
              </a:spcAft>
              <a:buClr>
                <a:srgbClr val="000099"/>
              </a:buClr>
              <a:buSzPct val="65000"/>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0000"/>
              </a:lnSpc>
              <a:spcBef>
                <a:spcPct val="20000"/>
              </a:spcBef>
              <a:spcAft>
                <a:spcPts val="0"/>
              </a:spcAft>
              <a:buClr>
                <a:srgbClr val="000099"/>
              </a:buClr>
              <a:buSzPct val="65000"/>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what relationship is needed between sequence # size and window size to avoid problem in scenario (b)?</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0" name="Group 9">
            <a:extLst>
              <a:ext uri="{FF2B5EF4-FFF2-40B4-BE49-F238E27FC236}">
                <a16:creationId xmlns:a16="http://schemas.microsoft.com/office/drawing/2014/main" id="{736268CD-290F-C649-A065-0503FC9197DB}"/>
              </a:ext>
            </a:extLst>
          </p:cNvPr>
          <p:cNvGrpSpPr/>
          <p:nvPr/>
        </p:nvGrpSpPr>
        <p:grpSpPr>
          <a:xfrm>
            <a:off x="6612895" y="981529"/>
            <a:ext cx="2769497" cy="5564188"/>
            <a:chOff x="6612895" y="981529"/>
            <a:chExt cx="2769497" cy="5564188"/>
          </a:xfrm>
        </p:grpSpPr>
        <p:sp>
          <p:nvSpPr>
            <p:cNvPr id="9" name="Rectangle 8">
              <a:extLst>
                <a:ext uri="{FF2B5EF4-FFF2-40B4-BE49-F238E27FC236}">
                  <a16:creationId xmlns:a16="http://schemas.microsoft.com/office/drawing/2014/main" id="{82772DC8-1267-2046-8CD5-6C8C299A5017}"/>
                </a:ext>
              </a:extLst>
            </p:cNvPr>
            <p:cNvSpPr/>
            <p:nvPr/>
          </p:nvSpPr>
          <p:spPr>
            <a:xfrm>
              <a:off x="6612895" y="981529"/>
              <a:ext cx="2463800" cy="5564188"/>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1" name="Group 122">
              <a:extLst>
                <a:ext uri="{FF2B5EF4-FFF2-40B4-BE49-F238E27FC236}">
                  <a16:creationId xmlns:a16="http://schemas.microsoft.com/office/drawing/2014/main" id="{E039FCAB-16C2-CA40-8F03-2E2D41DC3CF7}"/>
                </a:ext>
              </a:extLst>
            </p:cNvPr>
            <p:cNvGrpSpPr>
              <a:grpSpLocks/>
            </p:cNvGrpSpPr>
            <p:nvPr/>
          </p:nvGrpSpPr>
          <p:grpSpPr bwMode="auto">
            <a:xfrm>
              <a:off x="8864867" y="1005799"/>
              <a:ext cx="517525" cy="5278437"/>
              <a:chOff x="3821" y="550"/>
              <a:chExt cx="326" cy="3325"/>
            </a:xfrm>
          </p:grpSpPr>
          <p:pic>
            <p:nvPicPr>
              <p:cNvPr id="382" name="Picture 5" descr="curtain">
                <a:extLst>
                  <a:ext uri="{FF2B5EF4-FFF2-40B4-BE49-F238E27FC236}">
                    <a16:creationId xmlns:a16="http://schemas.microsoft.com/office/drawing/2014/main" id="{403F5413-B503-FE4C-9AC1-49292654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 y="550"/>
                <a:ext cx="284"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111" descr="curtain">
                <a:extLst>
                  <a:ext uri="{FF2B5EF4-FFF2-40B4-BE49-F238E27FC236}">
                    <a16:creationId xmlns:a16="http://schemas.microsoft.com/office/drawing/2014/main" id="{21203F3F-D4DD-E848-A9F4-2C0EDDF3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 y="2564"/>
                <a:ext cx="326"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0" name="Text Box 121">
            <a:extLst>
              <a:ext uri="{FF2B5EF4-FFF2-40B4-BE49-F238E27FC236}">
                <a16:creationId xmlns:a16="http://schemas.microsoft.com/office/drawing/2014/main" id="{1D394A1F-BD9E-ED47-964B-579F38672782}"/>
              </a:ext>
            </a:extLst>
          </p:cNvPr>
          <p:cNvSpPr txBox="1">
            <a:spLocks noChangeArrowheads="1"/>
          </p:cNvSpPr>
          <p:nvPr/>
        </p:nvSpPr>
        <p:spPr bwMode="auto">
          <a:xfrm>
            <a:off x="6811617" y="2358260"/>
            <a:ext cx="2107096" cy="2308324"/>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can’</a:t>
            </a:r>
            <a:r>
              <a:rPr kumimoji="0" lang="en-US" altLang="ja-JP"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see sender side</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behavior identical in both cases!</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something’</a:t>
            </a:r>
            <a:r>
              <a:rPr kumimoji="0" lang="en-US" altLang="ja-JP"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 (very) wrong!</a:t>
            </a:r>
            <a:endPar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2484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dissolve">
                                      <p:cBhvr>
                                        <p:cTn id="7" dur="500"/>
                                        <p:tgtEl>
                                          <p:spTgt spid="380"/>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dissolve">
                                      <p:cBhvr>
                                        <p:cTn id="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93912-A62F-A143-B95D-CE9CDA87C3D7}"/>
              </a:ext>
            </a:extLst>
          </p:cNvPr>
          <p:cNvSpPr>
            <a:spLocks noGrp="1"/>
          </p:cNvSpPr>
          <p:nvPr>
            <p:ph type="title"/>
          </p:nvPr>
        </p:nvSpPr>
        <p:spPr>
          <a:xfrm>
            <a:off x="838200" y="451821"/>
            <a:ext cx="10515600" cy="1101406"/>
          </a:xfrm>
        </p:spPr>
        <p:txBody>
          <a:bodyPr>
            <a:normAutofit/>
          </a:bodyPr>
          <a:lstStyle/>
          <a:p>
            <a:r>
              <a:rPr lang="en-US" sz="6600" dirty="0" err="1"/>
              <a:t>rdt</a:t>
            </a:r>
            <a:r>
              <a:rPr lang="en-US" sz="6600" dirty="0"/>
              <a:t> protocol mechanisms:</a:t>
            </a:r>
          </a:p>
        </p:txBody>
      </p:sp>
      <p:sp>
        <p:nvSpPr>
          <p:cNvPr id="3" name="Content Placeholder 2">
            <a:extLst>
              <a:ext uri="{FF2B5EF4-FFF2-40B4-BE49-F238E27FC236}">
                <a16:creationId xmlns:a16="http://schemas.microsoft.com/office/drawing/2014/main" id="{D4259555-365D-EC4A-A33C-322983CD1BC1}"/>
              </a:ext>
            </a:extLst>
          </p:cNvPr>
          <p:cNvSpPr>
            <a:spLocks noGrp="1"/>
          </p:cNvSpPr>
          <p:nvPr>
            <p:ph sz="half" idx="1"/>
          </p:nvPr>
        </p:nvSpPr>
        <p:spPr>
          <a:xfrm>
            <a:off x="850726" y="1977231"/>
            <a:ext cx="11074052" cy="4351338"/>
          </a:xfrm>
        </p:spPr>
        <p:txBody>
          <a:bodyPr>
            <a:normAutofit/>
          </a:bodyPr>
          <a:lstStyle/>
          <a:p>
            <a:pPr marL="522288" lvl="0" indent="-398463"/>
            <a:r>
              <a:rPr lang="en-US" sz="4400" dirty="0"/>
              <a:t>error detection (e.g., checksum)</a:t>
            </a:r>
          </a:p>
          <a:p>
            <a:pPr marL="522288" lvl="0" indent="-398463"/>
            <a:r>
              <a:rPr lang="en-US" sz="4400" dirty="0"/>
              <a:t>ACKs, NAKs</a:t>
            </a:r>
          </a:p>
          <a:p>
            <a:pPr marL="522288" lvl="0" indent="-398463"/>
            <a:r>
              <a:rPr lang="en-US" sz="4400" dirty="0"/>
              <a:t>retransmission</a:t>
            </a:r>
          </a:p>
          <a:p>
            <a:pPr marL="522288" lvl="0" indent="-398463"/>
            <a:r>
              <a:rPr lang="en-US" sz="4400" dirty="0"/>
              <a:t>sequence numbers (duplicate detection)</a:t>
            </a:r>
          </a:p>
        </p:txBody>
      </p:sp>
    </p:spTree>
    <p:extLst>
      <p:ext uri="{BB962C8B-B14F-4D97-AF65-F5344CB8AC3E}">
        <p14:creationId xmlns:p14="http://schemas.microsoft.com/office/powerpoint/2010/main" val="313265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a:t>
            </a:r>
            <a:r>
              <a:rPr lang="en-US" sz="4400" dirty="0" err="1"/>
              <a:t>rdt</a:t>
            </a:r>
            <a:r>
              <a:rPr lang="en-US" sz="4400" dirty="0"/>
              <a: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udt_send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rdt_rcv</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deliver_data</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udt_send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endPar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rdt_rcv</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deliver_data</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826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err="1">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on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Tree>
    <p:extLst>
      <p:ext uri="{BB962C8B-B14F-4D97-AF65-F5344CB8AC3E}">
        <p14:creationId xmlns:p14="http://schemas.microsoft.com/office/powerpoint/2010/main" val="373819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packet,data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charset="0"/>
                  <a:ea typeface="ＭＳ Ｐゴシック" charset="0"/>
                  <a:cs typeface="+mn-cs"/>
                </a:rPr>
                <a:t>rdt_rcv</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Tree>
    <p:extLst>
      <p:ext uri="{BB962C8B-B14F-4D97-AF65-F5344CB8AC3E}">
        <p14:creationId xmlns:p14="http://schemas.microsoft.com/office/powerpoint/2010/main" val="116894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Tree>
    <p:extLst>
      <p:ext uri="{BB962C8B-B14F-4D97-AF65-F5344CB8AC3E}">
        <p14:creationId xmlns:p14="http://schemas.microsoft.com/office/powerpoint/2010/main" val="5336181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5723</TotalTime>
  <Words>5379</Words>
  <Application>Microsoft Office PowerPoint</Application>
  <PresentationFormat>Widescreen</PresentationFormat>
  <Paragraphs>1088</Paragraphs>
  <Slides>44</Slides>
  <Notes>43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6" baseType="lpstr">
      <vt:lpstr>Arial</vt:lpstr>
      <vt:lpstr>Calibri</vt:lpstr>
      <vt:lpstr>Calibri Light</vt:lpstr>
      <vt:lpstr>Courier</vt:lpstr>
      <vt:lpstr>Courier New</vt:lpstr>
      <vt:lpstr>Gill Sans MT</vt:lpstr>
      <vt:lpstr>Symbol</vt:lpstr>
      <vt:lpstr>Tahoma</vt:lpstr>
      <vt:lpstr>Times New Roman</vt:lpstr>
      <vt:lpstr>Wingdings</vt:lpstr>
      <vt:lpstr>1_Office Theme</vt:lpstr>
      <vt:lpstr>Picture</vt:lpstr>
      <vt:lpstr>Principles of reliable data transfer </vt:lpstr>
      <vt:lpstr>Principles of reliable data transfer </vt:lpstr>
      <vt:lpstr>Principles of reliable data transfer </vt:lpstr>
      <vt:lpstr>Principles of reliable data transfer </vt:lpstr>
      <vt:lpstr>rdt protocol mechanisms:</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lpstr>rdt2.1: sender, handling garbled ACK/NAKs</vt:lpstr>
      <vt:lpstr>rdt2.1: receiver, handling garbled ACK/NAKs</vt:lpstr>
      <vt:lpstr>rdt2.1: discussion</vt:lpstr>
      <vt:lpstr>rdt2.2: a NAK-free protocol</vt:lpstr>
      <vt:lpstr>rdt2.2: sender, receiver fragments</vt:lpstr>
      <vt:lpstr>rdt3.0: channels with errors and loss</vt:lpstr>
      <vt:lpstr>rdt3.0 sender</vt:lpstr>
      <vt:lpstr>rdt3.0 in action</vt:lpstr>
      <vt:lpstr>rdt3.0 in action</vt:lpstr>
      <vt:lpstr>rdt3.0: channels with errors and loss</vt:lpstr>
      <vt:lpstr>rdt3.0: channels with errors and loss</vt:lpstr>
      <vt:lpstr>rdt3.0 sender</vt:lpstr>
      <vt:lpstr>rdt3.0 sender</vt:lpstr>
      <vt:lpstr>rdt3.0 in action</vt:lpstr>
      <vt:lpstr>rdt3.0 in action</vt:lpstr>
      <vt:lpstr>Performance of rdt3.0 (stop-and-wait)</vt:lpstr>
      <vt:lpstr>rdt3.0: stop-and-wait operation</vt:lpstr>
      <vt:lpstr>rdt3.0: stop-and-wait operation</vt:lpstr>
      <vt:lpstr>rdt3.0: pipelined protocols operation</vt:lpstr>
      <vt:lpstr>Pipelining: increased utilization</vt:lpstr>
      <vt:lpstr>Go-Back-N: sender</vt:lpstr>
      <vt:lpstr>Go-Back-N: receiver</vt:lpstr>
      <vt:lpstr>Go-Back-N in action</vt:lpstr>
      <vt:lpstr>Selective repeat</vt:lpstr>
      <vt:lpstr>Selective repeat: sender, receiver windows</vt:lpstr>
      <vt:lpstr>Selective repeat: sender and receiver</vt:lpstr>
      <vt:lpstr>Selective Repeat in action</vt:lpstr>
      <vt:lpstr>Selective repeat:  a dilemma!</vt:lpstr>
      <vt:lpstr>Selective repeat:  a dilemma!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roadmap</dc:title>
  <dc:creator>James Kurose</dc:creator>
  <cp:lastModifiedBy>muhammad usama</cp:lastModifiedBy>
  <cp:revision>42</cp:revision>
  <dcterms:created xsi:type="dcterms:W3CDTF">2020-03-18T12:25:22Z</dcterms:created>
  <dcterms:modified xsi:type="dcterms:W3CDTF">2023-10-10T12:09:04Z</dcterms:modified>
</cp:coreProperties>
</file>