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1096" r:id="rId2"/>
    <p:sldId id="1121" r:id="rId3"/>
    <p:sldId id="1098" r:id="rId4"/>
    <p:sldId id="1099" r:id="rId5"/>
    <p:sldId id="1100" r:id="rId6"/>
    <p:sldId id="1101" r:id="rId7"/>
    <p:sldId id="1104" r:id="rId8"/>
    <p:sldId id="1108" r:id="rId9"/>
    <p:sldId id="1106" r:id="rId10"/>
    <p:sldId id="1107" r:id="rId11"/>
    <p:sldId id="1110" r:id="rId12"/>
    <p:sldId id="1112" r:id="rId13"/>
    <p:sldId id="1126" r:id="rId14"/>
    <p:sldId id="1124" r:id="rId15"/>
    <p:sldId id="1125" r:id="rId16"/>
    <p:sldId id="1113" r:id="rId17"/>
    <p:sldId id="1127" r:id="rId18"/>
    <p:sldId id="1123" r:id="rId19"/>
    <p:sldId id="348" r:id="rId20"/>
    <p:sldId id="344" r:id="rId21"/>
    <p:sldId id="345" r:id="rId22"/>
    <p:sldId id="346" r:id="rId23"/>
    <p:sldId id="1114" r:id="rId24"/>
    <p:sldId id="1115" r:id="rId25"/>
    <p:sldId id="1116" r:id="rId26"/>
    <p:sldId id="1131" r:id="rId27"/>
    <p:sldId id="1132" r:id="rId28"/>
    <p:sldId id="1117" r:id="rId29"/>
    <p:sldId id="11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80" userDrawn="1">
          <p15:clr>
            <a:srgbClr val="A4A3A4"/>
          </p15:clr>
        </p15:guide>
        <p15:guide id="2" pos="5496" userDrawn="1">
          <p15:clr>
            <a:srgbClr val="A4A3A4"/>
          </p15:clr>
        </p15:guide>
        <p15:guide id="3" orient="horz" pos="1680" userDrawn="1">
          <p15:clr>
            <a:srgbClr val="A4A3A4"/>
          </p15:clr>
        </p15:guide>
        <p15:guide id="4"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4"/>
    <a:srgbClr val="E47E9F"/>
    <a:srgbClr val="EB6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652" autoAdjust="0"/>
  </p:normalViewPr>
  <p:slideViewPr>
    <p:cSldViewPr snapToGrid="0" snapToObjects="1">
      <p:cViewPr varScale="1">
        <p:scale>
          <a:sx n="63" d="100"/>
          <a:sy n="63" d="100"/>
        </p:scale>
        <p:origin x="804" y="56"/>
      </p:cViewPr>
      <p:guideLst>
        <p:guide orient="horz" pos="3480"/>
        <p:guide pos="5496"/>
        <p:guide orient="horz" pos="1680"/>
        <p:guide pos="218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11B7B-D5E0-A648-9FEE-506DDFC38424}"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85D20-FC40-294D-80D2-53640716ABA4}" type="slidenum">
              <a:rPr lang="en-US" smtClean="0"/>
              <a:t>‹#›</a:t>
            </a:fld>
            <a:endParaRPr lang="en-US"/>
          </a:p>
        </p:txBody>
      </p:sp>
    </p:spTree>
    <p:extLst>
      <p:ext uri="{BB962C8B-B14F-4D97-AF65-F5344CB8AC3E}">
        <p14:creationId xmlns:p14="http://schemas.microsoft.com/office/powerpoint/2010/main" val="182176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06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45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5639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84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455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334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83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46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131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84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B0F0"/>
                </a:solidFill>
                <a:effectLst/>
                <a:latin typeface="Times New Roman" panose="02020603050405020304" pitchFamily="18" charset="0"/>
                <a:ea typeface="MS Mincho" panose="02020609040205080304" pitchFamily="49" charset="-128"/>
              </a:rPr>
              <a:t>This section defines the four congestion control algorithms: slow start, congestion avoidance, fast retransmit and fast recovery, developed in 1988 by Jacobson.</a:t>
            </a:r>
            <a:endParaRPr lang="en-US"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96E1BF-DFB0-459C-9A0A-9753339405E5}" type="slidenum">
              <a:rPr lang="en-US" smtClean="0"/>
              <a:t>20</a:t>
            </a:fld>
            <a:endParaRPr lang="en-US"/>
          </a:p>
        </p:txBody>
      </p:sp>
    </p:spTree>
    <p:extLst>
      <p:ext uri="{BB962C8B-B14F-4D97-AF65-F5344CB8AC3E}">
        <p14:creationId xmlns:p14="http://schemas.microsoft.com/office/powerpoint/2010/main" val="66426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80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dirty="0"/>
              <a:t>Slow Start &amp; Congestion Avoidance: </a:t>
            </a:r>
            <a:r>
              <a:rPr lang="en-US" sz="1200" dirty="0">
                <a:solidFill>
                  <a:srgbClr val="00B0F0"/>
                </a:solidFill>
                <a:effectLst/>
                <a:latin typeface="Times New Roman" panose="02020603050405020304" pitchFamily="18" charset="0"/>
                <a:ea typeface="MS Mincho" panose="02020609040205080304" pitchFamily="49" charset="-128"/>
              </a:rPr>
              <a:t>The slow start and congestion avoidance algorithms MUST be used by a TCP sender to control the amount of outstanding data being injected into the network. To implement these algorithms, two variables are added to the TCP per-connection state. The congestion window (</a:t>
            </a:r>
            <a:r>
              <a:rPr lang="en-US" sz="1200" dirty="0" err="1">
                <a:solidFill>
                  <a:srgbClr val="00B0F0"/>
                </a:solidFill>
                <a:effectLst/>
                <a:latin typeface="Times New Roman" panose="02020603050405020304" pitchFamily="18" charset="0"/>
                <a:ea typeface="MS Mincho" panose="02020609040205080304" pitchFamily="49" charset="-128"/>
              </a:rPr>
              <a:t>cwnd</a:t>
            </a:r>
            <a:r>
              <a:rPr lang="en-US" sz="1200" dirty="0">
                <a:solidFill>
                  <a:srgbClr val="00B0F0"/>
                </a:solidFill>
                <a:effectLst/>
                <a:latin typeface="Times New Roman" panose="02020603050405020304" pitchFamily="18" charset="0"/>
                <a:ea typeface="MS Mincho" panose="02020609040205080304" pitchFamily="49" charset="-128"/>
              </a:rPr>
              <a:t>) is a sender-side limit on the amount of data the sender can transmit into the network before receiving an acknowledgment (ACK), while the receiver's advertised window (</a:t>
            </a:r>
            <a:r>
              <a:rPr lang="en-US" sz="1200" dirty="0" err="1">
                <a:solidFill>
                  <a:srgbClr val="00B0F0"/>
                </a:solidFill>
                <a:effectLst/>
                <a:latin typeface="Times New Roman" panose="02020603050405020304" pitchFamily="18" charset="0"/>
                <a:ea typeface="MS Mincho" panose="02020609040205080304" pitchFamily="49" charset="-128"/>
              </a:rPr>
              <a:t>rwnd</a:t>
            </a:r>
            <a:r>
              <a:rPr lang="en-US" sz="1200" dirty="0">
                <a:solidFill>
                  <a:srgbClr val="00B0F0"/>
                </a:solidFill>
                <a:effectLst/>
                <a:latin typeface="Times New Roman" panose="02020603050405020304" pitchFamily="18" charset="0"/>
                <a:ea typeface="MS Mincho" panose="02020609040205080304" pitchFamily="49" charset="-128"/>
              </a:rPr>
              <a:t>) is a receiver-side limit on the amount of outstanding data. The minimum of </a:t>
            </a:r>
            <a:r>
              <a:rPr lang="en-US" sz="1200" dirty="0" err="1">
                <a:solidFill>
                  <a:srgbClr val="00B0F0"/>
                </a:solidFill>
                <a:effectLst/>
                <a:latin typeface="Times New Roman" panose="02020603050405020304" pitchFamily="18" charset="0"/>
                <a:ea typeface="MS Mincho" panose="02020609040205080304" pitchFamily="49" charset="-128"/>
              </a:rPr>
              <a:t>cwnd</a:t>
            </a:r>
            <a:r>
              <a:rPr lang="en-US" sz="1200" dirty="0">
                <a:solidFill>
                  <a:srgbClr val="00B0F0"/>
                </a:solidFill>
                <a:effectLst/>
                <a:latin typeface="Times New Roman" panose="02020603050405020304" pitchFamily="18" charset="0"/>
                <a:ea typeface="MS Mincho" panose="02020609040205080304" pitchFamily="49" charset="-128"/>
              </a:rPr>
              <a:t> and </a:t>
            </a:r>
            <a:r>
              <a:rPr lang="en-US" sz="1200" dirty="0" err="1">
                <a:solidFill>
                  <a:srgbClr val="00B0F0"/>
                </a:solidFill>
                <a:effectLst/>
                <a:latin typeface="Times New Roman" panose="02020603050405020304" pitchFamily="18" charset="0"/>
                <a:ea typeface="MS Mincho" panose="02020609040205080304" pitchFamily="49" charset="-128"/>
              </a:rPr>
              <a:t>rwnd</a:t>
            </a:r>
            <a:r>
              <a:rPr lang="en-US" sz="1200" dirty="0">
                <a:solidFill>
                  <a:srgbClr val="00B0F0"/>
                </a:solidFill>
                <a:effectLst/>
                <a:latin typeface="Times New Roman" panose="02020603050405020304" pitchFamily="18" charset="0"/>
                <a:ea typeface="MS Mincho" panose="02020609040205080304" pitchFamily="49" charset="-128"/>
              </a:rPr>
              <a:t> governs data transmission.</a:t>
            </a:r>
            <a:endParaRPr lang="en-US" sz="12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200" dirty="0">
                <a:solidFill>
                  <a:srgbClr val="00B0F0"/>
                </a:solidFill>
                <a:effectLst/>
                <a:latin typeface="Times New Roman" panose="02020603050405020304" pitchFamily="18" charset="0"/>
                <a:ea typeface="MS Mincho" panose="02020609040205080304" pitchFamily="49" charset="-128"/>
              </a:rPr>
              <a:t>Another state variable, the slow start threshold (</a:t>
            </a:r>
            <a:r>
              <a:rPr lang="en-US" sz="1200" dirty="0" err="1">
                <a:solidFill>
                  <a:srgbClr val="00B0F0"/>
                </a:solidFill>
                <a:effectLst/>
                <a:latin typeface="Times New Roman" panose="02020603050405020304" pitchFamily="18" charset="0"/>
                <a:ea typeface="MS Mincho" panose="02020609040205080304" pitchFamily="49" charset="-128"/>
              </a:rPr>
              <a:t>ssthresh</a:t>
            </a:r>
            <a:r>
              <a:rPr lang="en-US" sz="1200" dirty="0">
                <a:solidFill>
                  <a:srgbClr val="00B0F0"/>
                </a:solidFill>
                <a:effectLst/>
                <a:latin typeface="Times New Roman" panose="02020603050405020304" pitchFamily="18" charset="0"/>
                <a:ea typeface="MS Mincho" panose="02020609040205080304" pitchFamily="49" charset="-128"/>
              </a:rPr>
              <a:t>), is used to determine whether the slow start or congestion avoidance algorithm is used to control data transmission, as discussed below.</a:t>
            </a:r>
            <a:endParaRPr lang="en-US" sz="1200" dirty="0">
              <a:effectLst/>
              <a:latin typeface="Times New Roman" panose="02020603050405020304" pitchFamily="18" charset="0"/>
              <a:ea typeface="Times New Roman" panose="02020603050405020304" pitchFamily="18" charset="0"/>
            </a:endParaRPr>
          </a:p>
          <a:p>
            <a:r>
              <a:rPr lang="en-US" sz="1200" dirty="0">
                <a:solidFill>
                  <a:srgbClr val="00B0F0"/>
                </a:solidFill>
                <a:effectLst/>
                <a:latin typeface="Times New Roman" panose="02020603050405020304" pitchFamily="18" charset="0"/>
                <a:ea typeface="MS Mincho" panose="02020609040205080304" pitchFamily="49" charset="-128"/>
              </a:rPr>
              <a:t>Beginning transmission into a network with unknown conditions requires TCP to slowly probe the network to determine the available capacity, in order to avoid congesting the network with an inappropriately large burst of data. The slow start algorithm is used for this purpose at the beginning of a transfer, or after repairing loss detected by the retransmission timer. IW, the initial value of </a:t>
            </a:r>
            <a:r>
              <a:rPr lang="en-US" sz="1200" dirty="0" err="1">
                <a:solidFill>
                  <a:srgbClr val="00B0F0"/>
                </a:solidFill>
                <a:effectLst/>
                <a:latin typeface="Times New Roman" panose="02020603050405020304" pitchFamily="18" charset="0"/>
                <a:ea typeface="MS Mincho" panose="02020609040205080304" pitchFamily="49" charset="-128"/>
              </a:rPr>
              <a:t>cwnd</a:t>
            </a:r>
            <a:r>
              <a:rPr lang="en-US" sz="1200" dirty="0">
                <a:solidFill>
                  <a:srgbClr val="00B0F0"/>
                </a:solidFill>
                <a:effectLst/>
                <a:latin typeface="Times New Roman" panose="02020603050405020304" pitchFamily="18" charset="0"/>
                <a:ea typeface="MS Mincho" panose="02020609040205080304" pitchFamily="49" charset="-128"/>
              </a:rPr>
              <a:t>, MUST be less than or equal to 2*SMSS.</a:t>
            </a:r>
            <a:endParaRPr lang="en-US" dirty="0"/>
          </a:p>
          <a:p>
            <a:endParaRPr lang="en-US" dirty="0"/>
          </a:p>
        </p:txBody>
      </p:sp>
      <p:sp>
        <p:nvSpPr>
          <p:cNvPr id="4" name="Slide Number Placeholder 3"/>
          <p:cNvSpPr>
            <a:spLocks noGrp="1"/>
          </p:cNvSpPr>
          <p:nvPr>
            <p:ph type="sldNum" sz="quarter" idx="5"/>
          </p:nvPr>
        </p:nvSpPr>
        <p:spPr/>
        <p:txBody>
          <a:bodyPr/>
          <a:lstStyle/>
          <a:p>
            <a:fld id="{7096E1BF-DFB0-459C-9A0A-9753339405E5}" type="slidenum">
              <a:rPr lang="en-US" smtClean="0"/>
              <a:t>21</a:t>
            </a:fld>
            <a:endParaRPr lang="en-US"/>
          </a:p>
        </p:txBody>
      </p:sp>
    </p:spTree>
    <p:extLst>
      <p:ext uri="{BB962C8B-B14F-4D97-AF65-F5344CB8AC3E}">
        <p14:creationId xmlns:p14="http://schemas.microsoft.com/office/powerpoint/2010/main" val="303460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b="1" i="1" dirty="0">
                <a:solidFill>
                  <a:srgbClr val="00B0F0"/>
                </a:solidFill>
                <a:effectLst/>
                <a:latin typeface="Times New Roman" panose="02020603050405020304" pitchFamily="18" charset="0"/>
                <a:ea typeface="MS Mincho" panose="02020609040205080304" pitchFamily="49" charset="-128"/>
              </a:rPr>
              <a:t>Fast Retransmission:</a:t>
            </a:r>
            <a:r>
              <a:rPr lang="en-US" sz="1800" dirty="0">
                <a:solidFill>
                  <a:srgbClr val="00B0F0"/>
                </a:solidFill>
                <a:effectLst/>
                <a:latin typeface="Times New Roman" panose="02020603050405020304" pitchFamily="18" charset="0"/>
                <a:ea typeface="MS Mincho" panose="02020609040205080304" pitchFamily="49" charset="-128"/>
              </a:rPr>
              <a:t> Suppose a sender (machine) receives three duplicate acknowledgements for a TCP segment sent by it.</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B0F0"/>
                </a:solidFill>
                <a:effectLst/>
                <a:latin typeface="Times New Roman" panose="02020603050405020304" pitchFamily="18" charset="0"/>
                <a:ea typeface="MS Mincho" panose="02020609040205080304" pitchFamily="49" charset="-128"/>
              </a:rPr>
              <a:t>Then, sender assumes that the corresponding segment is lost.</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B0F0"/>
                </a:solidFill>
                <a:effectLst/>
                <a:latin typeface="Times New Roman" panose="02020603050405020304" pitchFamily="18" charset="0"/>
                <a:ea typeface="MS Mincho" panose="02020609040205080304" pitchFamily="49" charset="-128"/>
              </a:rPr>
              <a:t>So, sender retransmits the same segment without waiting for its time out timer to expire. This is known as Fast retransmission.</a:t>
            </a:r>
            <a:endParaRPr lang="en-US" sz="1800" kern="1200" dirty="0">
              <a:solidFill>
                <a:schemeClr val="tx1"/>
              </a:solidFill>
              <a:effectLst/>
              <a:latin typeface="Times New Roman" panose="02020603050405020304" pitchFamily="18" charset="0"/>
              <a:ea typeface="MS Mincho" panose="02020609040205080304" pitchFamily="49" charset="-128"/>
              <a:cs typeface="+mn-cs"/>
            </a:endParaRPr>
          </a:p>
          <a:p>
            <a:pPr marL="0" marR="0" algn="just">
              <a:spcBef>
                <a:spcPts val="0"/>
              </a:spcBef>
              <a:spcAft>
                <a:spcPts val="0"/>
              </a:spcAft>
            </a:pPr>
            <a:r>
              <a:rPr lang="en-US" sz="1800" dirty="0">
                <a:solidFill>
                  <a:srgbClr val="FF0000"/>
                </a:solidFill>
                <a:effectLst/>
                <a:latin typeface="Times New Roman" panose="02020603050405020304" pitchFamily="18" charset="0"/>
                <a:ea typeface="MS Mincho" panose="02020609040205080304" pitchFamily="49" charset="-128"/>
              </a:rPr>
              <a:t>(1) </a:t>
            </a:r>
            <a:r>
              <a:rPr lang="en-US" sz="1800" dirty="0">
                <a:solidFill>
                  <a:srgbClr val="0070C0"/>
                </a:solidFill>
                <a:effectLst/>
                <a:latin typeface="Times New Roman" panose="02020603050405020304" pitchFamily="18" charset="0"/>
                <a:ea typeface="MS Mincho" panose="02020609040205080304" pitchFamily="49" charset="-128"/>
              </a:rPr>
              <a:t>The TCP sender uses the "fast retransmit" mechanism to detect and repair loss, based on incoming duplicate ACKs. The purpose of this ACK is to inform the sender that a segment was received out-of-order and which sequence number is expected. The fast-retransmit algorithm uses the arrival of 3 duplicate ACKs, as an indication that a segment has been lost. After receiving 3 duplicate ACKs, TCP performs a retransmission of what appears to be the missing segment, without waiting for the retransmission timer to expire. This is known as Fast retransmission.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FF0000"/>
                </a:solidFill>
                <a:effectLst/>
                <a:latin typeface="Times New Roman" panose="02020603050405020304" pitchFamily="18" charset="0"/>
                <a:ea typeface="MS Mincho" panose="02020609040205080304" pitchFamily="49" charset="-128"/>
              </a:rPr>
              <a:t> (2)</a:t>
            </a:r>
            <a:r>
              <a:rPr lang="en-US" sz="1800" dirty="0">
                <a:solidFill>
                  <a:srgbClr val="0070C0"/>
                </a:solidFill>
                <a:effectLst/>
                <a:latin typeface="Times New Roman" panose="02020603050405020304" pitchFamily="18" charset="0"/>
                <a:ea typeface="MS Mincho" panose="02020609040205080304" pitchFamily="49" charset="-128"/>
              </a:rPr>
              <a:t> For example, a sender sends 5 TCP segments to the receiver and during transmission suppose that the second TCP segment gets lost before reaching the receiver.</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70C0"/>
                </a:solidFill>
                <a:effectLst/>
                <a:latin typeface="Times New Roman" panose="02020603050405020304" pitchFamily="18" charset="0"/>
                <a:ea typeface="MS Mincho" panose="02020609040205080304" pitchFamily="49" charset="-128"/>
              </a:rPr>
              <a:t>The sequence of steps taking place are shown in the diagram:</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200" kern="1200" dirty="0">
                <a:solidFill>
                  <a:schemeClr val="tx1"/>
                </a:solidFill>
                <a:effectLst/>
                <a:latin typeface="+mn-lt"/>
                <a:ea typeface="+mn-ea"/>
                <a:cs typeface="+mn-cs"/>
              </a:rPr>
              <a:t>On receiving the first TCP segment-1, receiver sends an acknowledgement asking for second TCP segment-2.</a:t>
            </a:r>
          </a:p>
          <a:p>
            <a:r>
              <a:rPr lang="en-US" sz="1200" kern="1200" dirty="0">
                <a:solidFill>
                  <a:schemeClr val="tx1"/>
                </a:solidFill>
                <a:effectLst/>
                <a:latin typeface="+mn-lt"/>
                <a:ea typeface="+mn-ea"/>
                <a:cs typeface="+mn-cs"/>
              </a:rPr>
              <a:t>On receiving the third TCP segment-3, receiver sends acknowledgement asking for second TCP segment-2 next.</a:t>
            </a:r>
          </a:p>
          <a:p>
            <a:r>
              <a:rPr lang="en-US" sz="1200" kern="1200" dirty="0">
                <a:solidFill>
                  <a:schemeClr val="tx1"/>
                </a:solidFill>
                <a:effectLst/>
                <a:latin typeface="+mn-lt"/>
                <a:ea typeface="+mn-ea"/>
                <a:cs typeface="+mn-cs"/>
              </a:rPr>
              <a:t>On receiving fourth TCP segment-4, receiver sends acknowledgement asking for second TCP segment-2 next.</a:t>
            </a:r>
          </a:p>
          <a:p>
            <a:r>
              <a:rPr lang="en-US" sz="1200" kern="1200" dirty="0">
                <a:solidFill>
                  <a:schemeClr val="tx1"/>
                </a:solidFill>
                <a:effectLst/>
                <a:latin typeface="+mn-lt"/>
                <a:ea typeface="+mn-ea"/>
                <a:cs typeface="+mn-cs"/>
              </a:rPr>
              <a:t>On receiving fifth TCP segment-5, receiver sends acknowledgement again asking for second TCP segment-2.</a:t>
            </a:r>
          </a:p>
          <a:p>
            <a:pPr marL="0" marR="0" algn="just">
              <a:spcBef>
                <a:spcPts val="0"/>
              </a:spcBef>
              <a:spcAft>
                <a:spcPts val="0"/>
              </a:spcAft>
            </a:pPr>
            <a:r>
              <a:rPr lang="en-US" sz="1800" dirty="0">
                <a:solidFill>
                  <a:srgbClr val="0070C0"/>
                </a:solidFill>
                <a:effectLst/>
                <a:latin typeface="Times New Roman" panose="02020603050405020304" pitchFamily="18" charset="0"/>
                <a:ea typeface="MS Mincho" panose="02020609040205080304" pitchFamily="49" charset="-128"/>
              </a:rPr>
              <a:t>Now, Sender receives 3-duplicate acknowledgements for second TCP segment-2 in total. At this point the sender assumes that the second TCP segment-2 is lost, and it retransmits second segment-2 without waiting for its timer to expire (RTO expire).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70C0"/>
                </a:solidFill>
                <a:effectLst/>
                <a:latin typeface="Times New Roman" panose="02020603050405020304" pitchFamily="18" charset="0"/>
                <a:ea typeface="MS Mincho" panose="02020609040205080304" pitchFamily="49" charset="-128"/>
              </a:rPr>
              <a:t>After receiving the retransmitted segment-2, the receiver will generate acknowledgement asking for sixth segment-6, since it has now successfully received all segments from 1 to 5 and acknowledgements for them have been already sent.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096E1BF-DFB0-459C-9A0A-9753339405E5}" type="slidenum">
              <a:rPr lang="en-US" smtClean="0"/>
              <a:t>22</a:t>
            </a:fld>
            <a:endParaRPr lang="en-US"/>
          </a:p>
        </p:txBody>
      </p:sp>
    </p:spTree>
    <p:extLst>
      <p:ext uri="{BB962C8B-B14F-4D97-AF65-F5344CB8AC3E}">
        <p14:creationId xmlns:p14="http://schemas.microsoft.com/office/powerpoint/2010/main" val="535126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a:t>
            </a:r>
            <a:r>
              <a:rPr lang="en-US" dirty="0" err="1"/>
              <a:t>reciver</a:t>
            </a:r>
            <a:r>
              <a:rPr lang="en-US" dirty="0"/>
              <a:t> have a number of pieces of shared state that they must establish before actually communication</a:t>
            </a:r>
          </a:p>
          <a:p>
            <a:pPr marL="171450" indent="-171450">
              <a:buFont typeface="Arial" panose="020B0604020202020204" pitchFamily="34" charset="0"/>
              <a:buChar char="•"/>
            </a:pPr>
            <a:r>
              <a:rPr lang="en-US" dirty="0"/>
              <a:t>FIRST </a:t>
            </a:r>
            <a:r>
              <a:rPr lang="en-US" dirty="0" err="1"/>
              <a:t>theym</a:t>
            </a:r>
            <a:r>
              <a:rPr lang="en-US" dirty="0"/>
              <a:t> </a:t>
            </a:r>
            <a:r>
              <a:rPr lang="en-US" dirty="0" err="1"/>
              <a:t>ust</a:t>
            </a:r>
            <a:r>
              <a:rPr lang="en-US" dirty="0"/>
              <a: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a:t>
            </a:r>
            <a:r>
              <a:rPr lang="en-US" dirty="0" err="1"/>
              <a:t>bufferspace</a:t>
            </a:r>
            <a:r>
              <a:rPr lang="en-US" dirty="0"/>
              <a:t>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524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195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217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21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763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920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12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711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82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149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98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50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ACKnowledig</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85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529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87490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8477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417702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611354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628271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lvl="0" indent="-293688">
              <a:defRPr/>
            </a:pPr>
            <a:r>
              <a:rPr lang="en-US" altLang="en-US" sz="3200" dirty="0">
                <a:solidFill>
                  <a:srgbClr val="C00000"/>
                </a:solidFill>
                <a:ea typeface="ＭＳ Ｐゴシック" panose="020B0600070205080204" pitchFamily="34" charset="-128"/>
              </a:rPr>
              <a:t>cumulative ACKs</a:t>
            </a:r>
          </a:p>
          <a:p>
            <a:pPr marL="471488" lvl="0" indent="-293688">
              <a:defRPr/>
            </a:pPr>
            <a:r>
              <a:rPr lang="en-US" altLang="en-US" sz="3200" dirty="0">
                <a:solidFill>
                  <a:srgbClr val="C00000"/>
                </a:solidFill>
                <a:ea typeface="ＭＳ Ｐゴシック" panose="020B0600070205080204" pitchFamily="34" charset="-128"/>
              </a:rPr>
              <a:t>pipelining:</a:t>
            </a:r>
          </a:p>
          <a:p>
            <a:pPr marL="919163" lvl="2" indent="-293688">
              <a:defRPr/>
            </a:pPr>
            <a:r>
              <a:rPr lang="en-US" altLang="en-US" sz="2800" dirty="0">
                <a:solidFill>
                  <a:prstClr val="black"/>
                </a:solidFill>
                <a:ea typeface="ＭＳ Ｐゴシック" panose="020B0600070205080204" pitchFamily="34" charset="-128"/>
              </a:rPr>
              <a:t>TCP congestion and flow control set window size</a:t>
            </a:r>
            <a:endParaRPr lang="en-US" altLang="en-US" sz="2800" i="1" dirty="0">
              <a:solidFill>
                <a:prstClr val="black"/>
              </a:solidFill>
              <a:ea typeface="ＭＳ Ｐゴシック" panose="020B0600070205080204" pitchFamily="34" charset="-128"/>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lvl="0" indent="-341313">
              <a:buFont typeface="Wingdings" charset="2"/>
              <a:buChar char="§"/>
              <a:defRPr/>
            </a:pPr>
            <a:r>
              <a:rPr lang="en-US" sz="3200" dirty="0">
                <a:solidFill>
                  <a:srgbClr val="C00000"/>
                </a:solidFill>
              </a:rPr>
              <a:t>full duplex data:</a:t>
            </a:r>
          </a:p>
          <a:p>
            <a:pPr lvl="1">
              <a:spcBef>
                <a:spcPts val="400"/>
              </a:spcBef>
              <a:buFont typeface="Arial"/>
              <a:buChar char="•"/>
              <a:defRPr/>
            </a:pPr>
            <a:r>
              <a:rPr lang="en-US" sz="2800" dirty="0">
                <a:solidFill>
                  <a:prstClr val="black"/>
                </a:solidFill>
              </a:rPr>
              <a:t>bi-directional data flow in same connection</a:t>
            </a:r>
          </a:p>
          <a:p>
            <a:pPr lvl="1">
              <a:spcBef>
                <a:spcPts val="400"/>
              </a:spcBef>
              <a:buFont typeface="Arial"/>
              <a:buChar char="•"/>
              <a:defRPr/>
            </a:pPr>
            <a:r>
              <a:rPr lang="en-US" sz="2800" dirty="0">
                <a:solidFill>
                  <a:prstClr val="black"/>
                </a:solidFill>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8618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080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mn-lt"/>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2" y="1227535"/>
            <a:ext cx="4924288" cy="2878929"/>
            <a:chOff x="7089912" y="1681505"/>
            <a:chExt cx="4924288"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416318" y="2207758"/>
              <a:ext cx="4445482"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lang="en-US" altLang="en-US" sz="2400" dirty="0">
                  <a:solidFill>
                    <a:prstClr val="black"/>
                  </a:solidFill>
                  <a:latin typeface="Calibri" panose="020F0502020204030204"/>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2" y="1910106"/>
              <a:ext cx="4924288"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Tree>
    <p:extLst>
      <p:ext uri="{BB962C8B-B14F-4D97-AF65-F5344CB8AC3E}">
        <p14:creationId xmlns:p14="http://schemas.microsoft.com/office/powerpoint/2010/main" val="23553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41772023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6841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67192974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58701875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rwnd</a:t>
            </a:r>
            <a:endPar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Tree>
    <p:extLst>
      <p:ext uri="{BB962C8B-B14F-4D97-AF65-F5344CB8AC3E}">
        <p14:creationId xmlns:p14="http://schemas.microsoft.com/office/powerpoint/2010/main" val="21555012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Tree>
    <p:extLst>
      <p:ext uri="{BB962C8B-B14F-4D97-AF65-F5344CB8AC3E}">
        <p14:creationId xmlns:p14="http://schemas.microsoft.com/office/powerpoint/2010/main" val="2203098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C397FE-1DDC-5444-B79A-714CFC84F37C}"/>
              </a:ext>
            </a:extLst>
          </p:cNvPr>
          <p:cNvSpPr txBox="1">
            <a:spLocks noChangeArrowheads="1"/>
          </p:cNvSpPr>
          <p:nvPr/>
        </p:nvSpPr>
        <p:spPr>
          <a:xfrm>
            <a:off x="721660" y="1411941"/>
            <a:ext cx="1097728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Congestion:</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informally: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too many sources sending too much data too fast for </a:t>
            </a:r>
            <a:r>
              <a:rPr kumimoji="0" lang="en-US" altLang="ja-JP"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network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handle”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manifestations:</a:t>
            </a:r>
          </a:p>
          <a:p>
            <a:pPr lvl="1"/>
            <a:r>
              <a:rPr lang="en-US" altLang="en-US" sz="2800" dirty="0">
                <a:solidFill>
                  <a:prstClr val="black"/>
                </a:solidFill>
                <a:ea typeface="ＭＳ Ｐゴシック" panose="020B0600070205080204" pitchFamily="34" charset="-128"/>
              </a:rPr>
              <a:t>long delays (queueing in router buffers)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lang="en-US" altLang="en-US" sz="2800" dirty="0">
                <a:solidFill>
                  <a:prstClr val="black"/>
                </a:solidFill>
                <a:latin typeface="Calibri" panose="020F0502020204030204"/>
                <a:ea typeface="ＭＳ Ｐゴシック" panose="020B0600070205080204" pitchFamily="34" charset="-128"/>
              </a:rPr>
              <a:t>p</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acket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loss (buffer overflow at routers)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Rectangle 3">
            <a:extLst>
              <a:ext uri="{FF2B5EF4-FFF2-40B4-BE49-F238E27FC236}">
                <a16:creationId xmlns:a16="http://schemas.microsoft.com/office/drawing/2014/main" id="{ACFC6554-1CEB-8346-AF21-152FD0AE2BDD}"/>
              </a:ext>
            </a:extLst>
          </p:cNvPr>
          <p:cNvSpPr txBox="1">
            <a:spLocks noChangeArrowheads="1"/>
          </p:cNvSpPr>
          <p:nvPr/>
        </p:nvSpPr>
        <p:spPr>
          <a:xfrm>
            <a:off x="722672" y="3776599"/>
            <a:ext cx="10977282" cy="10166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r>
              <a:rPr lang="en-US" altLang="en-US" dirty="0">
                <a:solidFill>
                  <a:prstClr val="black"/>
                </a:solidFill>
                <a:ea typeface="ＭＳ Ｐゴシック" panose="020B0600070205080204" pitchFamily="34" charset="-128"/>
              </a:rPr>
              <a:t>different from flow control!</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73290" y="289325"/>
            <a:ext cx="11393310" cy="894622"/>
          </a:xfrm>
        </p:spPr>
        <p:txBody>
          <a:bodyPr>
            <a:normAutofit/>
          </a:bodyPr>
          <a:lstStyle/>
          <a:p>
            <a:r>
              <a:rPr lang="en-US" sz="4800" dirty="0"/>
              <a:t>Principles of congestion control</a:t>
            </a:r>
            <a:endParaRPr lang="en-US" sz="4400" b="0" dirty="0"/>
          </a:p>
        </p:txBody>
      </p:sp>
      <p:grpSp>
        <p:nvGrpSpPr>
          <p:cNvPr id="10" name="Group 9">
            <a:extLst>
              <a:ext uri="{FF2B5EF4-FFF2-40B4-BE49-F238E27FC236}">
                <a16:creationId xmlns:a16="http://schemas.microsoft.com/office/drawing/2014/main" id="{F801E622-8D2F-5C40-BD60-438B29523DDB}"/>
              </a:ext>
            </a:extLst>
          </p:cNvPr>
          <p:cNvGrpSpPr/>
          <p:nvPr/>
        </p:nvGrpSpPr>
        <p:grpSpPr>
          <a:xfrm>
            <a:off x="8686805" y="2737463"/>
            <a:ext cx="2772697" cy="2732213"/>
            <a:chOff x="8878529" y="2737463"/>
            <a:chExt cx="2772697" cy="2732213"/>
          </a:xfrm>
        </p:grpSpPr>
        <p:pic>
          <p:nvPicPr>
            <p:cNvPr id="1028" name="Picture 4" descr="Why traffic apps make congestion worse | Berkeley News">
              <a:extLst>
                <a:ext uri="{FF2B5EF4-FFF2-40B4-BE49-F238E27FC236}">
                  <a16:creationId xmlns:a16="http://schemas.microsoft.com/office/drawing/2014/main" id="{5A685C73-1A7D-7448-83D5-182E1DF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529" y="2737463"/>
              <a:ext cx="2595716" cy="1730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EBCDC3-59AA-0043-9771-3FAB71AFCDB3}"/>
                </a:ext>
              </a:extLst>
            </p:cNvPr>
            <p:cNvSpPr txBox="1"/>
            <p:nvPr/>
          </p:nvSpPr>
          <p:spPr>
            <a:xfrm>
              <a:off x="9085007" y="4454013"/>
              <a:ext cx="2566219" cy="1015663"/>
            </a:xfrm>
            <a:prstGeom prst="rect">
              <a:avLst/>
            </a:prstGeom>
            <a:noFill/>
          </p:spPr>
          <p:txBody>
            <a:bodyPr wrap="square" rtlCol="0">
              <a:spAutoFit/>
            </a:bodyPr>
            <a:lstStyle/>
            <a:p>
              <a:pPr algn="r"/>
              <a:r>
                <a:rPr lang="en-US" sz="2400" dirty="0">
                  <a:solidFill>
                    <a:srgbClr val="C00000"/>
                  </a:solidFill>
                </a:rPr>
                <a:t>congestion control: </a:t>
              </a:r>
              <a:r>
                <a:rPr lang="en-US" dirty="0"/>
                <a:t>too many senders, sending too fast</a:t>
              </a:r>
            </a:p>
          </p:txBody>
        </p:sp>
      </p:grpSp>
      <p:grpSp>
        <p:nvGrpSpPr>
          <p:cNvPr id="13" name="Group 12">
            <a:extLst>
              <a:ext uri="{FF2B5EF4-FFF2-40B4-BE49-F238E27FC236}">
                <a16:creationId xmlns:a16="http://schemas.microsoft.com/office/drawing/2014/main" id="{440B5036-A83C-3D40-89CC-21D122E3DAA4}"/>
              </a:ext>
            </a:extLst>
          </p:cNvPr>
          <p:cNvGrpSpPr/>
          <p:nvPr/>
        </p:nvGrpSpPr>
        <p:grpSpPr>
          <a:xfrm>
            <a:off x="5737126" y="4424520"/>
            <a:ext cx="5860024" cy="1952948"/>
            <a:chOff x="5869858" y="4586748"/>
            <a:chExt cx="5860024" cy="1952948"/>
          </a:xfrm>
        </p:grpSpPr>
        <p:grpSp>
          <p:nvGrpSpPr>
            <p:cNvPr id="3" name="Group 2">
              <a:extLst>
                <a:ext uri="{FF2B5EF4-FFF2-40B4-BE49-F238E27FC236}">
                  <a16:creationId xmlns:a16="http://schemas.microsoft.com/office/drawing/2014/main" id="{460EE1F0-777A-5549-B373-8500229D882B}"/>
                </a:ext>
              </a:extLst>
            </p:cNvPr>
            <p:cNvGrpSpPr/>
            <p:nvPr/>
          </p:nvGrpSpPr>
          <p:grpSpPr>
            <a:xfrm>
              <a:off x="5869858" y="4586748"/>
              <a:ext cx="2882176" cy="1915023"/>
              <a:chOff x="6998772" y="3064248"/>
              <a:chExt cx="4393223" cy="2995072"/>
            </a:xfrm>
          </p:grpSpPr>
          <p:pic>
            <p:nvPicPr>
              <p:cNvPr id="7" name="Picture 2" descr="Drinking from the Firehose: How VividCortex Compresses its Metrics">
                <a:extLst>
                  <a:ext uri="{FF2B5EF4-FFF2-40B4-BE49-F238E27FC236}">
                    <a16:creationId xmlns:a16="http://schemas.microsoft.com/office/drawing/2014/main" id="{93C006A2-5EEC-1743-AF87-E45D3E90A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3303" y="4248105"/>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inking From the Information Firehose">
                <a:extLst>
                  <a:ext uri="{FF2B5EF4-FFF2-40B4-BE49-F238E27FC236}">
                    <a16:creationId xmlns:a16="http://schemas.microsoft.com/office/drawing/2014/main" id="{540A1142-4C15-BA4C-BA82-A4861EB7D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8772" y="3064248"/>
                <a:ext cx="2699594" cy="178173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B5BA06D-3B74-5348-8D35-1DEBB37E8FA0}"/>
                </a:ext>
              </a:extLst>
            </p:cNvPr>
            <p:cNvSpPr txBox="1"/>
            <p:nvPr/>
          </p:nvSpPr>
          <p:spPr>
            <a:xfrm>
              <a:off x="8794953" y="5801032"/>
              <a:ext cx="2934929" cy="738664"/>
            </a:xfrm>
            <a:prstGeom prst="rect">
              <a:avLst/>
            </a:prstGeom>
            <a:noFill/>
          </p:spPr>
          <p:txBody>
            <a:bodyPr wrap="square" rtlCol="0">
              <a:spAutoFit/>
            </a:bodyPr>
            <a:lstStyle/>
            <a:p>
              <a:r>
                <a:rPr lang="en-US" sz="2400" dirty="0">
                  <a:solidFill>
                    <a:srgbClr val="C00000"/>
                  </a:solidFill>
                </a:rPr>
                <a:t>flow control: </a:t>
              </a:r>
              <a:r>
                <a:rPr lang="en-US" dirty="0"/>
                <a:t>one sender too fast for one receiver</a:t>
              </a:r>
            </a:p>
          </p:txBody>
        </p:sp>
      </p:grpSp>
      <p:sp>
        <p:nvSpPr>
          <p:cNvPr id="12" name="Rectangle 3">
            <a:extLst>
              <a:ext uri="{FF2B5EF4-FFF2-40B4-BE49-F238E27FC236}">
                <a16:creationId xmlns:a16="http://schemas.microsoft.com/office/drawing/2014/main" id="{EAFB275C-622F-0342-A28A-15D9EA67D3AB}"/>
              </a:ext>
            </a:extLst>
          </p:cNvPr>
          <p:cNvSpPr txBox="1">
            <a:spLocks noChangeArrowheads="1"/>
          </p:cNvSpPr>
          <p:nvPr/>
        </p:nvSpPr>
        <p:spPr>
          <a:xfrm>
            <a:off x="727588" y="4852219"/>
            <a:ext cx="4758812" cy="580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13A3"/>
              </a:buClr>
              <a:buSzTx/>
              <a:buNone/>
              <a:tabLst/>
              <a:defRPr/>
            </a:pPr>
            <a:endParaRPr kumimoji="0" lang="en-US" altLang="en-US" sz="2800" b="0" i="0" u="none" strike="noStrike" kern="1200" cap="none" spc="0" normalizeH="0" baseline="0" noProof="0" dirty="0">
              <a:ln>
                <a:noFill/>
              </a:ln>
              <a:solidFill>
                <a:prstClr val="black"/>
              </a:solidFill>
              <a:effectLst/>
              <a:uLnTx/>
              <a:uFillTx/>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14260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nodePh="1">
                                  <p:stCondLst>
                                    <p:cond delay="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175512" y="453408"/>
            <a:ext cx="947261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TCP Window Principle</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1209904" y="1325218"/>
            <a:ext cx="6887174" cy="4960890"/>
          </a:xfrm>
        </p:spPr>
        <p:txBody>
          <a:bodyPr vert="horz" lIns="91440" tIns="45720" rIns="91440" bIns="45720" rtlCol="0">
            <a:normAutofit/>
          </a:bodyPr>
          <a:lstStyle/>
          <a:p>
            <a:pPr marL="0" indent="0" algn="just">
              <a:buNone/>
            </a:pPr>
            <a:r>
              <a:rPr lang="en-US" b="1" dirty="0"/>
              <a:t>Imagine some special cases:</a:t>
            </a:r>
          </a:p>
          <a:p>
            <a:pPr marL="0" indent="0" algn="just">
              <a:buNone/>
            </a:pPr>
            <a:r>
              <a:rPr lang="en-US" b="1" i="1" u="sng" dirty="0"/>
              <a:t>Packet 2 gets lost</a:t>
            </a:r>
          </a:p>
          <a:p>
            <a:pPr algn="just"/>
            <a:r>
              <a:rPr lang="en-US" sz="1600" b="1" dirty="0"/>
              <a:t>sender will not receive ACK 2, window will remain in position 1</a:t>
            </a:r>
          </a:p>
          <a:p>
            <a:pPr algn="just"/>
            <a:r>
              <a:rPr lang="en-US" sz="1600" b="1" dirty="0"/>
              <a:t>receiver did not receive packet 2, it will acknowledge packets 3, 4, and 5 with an ACK 1</a:t>
            </a:r>
          </a:p>
          <a:p>
            <a:pPr algn="just"/>
            <a:r>
              <a:rPr lang="en-US" sz="1600" b="1" dirty="0"/>
              <a:t>timeout will occur for packet 2 and it will be retransmitted, receiver will generate ACK 5</a:t>
            </a:r>
          </a:p>
          <a:p>
            <a:pPr algn="just">
              <a:lnSpc>
                <a:spcPct val="150000"/>
              </a:lnSpc>
            </a:pPr>
            <a:r>
              <a:rPr lang="en-US" sz="1600" b="1" dirty="0"/>
              <a:t>successfully received all packets 1 to 5, sender's window will slide four positions upon receiving this ACK 5</a:t>
            </a:r>
          </a:p>
          <a:p>
            <a:pPr marL="0" indent="0" algn="just">
              <a:buNone/>
            </a:pPr>
            <a:r>
              <a:rPr lang="en-US" sz="1900" b="1" i="1" u="sng" dirty="0"/>
              <a:t>Packet 2 did arrive, but the acknowledgment gets lost</a:t>
            </a:r>
          </a:p>
          <a:p>
            <a:pPr algn="just"/>
            <a:r>
              <a:rPr lang="en-US" sz="1600" b="1" dirty="0"/>
              <a:t>sender does not receive ACK 2, but will receive ACK 3</a:t>
            </a:r>
          </a:p>
          <a:p>
            <a:pPr algn="just"/>
            <a:r>
              <a:rPr lang="en-US" sz="1600" b="1" dirty="0"/>
              <a:t>ACK 3 is an acknowledgment for all packets up to 3 (including packet 2) </a:t>
            </a:r>
          </a:p>
          <a:p>
            <a:pPr algn="just"/>
            <a:r>
              <a:rPr lang="en-US" sz="1600" b="1" dirty="0"/>
              <a:t>sender can now slide its window to packet 4</a:t>
            </a:r>
          </a:p>
        </p:txBody>
      </p:sp>
      <p:pic>
        <p:nvPicPr>
          <p:cNvPr id="2" name="Picture 1">
            <a:extLst>
              <a:ext uri="{FF2B5EF4-FFF2-40B4-BE49-F238E27FC236}">
                <a16:creationId xmlns:a16="http://schemas.microsoft.com/office/drawing/2014/main" id="{C4CD2523-FC7F-4858-BA33-88FD47C3C345}"/>
              </a:ext>
            </a:extLst>
          </p:cNvPr>
          <p:cNvPicPr>
            <a:picLocks noChangeAspect="1"/>
          </p:cNvPicPr>
          <p:nvPr/>
        </p:nvPicPr>
        <p:blipFill rotWithShape="1">
          <a:blip r:embed="rId3"/>
          <a:srcRect l="7258" r="14684"/>
          <a:stretch/>
        </p:blipFill>
        <p:spPr>
          <a:xfrm>
            <a:off x="8396655" y="1070349"/>
            <a:ext cx="3397776" cy="5076825"/>
          </a:xfrm>
          <a:prstGeom prst="rect">
            <a:avLst/>
          </a:prstGeom>
          <a:effectLst>
            <a:glow rad="63500">
              <a:schemeClr val="accent1">
                <a:satMod val="175000"/>
                <a:alpha val="40000"/>
              </a:schemeClr>
            </a:glow>
          </a:effectLst>
        </p:spPr>
      </p:pic>
      <p:cxnSp>
        <p:nvCxnSpPr>
          <p:cNvPr id="4" name="Straight Arrow Connector 3">
            <a:extLst>
              <a:ext uri="{FF2B5EF4-FFF2-40B4-BE49-F238E27FC236}">
                <a16:creationId xmlns:a16="http://schemas.microsoft.com/office/drawing/2014/main" id="{7A71EF23-30E8-4E6E-AB74-C7A64D2D42A3}"/>
              </a:ext>
            </a:extLst>
          </p:cNvPr>
          <p:cNvCxnSpPr/>
          <p:nvPr/>
        </p:nvCxnSpPr>
        <p:spPr>
          <a:xfrm>
            <a:off x="10243933" y="5486400"/>
            <a:ext cx="808383" cy="19878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40696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ＭＳ Ｐゴシック" charset="0"/>
                <a:cs typeface="+mn-cs"/>
              </a:rPr>
              <a:t>used</a:t>
            </a:r>
            <a:endParaRPr kumimoji="0" lang="en-US"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z="2400" dirty="0">
                  <a:solidFill>
                    <a:srgbClr val="000000"/>
                  </a:solidFill>
                  <a:latin typeface="Calibri" panose="020F0502020204030204"/>
                </a:rPr>
                <a:t>segment 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lang="en-US" sz="2000" dirty="0">
                    <a:solidFill>
                      <a:srgbClr val="000000"/>
                    </a:solidFill>
                    <a:latin typeface="Calibri" panose="020F0502020204030204"/>
                  </a:rPr>
                  <a:t>seq # of next expected byte;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mn-lt"/>
                  <a:ea typeface="ＭＳ Ｐゴシック" charset="0"/>
                  <a:cs typeface="+mn-cs"/>
                </a:rPr>
                <a:t>len</a:t>
              </a:r>
              <a:endParaRPr kumimoji="0" lang="en-US"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chemeClr val="bg1">
                      <a:lumMod val="75000"/>
                    </a:scheme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schemeClr val="bg1">
                      <a:lumMod val="75000"/>
                    </a:scheme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bg1">
                        <a:lumMod val="65000"/>
                      </a:schemeClr>
                    </a:solidFill>
                    <a:effectLst/>
                    <a:uLnTx/>
                    <a:uFillTx/>
                    <a:latin typeface="+mn-lt"/>
                    <a:ea typeface="ＭＳ Ｐゴシック" charset="0"/>
                    <a:cs typeface="+mn-cs"/>
                  </a:rPr>
                  <a:t>P</a:t>
                </a:r>
                <a:endParaRPr kumimoji="0" lang="en-US" sz="2400" b="0" i="0" u="none" strike="noStrike" kern="1200" cap="none" spc="0" normalizeH="0" baseline="0" noProof="0" dirty="0">
                  <a:ln>
                    <a:noFill/>
                  </a:ln>
                  <a:solidFill>
                    <a:schemeClr val="bg1">
                      <a:lumMod val="65000"/>
                    </a:schemeClr>
                  </a:solidFill>
                  <a:effectLst/>
                  <a:uLnTx/>
                  <a:uFillTx/>
                  <a:latin typeface="+mn-lt"/>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bg1">
                        <a:lumMod val="65000"/>
                      </a:schemeClr>
                    </a:solidFill>
                    <a:effectLst/>
                    <a:uLnTx/>
                    <a:uFillTx/>
                    <a:latin typeface="+mn-lt"/>
                    <a:ea typeface="ＭＳ Ｐゴシック" charset="0"/>
                    <a:cs typeface="+mn-cs"/>
                  </a:rPr>
                  <a:t>U</a:t>
                </a:r>
                <a:endParaRPr kumimoji="0" lang="en-US" sz="2400" b="0" i="0" u="none" strike="noStrike" kern="1200" cap="none" spc="0" normalizeH="0" baseline="0" noProof="0" dirty="0">
                  <a:ln>
                    <a:noFill/>
                  </a:ln>
                  <a:solidFill>
                    <a:schemeClr val="bg1">
                      <a:lumMod val="65000"/>
                    </a:schemeClr>
                  </a:solidFill>
                  <a:effectLst/>
                  <a:uLnTx/>
                  <a:uFillTx/>
                  <a:latin typeface="+mn-lt"/>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95020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814286" y="624110"/>
            <a:ext cx="947261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TCP Congestion Control Mechanism</a:t>
            </a:r>
          </a:p>
        </p:txBody>
      </p:sp>
      <p:sp>
        <p:nvSpPr>
          <p:cNvPr id="51203" name="Rectangle 3">
            <a:extLst>
              <a:ext uri="{FF2B5EF4-FFF2-40B4-BE49-F238E27FC236}">
                <a16:creationId xmlns:a16="http://schemas.microsoft.com/office/drawing/2014/main" id="{FC8C3D4D-CA52-4EF5-B40F-AFB720CBA486}"/>
              </a:ext>
            </a:extLst>
          </p:cNvPr>
          <p:cNvSpPr>
            <a:spLocks noGrp="1" noChangeArrowheads="1"/>
          </p:cNvSpPr>
          <p:nvPr>
            <p:ph type="body" idx="1"/>
          </p:nvPr>
        </p:nvSpPr>
        <p:spPr>
          <a:xfrm>
            <a:off x="2404606" y="1905000"/>
            <a:ext cx="7071694" cy="4523096"/>
          </a:xfrm>
        </p:spPr>
        <p:txBody>
          <a:bodyPr vert="horz" lIns="91440" tIns="45720" rIns="91440" bIns="45720" rtlCol="0">
            <a:normAutofit/>
          </a:bodyPr>
          <a:lstStyle/>
          <a:p>
            <a:pPr algn="just">
              <a:lnSpc>
                <a:spcPct val="150000"/>
              </a:lnSpc>
            </a:pPr>
            <a:r>
              <a:rPr lang="en-US" sz="2400" b="1" dirty="0"/>
              <a:t>Slow Start and Congestion Avoidance</a:t>
            </a:r>
          </a:p>
          <a:p>
            <a:pPr algn="just">
              <a:lnSpc>
                <a:spcPct val="150000"/>
              </a:lnSpc>
            </a:pPr>
            <a:r>
              <a:rPr lang="en-US" sz="2400" b="1" dirty="0"/>
              <a:t>Fast Retransmit/Fast Recovery</a:t>
            </a:r>
          </a:p>
        </p:txBody>
      </p:sp>
    </p:spTree>
    <p:custDataLst>
      <p:tags r:id="rId1"/>
    </p:custDataLst>
    <p:extLst>
      <p:ext uri="{BB962C8B-B14F-4D97-AF65-F5344CB8AC3E}">
        <p14:creationId xmlns:p14="http://schemas.microsoft.com/office/powerpoint/2010/main" val="10740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814286" y="624110"/>
            <a:ext cx="947261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Slow Start and Congestion Avoidance</a:t>
            </a:r>
          </a:p>
        </p:txBody>
      </p:sp>
      <p:pic>
        <p:nvPicPr>
          <p:cNvPr id="5122" name="Picture 2">
            <a:extLst>
              <a:ext uri="{FF2B5EF4-FFF2-40B4-BE49-F238E27FC236}">
                <a16:creationId xmlns:a16="http://schemas.microsoft.com/office/drawing/2014/main" id="{E3F06F83-2797-4ABA-95EF-594BC72CD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333" y="1974351"/>
            <a:ext cx="5411334"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55698D5-3459-4668-8F62-1F0B551140A7}"/>
              </a:ext>
            </a:extLst>
          </p:cNvPr>
          <p:cNvSpPr/>
          <p:nvPr/>
        </p:nvSpPr>
        <p:spPr>
          <a:xfrm>
            <a:off x="5283406" y="5597430"/>
            <a:ext cx="1625188" cy="369332"/>
          </a:xfrm>
          <a:prstGeom prst="rect">
            <a:avLst/>
          </a:prstGeom>
        </p:spPr>
        <p:txBody>
          <a:bodyPr wrap="none">
            <a:spAutoFit/>
          </a:bodyPr>
          <a:lstStyle/>
          <a:p>
            <a:r>
              <a:rPr lang="en-US" dirty="0">
                <a:latin typeface="Times New Roman" panose="02020603050405020304" pitchFamily="18" charset="0"/>
                <a:ea typeface="MS Mincho" panose="02020609040205080304" pitchFamily="49" charset="-128"/>
              </a:rPr>
              <a:t>TCP Slow Start</a:t>
            </a:r>
            <a:endParaRPr lang="en-US" dirty="0"/>
          </a:p>
        </p:txBody>
      </p:sp>
    </p:spTree>
    <p:extLst>
      <p:ext uri="{BB962C8B-B14F-4D97-AF65-F5344CB8AC3E}">
        <p14:creationId xmlns:p14="http://schemas.microsoft.com/office/powerpoint/2010/main" val="464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8E15D0F-51B0-4174-B39A-CBA5475F87BC}"/>
              </a:ext>
            </a:extLst>
          </p:cNvPr>
          <p:cNvSpPr txBox="1">
            <a:spLocks noChangeArrowheads="1"/>
          </p:cNvSpPr>
          <p:nvPr/>
        </p:nvSpPr>
        <p:spPr>
          <a:xfrm>
            <a:off x="1814286" y="624110"/>
            <a:ext cx="947261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en-US" b="1" dirty="0"/>
              <a:t>Fast Retransmit/Fast Recovery</a:t>
            </a:r>
          </a:p>
        </p:txBody>
      </p:sp>
      <p:pic>
        <p:nvPicPr>
          <p:cNvPr id="3" name="Picture 2" descr="A close up of a map&#10;&#10;Description automatically generated">
            <a:extLst>
              <a:ext uri="{FF2B5EF4-FFF2-40B4-BE49-F238E27FC236}">
                <a16:creationId xmlns:a16="http://schemas.microsoft.com/office/drawing/2014/main" id="{41EEA842-DBFE-47EB-A51E-F4E5B70F005F}"/>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096000" y="1488453"/>
            <a:ext cx="4399686" cy="5171654"/>
          </a:xfrm>
          <a:prstGeom prst="rect">
            <a:avLst/>
          </a:prstGeom>
        </p:spPr>
      </p:pic>
      <p:pic>
        <p:nvPicPr>
          <p:cNvPr id="5" name="Picture 4">
            <a:extLst>
              <a:ext uri="{FF2B5EF4-FFF2-40B4-BE49-F238E27FC236}">
                <a16:creationId xmlns:a16="http://schemas.microsoft.com/office/drawing/2014/main" id="{65D81EAF-884D-4058-B1F1-89BCE19A8856}"/>
              </a:ext>
            </a:extLst>
          </p:cNvPr>
          <p:cNvPicPr>
            <a:picLocks noChangeAspect="1"/>
          </p:cNvPicPr>
          <p:nvPr/>
        </p:nvPicPr>
        <p:blipFill rotWithShape="1">
          <a:blip r:embed="rId4">
            <a:extLst>
              <a:ext uri="{28A0092B-C50C-407E-A947-70E740481C1C}">
                <a14:useLocalDpi xmlns:a14="http://schemas.microsoft.com/office/drawing/2010/main" val="0"/>
              </a:ext>
            </a:extLst>
          </a:blip>
          <a:srcRect l="12526" t="24939" r="46152" b="31083"/>
          <a:stretch/>
        </p:blipFill>
        <p:spPr>
          <a:xfrm>
            <a:off x="2114774" y="2222585"/>
            <a:ext cx="3103778" cy="2412829"/>
          </a:xfrm>
          <a:prstGeom prst="rect">
            <a:avLst/>
          </a:prstGeom>
        </p:spPr>
      </p:pic>
    </p:spTree>
    <p:extLst>
      <p:ext uri="{BB962C8B-B14F-4D97-AF65-F5344CB8AC3E}">
        <p14:creationId xmlns:p14="http://schemas.microsoft.com/office/powerpoint/2010/main" val="358164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clientSocket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newSocket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hostname","port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connectionSocket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welcomeSocket.accept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298486756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req_conn</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an’</a:t>
            </a:r>
            <a:r>
              <a:rPr kumimoji="0" lang="en-US" altLang="ja-JP"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t</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Tree>
    <p:extLst>
      <p:ext uri="{BB962C8B-B14F-4D97-AF65-F5344CB8AC3E}">
        <p14:creationId xmlns:p14="http://schemas.microsoft.com/office/powerpoint/2010/main" val="12286440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1435139"/>
            <a:ext cx="3855401" cy="3186116"/>
            <a:chOff x="435655" y="1990325"/>
            <a:chExt cx="3855401" cy="3186116"/>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191"/>
              <a:ext cx="2405063" cy="47625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0325"/>
              <a:ext cx="3389313" cy="2136775"/>
              <a:chOff x="484" y="1100"/>
              <a:chExt cx="2135" cy="1346"/>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Tree>
    <p:extLst>
      <p:ext uri="{BB962C8B-B14F-4D97-AF65-F5344CB8AC3E}">
        <p14:creationId xmlns:p14="http://schemas.microsoft.com/office/powerpoint/2010/main" val="19257670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Tree>
    <p:extLst>
      <p:ext uri="{BB962C8B-B14F-4D97-AF65-F5344CB8AC3E}">
        <p14:creationId xmlns:p14="http://schemas.microsoft.com/office/powerpoint/2010/main" val="3487792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req_conn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911772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lient</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erver</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addr</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serverSocket.accept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serverName,serverPort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p:txBody>
      </p:sp>
    </p:spTree>
    <p:extLst>
      <p:ext uri="{BB962C8B-B14F-4D97-AF65-F5344CB8AC3E}">
        <p14:creationId xmlns:p14="http://schemas.microsoft.com/office/powerpoint/2010/main" val="29006703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Tree>
    <p:extLst>
      <p:ext uri="{BB962C8B-B14F-4D97-AF65-F5344CB8AC3E}">
        <p14:creationId xmlns:p14="http://schemas.microsoft.com/office/powerpoint/2010/main" val="169786185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kern="0" dirty="0">
                  <a:solidFill>
                    <a:srgbClr val="000000"/>
                  </a:solidFill>
                </a:rPr>
                <a:t>outgoing </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i="1"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77842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672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00885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6005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1966542" y="2253840"/>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Tree>
    <p:extLst>
      <p:ext uri="{BB962C8B-B14F-4D97-AF65-F5344CB8AC3E}">
        <p14:creationId xmlns:p14="http://schemas.microsoft.com/office/powerpoint/2010/main" val="346905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8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i="1" dirty="0">
                <a:solidFill>
                  <a:srgbClr val="CC0000"/>
                </a:solidFill>
                <a:latin typeface="Calibri" panose="020F0502020204030204"/>
              </a:rPr>
              <a:t>E</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89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a:lnSpc>
                <a:spcPct val="90000"/>
              </a:lnSpc>
            </a:pPr>
            <a:r>
              <a:rPr lang="en-US" sz="1600" dirty="0">
                <a:solidFill>
                  <a:srgbClr val="C00000"/>
                </a:solidFill>
              </a:rPr>
              <a:t>send cumulative </a:t>
            </a:r>
          </a:p>
          <a:p>
            <a:pPr>
              <a:lnSpc>
                <a:spcPct val="90000"/>
              </a:lnSpc>
            </a:pPr>
            <a:r>
              <a:rPr lang="en-US" sz="1600" dirty="0">
                <a:solidFill>
                  <a:srgbClr val="C00000"/>
                </a:solidFill>
              </a:rPr>
              <a:t>ACK for 120</a:t>
            </a:r>
          </a:p>
        </p:txBody>
      </p:sp>
    </p:spTree>
    <p:extLst>
      <p:ext uri="{BB962C8B-B14F-4D97-AF65-F5344CB8AC3E}">
        <p14:creationId xmlns:p14="http://schemas.microsoft.com/office/powerpoint/2010/main" val="25627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6|0.4|3.1|12|24.7|0.8|35.4|34.6|0.7|2.4"/>
</p:tagLst>
</file>

<file path=ppt/tags/tag2.xml><?xml version="1.0" encoding="utf-8"?>
<p:tagLst xmlns:a="http://schemas.openxmlformats.org/drawingml/2006/main" xmlns:r="http://schemas.openxmlformats.org/officeDocument/2006/relationships" xmlns:p="http://schemas.openxmlformats.org/presentationml/2006/main">
  <p:tag name="TIMING" val="|4.2|2.4"/>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9564</TotalTime>
  <Words>4870</Words>
  <Application>Microsoft Office PowerPoint</Application>
  <PresentationFormat>Widescreen</PresentationFormat>
  <Paragraphs>637</Paragraphs>
  <Slides>29</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Narrow</vt:lpstr>
      <vt:lpstr>Calibri</vt:lpstr>
      <vt:lpstr>Calibri Light</vt:lpstr>
      <vt:lpstr>Courier New</vt:lpstr>
      <vt:lpstr>Courier Std</vt:lpstr>
      <vt:lpstr>Tahoma</vt:lpstr>
      <vt:lpstr>Times New Roman</vt:lpstr>
      <vt:lpstr>Wingdings</vt:lpstr>
      <vt:lpstr>1_Office Theme</vt:lpstr>
      <vt:lpstr>TCP: overview  RFCs: 793,1122, 2018, 5681, 7323</vt:lpstr>
      <vt:lpstr>TCP segment structure</vt:lpstr>
      <vt:lpstr>TCP sequence numbers, ACKs</vt:lpstr>
      <vt:lpstr>TCP sequence numbers, ACKs</vt:lpstr>
      <vt:lpstr>TCP round trip time, timeout</vt:lpstr>
      <vt:lpstr>TCP round trip time, timeout</vt:lpstr>
      <vt:lpstr>TCP Sender (simplified)</vt:lpstr>
      <vt:lpstr>TCP Receiver: ACK generation [RFC 5681]</vt:lpstr>
      <vt:lpstr>TCP: retransmission scenarios</vt:lpstr>
      <vt:lpstr>TCP: retransmission scenarios</vt:lpstr>
      <vt:lpstr>TCP fast retransmit</vt:lpstr>
      <vt:lpstr>TCP flow control</vt:lpstr>
      <vt:lpstr>TCP flow control</vt:lpstr>
      <vt:lpstr>TCP flow control</vt:lpstr>
      <vt:lpstr>TCP flow control</vt:lpstr>
      <vt:lpstr>TCP flow control</vt:lpstr>
      <vt:lpstr>TCP flow control</vt:lpstr>
      <vt:lpstr>Principles of congestion control</vt:lpstr>
      <vt:lpstr>PowerPoint Presentation</vt:lpstr>
      <vt:lpstr>PowerPoint Presentation</vt:lpstr>
      <vt:lpstr>PowerPoint Presentation</vt:lpstr>
      <vt:lpstr>PowerPoint Presentation</vt:lpstr>
      <vt:lpstr>TCP connection management</vt:lpstr>
      <vt:lpstr>Agreeing to establish a connection</vt:lpstr>
      <vt:lpstr>2-way handshake scenarios</vt:lpstr>
      <vt:lpstr>2-way handshake scenarios</vt:lpstr>
      <vt:lpstr>2-way handshake scenarios</vt:lpstr>
      <vt:lpstr>TCP 3-way handshake</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roadmap</dc:title>
  <dc:creator>James Kurose</dc:creator>
  <cp:lastModifiedBy>muhammad usama</cp:lastModifiedBy>
  <cp:revision>139</cp:revision>
  <cp:lastPrinted>2020-03-04T14:08:28Z</cp:lastPrinted>
  <dcterms:created xsi:type="dcterms:W3CDTF">2020-03-02T13:10:11Z</dcterms:created>
  <dcterms:modified xsi:type="dcterms:W3CDTF">2023-10-20T05:39:43Z</dcterms:modified>
</cp:coreProperties>
</file>