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1"/>
  </p:notesMasterIdLst>
  <p:handoutMasterIdLst>
    <p:handoutMasterId r:id="rId32"/>
  </p:handoutMasterIdLst>
  <p:sldIdLst>
    <p:sldId id="256" r:id="rId2"/>
    <p:sldId id="338" r:id="rId3"/>
    <p:sldId id="325" r:id="rId4"/>
    <p:sldId id="339" r:id="rId5"/>
    <p:sldId id="341" r:id="rId6"/>
    <p:sldId id="340" r:id="rId7"/>
    <p:sldId id="324" r:id="rId8"/>
    <p:sldId id="342" r:id="rId9"/>
    <p:sldId id="343" r:id="rId10"/>
    <p:sldId id="344" r:id="rId11"/>
    <p:sldId id="345" r:id="rId12"/>
    <p:sldId id="347" r:id="rId13"/>
    <p:sldId id="348" r:id="rId14"/>
    <p:sldId id="326" r:id="rId15"/>
    <p:sldId id="349" r:id="rId16"/>
    <p:sldId id="350" r:id="rId17"/>
    <p:sldId id="328" r:id="rId18"/>
    <p:sldId id="351" r:id="rId19"/>
    <p:sldId id="352" r:id="rId20"/>
    <p:sldId id="353" r:id="rId21"/>
    <p:sldId id="329" r:id="rId22"/>
    <p:sldId id="354" r:id="rId23"/>
    <p:sldId id="330" r:id="rId24"/>
    <p:sldId id="355" r:id="rId25"/>
    <p:sldId id="331" r:id="rId26"/>
    <p:sldId id="356" r:id="rId27"/>
    <p:sldId id="332" r:id="rId28"/>
    <p:sldId id="357" r:id="rId29"/>
    <p:sldId id="31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39849C-DA23-CBB2-0DBF-7C6864A8D8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BEA57A-DB53-1F39-91F2-22F4317F92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5F090B-C56C-4C63-A13E-6AEF181902CD}" type="datetimeFigureOut">
              <a:rPr lang="en-US" smtClean="0"/>
              <a:t>9/16/2023</a:t>
            </a:fld>
            <a:endParaRPr lang="en-US"/>
          </a:p>
        </p:txBody>
      </p:sp>
      <p:sp>
        <p:nvSpPr>
          <p:cNvPr id="4" name="Footer Placeholder 3">
            <a:extLst>
              <a:ext uri="{FF2B5EF4-FFF2-40B4-BE49-F238E27FC236}">
                <a16:creationId xmlns:a16="http://schemas.microsoft.com/office/drawing/2014/main" id="{F62803B1-9A69-CA06-7DE3-1574169411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570946-5FBC-18CC-0C66-46886BC83B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7A6205-1FEE-4B70-9D5C-FD9998895359}" type="slidenum">
              <a:rPr lang="en-US" smtClean="0"/>
              <a:t>‹#›</a:t>
            </a:fld>
            <a:endParaRPr lang="en-US"/>
          </a:p>
        </p:txBody>
      </p:sp>
    </p:spTree>
    <p:extLst>
      <p:ext uri="{BB962C8B-B14F-4D97-AF65-F5344CB8AC3E}">
        <p14:creationId xmlns:p14="http://schemas.microsoft.com/office/powerpoint/2010/main" val="223258923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C8F94-7462-45C9-9373-26B064E28D90}"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96E1BF-DFB0-459C-9A0A-9753339405E5}" type="slidenum">
              <a:rPr lang="en-US" smtClean="0"/>
              <a:t>‹#›</a:t>
            </a:fld>
            <a:endParaRPr lang="en-US"/>
          </a:p>
        </p:txBody>
      </p:sp>
    </p:spTree>
    <p:extLst>
      <p:ext uri="{BB962C8B-B14F-4D97-AF65-F5344CB8AC3E}">
        <p14:creationId xmlns:p14="http://schemas.microsoft.com/office/powerpoint/2010/main" val="261180574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OSI Model is to show how to facilitate communication between different systems without requiring changes to the logic of the underlying hardware and Software.</a:t>
            </a:r>
          </a:p>
        </p:txBody>
      </p:sp>
      <p:sp>
        <p:nvSpPr>
          <p:cNvPr id="4" name="Footer Placeholder 3"/>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622247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72487-88DD-4C7C-A665-00981EDF2CD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428737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2487-88DD-4C7C-A665-00981EDF2CD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148216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2487-88DD-4C7C-A665-00981EDF2CD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4A079B-FE57-47ED-85F1-D60B93595F0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6121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72487-88DD-4C7C-A665-00981EDF2CD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2857042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72487-88DD-4C7C-A665-00981EDF2CD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4A079B-FE57-47ED-85F1-D60B93595F0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862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72487-88DD-4C7C-A665-00981EDF2CD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47298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72487-88DD-4C7C-A665-00981EDF2CD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424120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72487-88DD-4C7C-A665-00981EDF2CD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295917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72487-88DD-4C7C-A665-00981EDF2CD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210325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2487-88DD-4C7C-A665-00981EDF2CD3}"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28835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72487-88DD-4C7C-A665-00981EDF2CD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111739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72487-88DD-4C7C-A665-00981EDF2CD3}" type="datetimeFigureOut">
              <a:rPr lang="en-US" smtClean="0"/>
              <a:t>9/16/2023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273638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472487-88DD-4C7C-A665-00981EDF2CD3}" type="datetimeFigureOut">
              <a:rPr lang="en-US" smtClean="0"/>
              <a:t>9/16/2023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51901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72487-88DD-4C7C-A665-00981EDF2CD3}" type="datetimeFigureOut">
              <a:rPr lang="en-US" smtClean="0"/>
              <a:t>9/16/2023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332911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72487-88DD-4C7C-A665-00981EDF2CD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214023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72487-88DD-4C7C-A665-00981EDF2CD3}"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4A079B-FE57-47ED-85F1-D60B93595F0C}" type="slidenum">
              <a:rPr lang="en-US" smtClean="0"/>
              <a:t>‹#›</a:t>
            </a:fld>
            <a:endParaRPr lang="en-US"/>
          </a:p>
        </p:txBody>
      </p:sp>
    </p:spTree>
    <p:extLst>
      <p:ext uri="{BB962C8B-B14F-4D97-AF65-F5344CB8AC3E}">
        <p14:creationId xmlns:p14="http://schemas.microsoft.com/office/powerpoint/2010/main" val="389303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472487-88DD-4C7C-A665-00981EDF2CD3}" type="datetimeFigureOut">
              <a:rPr lang="en-US" smtClean="0"/>
              <a:t>9/16/2023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4A079B-FE57-47ED-85F1-D60B93595F0C}" type="slidenum">
              <a:rPr lang="en-US" smtClean="0"/>
              <a:t>‹#›</a:t>
            </a:fld>
            <a:endParaRPr lang="en-US"/>
          </a:p>
        </p:txBody>
      </p:sp>
    </p:spTree>
    <p:extLst>
      <p:ext uri="{BB962C8B-B14F-4D97-AF65-F5344CB8AC3E}">
        <p14:creationId xmlns:p14="http://schemas.microsoft.com/office/powerpoint/2010/main" val="422823779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softwar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javatpoint.com/what-is-compute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F7C2-70FB-4500-A186-C9DBEC8C493A}"/>
              </a:ext>
            </a:extLst>
          </p:cNvPr>
          <p:cNvSpPr>
            <a:spLocks noGrp="1"/>
          </p:cNvSpPr>
          <p:nvPr>
            <p:ph type="ctrTitle"/>
          </p:nvPr>
        </p:nvSpPr>
        <p:spPr>
          <a:xfrm>
            <a:off x="1645920" y="2080621"/>
            <a:ext cx="9732083" cy="226278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The Open Systems Interconnection Model (OSI)</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35A2334-ECF4-4CE8-B7F4-E8376FF5EAB1}"/>
              </a:ext>
            </a:extLst>
          </p:cNvPr>
          <p:cNvSpPr>
            <a:spLocks noGrp="1"/>
          </p:cNvSpPr>
          <p:nvPr>
            <p:ph type="subTitle" idx="1"/>
          </p:nvPr>
        </p:nvSpPr>
        <p:spPr/>
        <p:txBody>
          <a:bodyPr>
            <a:normAutofit/>
          </a:bodyPr>
          <a:lstStyle/>
          <a:p>
            <a:r>
              <a:rPr lang="en-US" sz="3200" b="1" dirty="0">
                <a:latin typeface="Times New Roman" panose="02020603050405020304" pitchFamily="18" charset="0"/>
                <a:cs typeface="Times New Roman" panose="02020603050405020304" pitchFamily="18" charset="0"/>
              </a:rPr>
              <a:t>The OSI Model: Understanding the Seven Layers of Computer Networks</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59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7EBD9-BD33-5BD2-0EC9-EB26AA80DA8A}"/>
              </a:ext>
            </a:extLst>
          </p:cNvPr>
          <p:cNvSpPr>
            <a:spLocks noGrp="1"/>
          </p:cNvSpPr>
          <p:nvPr>
            <p:ph idx="1"/>
          </p:nvPr>
        </p:nvSpPr>
        <p:spPr>
          <a:xfrm>
            <a:off x="2589212" y="507999"/>
            <a:ext cx="8915400" cy="5857185"/>
          </a:xfrm>
          <a:prstGeom prst="rect">
            <a:avLst/>
          </a:prstGeom>
        </p:spPr>
        <p:txBody>
          <a:bodyPr/>
          <a:lstStyle/>
          <a:p>
            <a:r>
              <a:rPr lang="en-US" b="1" dirty="0"/>
              <a:t>Data Rate</a:t>
            </a:r>
            <a:r>
              <a:rPr lang="en-US" dirty="0"/>
              <a:t>: The transmission rate- the number of bits sent each second is also defined by physical layer.</a:t>
            </a:r>
          </a:p>
          <a:p>
            <a:endParaRPr lang="en-US" dirty="0"/>
          </a:p>
        </p:txBody>
      </p:sp>
      <p:pic>
        <p:nvPicPr>
          <p:cNvPr id="6146" name="Picture 2" descr="COAXIAL CABLE">
            <a:extLst>
              <a:ext uri="{FF2B5EF4-FFF2-40B4-BE49-F238E27FC236}">
                <a16:creationId xmlns:a16="http://schemas.microsoft.com/office/drawing/2014/main" id="{0A10CA34-66A2-F078-8776-411447DEE3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 t="6489" r="3707" b="13176"/>
          <a:stretch/>
        </p:blipFill>
        <p:spPr bwMode="auto">
          <a:xfrm>
            <a:off x="3005772" y="1717040"/>
            <a:ext cx="2116263" cy="183896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wisted-pair Cabling">
            <a:extLst>
              <a:ext uri="{FF2B5EF4-FFF2-40B4-BE49-F238E27FC236}">
                <a16:creationId xmlns:a16="http://schemas.microsoft.com/office/drawing/2014/main" id="{8D02A1C9-53B4-AF15-0D4E-FA57105C2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0" t="6760" r="6860" b="10075"/>
          <a:stretch/>
        </p:blipFill>
        <p:spPr bwMode="auto">
          <a:xfrm>
            <a:off x="5796781" y="1717040"/>
            <a:ext cx="2798418" cy="183896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Fiber-optic Cabling">
            <a:extLst>
              <a:ext uri="{FF2B5EF4-FFF2-40B4-BE49-F238E27FC236}">
                <a16:creationId xmlns:a16="http://schemas.microsoft.com/office/drawing/2014/main" id="{561BB268-6650-6FE5-2B69-17B1FCF547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3" t="5555" r="3707" b="9473"/>
          <a:stretch/>
        </p:blipFill>
        <p:spPr bwMode="auto">
          <a:xfrm>
            <a:off x="9027455" y="1717040"/>
            <a:ext cx="2621242" cy="183896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elecommunications Media - ppt download">
            <a:extLst>
              <a:ext uri="{FF2B5EF4-FFF2-40B4-BE49-F238E27FC236}">
                <a16:creationId xmlns:a16="http://schemas.microsoft.com/office/drawing/2014/main" id="{C0FFA8F6-82EE-FAA3-8759-07903FA1A5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5472" y="3637280"/>
            <a:ext cx="5262880" cy="314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62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439CF-7046-BF0D-9858-99233DF82EAC}"/>
              </a:ext>
            </a:extLst>
          </p:cNvPr>
          <p:cNvSpPr>
            <a:spLocks noGrp="1"/>
          </p:cNvSpPr>
          <p:nvPr>
            <p:ph idx="1"/>
          </p:nvPr>
        </p:nvSpPr>
        <p:spPr>
          <a:xfrm>
            <a:off x="2589212" y="680720"/>
            <a:ext cx="8915400" cy="5230502"/>
          </a:xfrm>
        </p:spPr>
        <p:txBody>
          <a:bodyPr/>
          <a:lstStyle/>
          <a:p>
            <a:r>
              <a:rPr lang="en-US" b="1" dirty="0"/>
              <a:t>Line Configuration: </a:t>
            </a:r>
            <a:r>
              <a:rPr lang="en-US" dirty="0"/>
              <a:t>The physical layer is concerned with the connection of devices to the media</a:t>
            </a:r>
          </a:p>
        </p:txBody>
      </p:sp>
      <p:pic>
        <p:nvPicPr>
          <p:cNvPr id="4" name="Picture 2" descr="Chapter 1 Introduction to computer network - ppt video online download">
            <a:extLst>
              <a:ext uri="{FF2B5EF4-FFF2-40B4-BE49-F238E27FC236}">
                <a16:creationId xmlns:a16="http://schemas.microsoft.com/office/drawing/2014/main" id="{F91C997D-8DA0-63AB-8096-408068A480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40" t="28220" r="9364" b="8979"/>
          <a:stretch/>
        </p:blipFill>
        <p:spPr bwMode="auto">
          <a:xfrm>
            <a:off x="3087529" y="1521761"/>
            <a:ext cx="7703354" cy="485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9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32D62-8745-C61F-8CA7-F7676DC4FD5F}"/>
              </a:ext>
            </a:extLst>
          </p:cNvPr>
          <p:cNvSpPr>
            <a:spLocks noGrp="1"/>
          </p:cNvSpPr>
          <p:nvPr>
            <p:ph idx="1"/>
          </p:nvPr>
        </p:nvSpPr>
        <p:spPr>
          <a:xfrm>
            <a:off x="2589212" y="528320"/>
            <a:ext cx="8915400" cy="5382902"/>
          </a:xfrm>
        </p:spPr>
        <p:txBody>
          <a:bodyPr/>
          <a:lstStyle/>
          <a:p>
            <a:r>
              <a:rPr lang="en-US" sz="1800" b="1" dirty="0"/>
              <a:t>Physical Topology: </a:t>
            </a:r>
            <a:r>
              <a:rPr lang="en-US" sz="1800" dirty="0"/>
              <a:t>The physical topology defines how devices connect to make network</a:t>
            </a:r>
          </a:p>
          <a:p>
            <a:endParaRPr lang="en-US" dirty="0"/>
          </a:p>
          <a:p>
            <a:pPr marL="0" indent="0">
              <a:buNone/>
            </a:pPr>
            <a:endParaRPr lang="en-US" dirty="0"/>
          </a:p>
        </p:txBody>
      </p:sp>
      <p:pic>
        <p:nvPicPr>
          <p:cNvPr id="4" name="Picture 2" descr="What is Network Topology? Definition and FAQs | HEAVY.AI">
            <a:extLst>
              <a:ext uri="{FF2B5EF4-FFF2-40B4-BE49-F238E27FC236}">
                <a16:creationId xmlns:a16="http://schemas.microsoft.com/office/drawing/2014/main" id="{4E526F8D-86C3-FE49-B88B-4B1F40FFC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1383658"/>
            <a:ext cx="9164320" cy="5382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50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8CB25-9D44-B23A-A81D-AFEB252A6049}"/>
              </a:ext>
            </a:extLst>
          </p:cNvPr>
          <p:cNvSpPr>
            <a:spLocks noGrp="1"/>
          </p:cNvSpPr>
          <p:nvPr>
            <p:ph idx="1"/>
          </p:nvPr>
        </p:nvSpPr>
        <p:spPr>
          <a:xfrm>
            <a:off x="2589212" y="497840"/>
            <a:ext cx="8915400" cy="5413382"/>
          </a:xfrm>
        </p:spPr>
        <p:txBody>
          <a:bodyPr/>
          <a:lstStyle/>
          <a:p>
            <a:r>
              <a:rPr lang="en-US" dirty="0"/>
              <a:t>Transmission Mode: The physical layer also define the direction of transmission between two devices</a:t>
            </a:r>
          </a:p>
          <a:p>
            <a:endParaRPr lang="en-US" dirty="0"/>
          </a:p>
          <a:p>
            <a:endParaRPr lang="en-US" dirty="0"/>
          </a:p>
          <a:p>
            <a:endParaRPr lang="en-US" dirty="0"/>
          </a:p>
          <a:p>
            <a:pPr marL="0" indent="0">
              <a:buNone/>
            </a:pPr>
            <a:endParaRPr lang="en-US" dirty="0"/>
          </a:p>
        </p:txBody>
      </p:sp>
      <p:pic>
        <p:nvPicPr>
          <p:cNvPr id="4" name="Picture 2" descr="Do you know what differences are between simplex, half duplex and full  duplex in telecommunication network?">
            <a:extLst>
              <a:ext uri="{FF2B5EF4-FFF2-40B4-BE49-F238E27FC236}">
                <a16:creationId xmlns:a16="http://schemas.microsoft.com/office/drawing/2014/main" id="{2E499D6E-1EA7-2399-FB9B-73007537B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088" y="1402080"/>
            <a:ext cx="7930832" cy="515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93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1833649" y="24670"/>
            <a:ext cx="8911687" cy="60525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Function of Physical Layer</a:t>
            </a:r>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1964824" y="629920"/>
            <a:ext cx="10227176" cy="6228080"/>
          </a:xfrm>
        </p:spPr>
        <p:txBody>
          <a:bodyPr vert="horz" lIns="91440" tIns="45720" rIns="91440" bIns="45720" rtlCol="0">
            <a:normAutofit fontScale="92500" lnSpcReduction="10000"/>
          </a:bodyPr>
          <a:lstStyle/>
          <a:p>
            <a:pPr marL="0" indent="0" algn="just">
              <a:lnSpc>
                <a:spcPct val="90000"/>
              </a:lnSpc>
              <a:buNone/>
            </a:pPr>
            <a:r>
              <a:rPr lang="en-US" sz="2000" b="1" dirty="0"/>
              <a:t>The following items are addressed at the physical layer: </a:t>
            </a:r>
          </a:p>
          <a:p>
            <a:pPr lvl="1" algn="just">
              <a:lnSpc>
                <a:spcPct val="90000"/>
              </a:lnSpc>
            </a:pPr>
            <a:r>
              <a:rPr lang="en-US" sz="1800" b="1" dirty="0"/>
              <a:t>Physical Characteristics of Interfaces and Media: </a:t>
            </a:r>
          </a:p>
          <a:p>
            <a:pPr lvl="2" algn="just">
              <a:lnSpc>
                <a:spcPct val="90000"/>
              </a:lnSpc>
            </a:pPr>
            <a:r>
              <a:rPr lang="en-US" sz="1800" dirty="0"/>
              <a:t>It defines the electrical and mechanical characteristics of the interface and the media. </a:t>
            </a:r>
          </a:p>
          <a:p>
            <a:pPr lvl="2" algn="just">
              <a:lnSpc>
                <a:spcPct val="90000"/>
              </a:lnSpc>
            </a:pPr>
            <a:r>
              <a:rPr lang="en-US" sz="1800" dirty="0"/>
              <a:t>It defines the types of transmission medium. </a:t>
            </a:r>
          </a:p>
          <a:p>
            <a:pPr lvl="1" algn="just">
              <a:lnSpc>
                <a:spcPct val="90000"/>
              </a:lnSpc>
            </a:pPr>
            <a:r>
              <a:rPr lang="en-US" sz="1800" b="1" dirty="0"/>
              <a:t>Representation of Bits </a:t>
            </a:r>
          </a:p>
          <a:p>
            <a:pPr lvl="2" algn="just">
              <a:lnSpc>
                <a:spcPct val="90000"/>
              </a:lnSpc>
            </a:pPr>
            <a:r>
              <a:rPr lang="en-US" sz="1600" dirty="0"/>
              <a:t>To transmit the streams of bits they must be encoded into signal. </a:t>
            </a:r>
          </a:p>
          <a:p>
            <a:pPr lvl="2" algn="just">
              <a:lnSpc>
                <a:spcPct val="90000"/>
              </a:lnSpc>
            </a:pPr>
            <a:r>
              <a:rPr lang="en-US" sz="1600" dirty="0"/>
              <a:t>It defines the type of encoding whether electrical or optical. </a:t>
            </a:r>
          </a:p>
          <a:p>
            <a:pPr lvl="1" algn="just">
              <a:lnSpc>
                <a:spcPct val="90000"/>
              </a:lnSpc>
            </a:pPr>
            <a:r>
              <a:rPr lang="en-US" sz="1800" b="1" dirty="0"/>
              <a:t>Data rate </a:t>
            </a:r>
          </a:p>
          <a:p>
            <a:pPr lvl="2" algn="just">
              <a:lnSpc>
                <a:spcPct val="90000"/>
              </a:lnSpc>
            </a:pPr>
            <a:r>
              <a:rPr lang="en-US" sz="1600" dirty="0"/>
              <a:t>It defines the transmission rate, i.e., the number of bits sent per second. </a:t>
            </a:r>
          </a:p>
          <a:p>
            <a:pPr lvl="2" algn="just">
              <a:lnSpc>
                <a:spcPct val="90000"/>
              </a:lnSpc>
            </a:pPr>
            <a:r>
              <a:rPr lang="en-US" sz="1600" dirty="0"/>
              <a:t>Synchronization of Bits </a:t>
            </a:r>
          </a:p>
          <a:p>
            <a:pPr lvl="2" algn="just">
              <a:lnSpc>
                <a:spcPct val="90000"/>
              </a:lnSpc>
            </a:pPr>
            <a:r>
              <a:rPr lang="en-US" sz="1600" dirty="0"/>
              <a:t>The sender and receiver must be synchronized at bit level.</a:t>
            </a:r>
          </a:p>
          <a:p>
            <a:pPr lvl="1" algn="just">
              <a:lnSpc>
                <a:spcPct val="90000"/>
              </a:lnSpc>
            </a:pPr>
            <a:r>
              <a:rPr lang="en-US" sz="1800" b="1" dirty="0"/>
              <a:t>Line Configuration </a:t>
            </a:r>
          </a:p>
          <a:p>
            <a:pPr lvl="2" algn="just">
              <a:lnSpc>
                <a:spcPct val="90000"/>
              </a:lnSpc>
            </a:pPr>
            <a:r>
              <a:rPr lang="en-US" sz="1600" dirty="0"/>
              <a:t>It defines the type of connection between the devices • Two types of connection are : Point-to-Point; Multipoint </a:t>
            </a:r>
          </a:p>
          <a:p>
            <a:pPr lvl="1" algn="just">
              <a:lnSpc>
                <a:spcPct val="90000"/>
              </a:lnSpc>
            </a:pPr>
            <a:r>
              <a:rPr lang="en-US" sz="1800" b="1" dirty="0"/>
              <a:t>Physical Topology </a:t>
            </a:r>
          </a:p>
          <a:p>
            <a:pPr lvl="2" algn="just">
              <a:lnSpc>
                <a:spcPct val="90000"/>
              </a:lnSpc>
            </a:pPr>
            <a:r>
              <a:rPr lang="en-US" sz="1600" dirty="0"/>
              <a:t>The sender and receiver must be synchronized at bit level. </a:t>
            </a:r>
          </a:p>
          <a:p>
            <a:pPr lvl="1" algn="just">
              <a:lnSpc>
                <a:spcPct val="90000"/>
              </a:lnSpc>
            </a:pPr>
            <a:r>
              <a:rPr lang="en-US" sz="1800" b="1" dirty="0"/>
              <a:t>Transmission Mode </a:t>
            </a:r>
          </a:p>
          <a:p>
            <a:pPr lvl="2" algn="just">
              <a:lnSpc>
                <a:spcPct val="90000"/>
              </a:lnSpc>
            </a:pPr>
            <a:r>
              <a:rPr lang="en-US" sz="1600" dirty="0"/>
              <a:t>The physical layer also defines the direction of transmission between two devices: Simplex, Half-duplex, Full-duplex. </a:t>
            </a:r>
            <a:endParaRPr lang="en-US" sz="1600" b="1" dirty="0"/>
          </a:p>
        </p:txBody>
      </p:sp>
    </p:spTree>
    <p:custDataLst>
      <p:tags r:id="rId1"/>
    </p:custDataLst>
    <p:extLst>
      <p:ext uri="{BB962C8B-B14F-4D97-AF65-F5344CB8AC3E}">
        <p14:creationId xmlns:p14="http://schemas.microsoft.com/office/powerpoint/2010/main" val="403812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527-520D-9AC9-3201-E2EE27CEF679}"/>
              </a:ext>
            </a:extLst>
          </p:cNvPr>
          <p:cNvSpPr>
            <a:spLocks noGrp="1"/>
          </p:cNvSpPr>
          <p:nvPr>
            <p:ph type="title"/>
          </p:nvPr>
        </p:nvSpPr>
        <p:spPr>
          <a:xfrm>
            <a:off x="2592925" y="17173"/>
            <a:ext cx="8911687" cy="823690"/>
          </a:xfrm>
        </p:spPr>
        <p:txBody>
          <a:bodyPr/>
          <a:lstStyle/>
          <a:p>
            <a:pPr>
              <a:spcAft>
                <a:spcPts val="600"/>
              </a:spcAft>
            </a:pPr>
            <a:r>
              <a:rPr lang="en-US" altLang="en-US" b="1" dirty="0"/>
              <a:t>(2) Data Link Layer</a:t>
            </a:r>
          </a:p>
        </p:txBody>
      </p:sp>
      <p:sp>
        <p:nvSpPr>
          <p:cNvPr id="3" name="Content Placeholder 2">
            <a:extLst>
              <a:ext uri="{FF2B5EF4-FFF2-40B4-BE49-F238E27FC236}">
                <a16:creationId xmlns:a16="http://schemas.microsoft.com/office/drawing/2014/main" id="{09F73094-A81D-5071-6738-A55B61C0B3C0}"/>
              </a:ext>
            </a:extLst>
          </p:cNvPr>
          <p:cNvSpPr>
            <a:spLocks noGrp="1"/>
          </p:cNvSpPr>
          <p:nvPr>
            <p:ph idx="1"/>
          </p:nvPr>
        </p:nvSpPr>
        <p:spPr>
          <a:xfrm>
            <a:off x="2589212" y="690880"/>
            <a:ext cx="8915400" cy="5260982"/>
          </a:xfrm>
        </p:spPr>
        <p:txBody>
          <a:bodyPr>
            <a:normAutofit/>
          </a:bodyPr>
          <a:lstStyle/>
          <a:p>
            <a:r>
              <a:rPr lang="en-US" sz="1600" b="1" dirty="0"/>
              <a:t>Framing: </a:t>
            </a:r>
            <a:r>
              <a:rPr lang="en-US" sz="1600" dirty="0"/>
              <a:t>The data link layer is responsible to divide the stream of bits received from network layer into manageable data units called</a:t>
            </a:r>
            <a:r>
              <a:rPr lang="en-US" sz="1600" b="1" dirty="0"/>
              <a:t> frames</a:t>
            </a:r>
            <a:r>
              <a:rPr lang="en-US" sz="1600" dirty="0"/>
              <a:t>.</a:t>
            </a:r>
          </a:p>
          <a:p>
            <a:endParaRPr lang="en-US" sz="1600" dirty="0"/>
          </a:p>
          <a:p>
            <a:endParaRPr lang="en-US" sz="1600" dirty="0"/>
          </a:p>
          <a:p>
            <a:endParaRPr lang="en-US" sz="1600" dirty="0"/>
          </a:p>
          <a:p>
            <a:endParaRPr lang="en-US" sz="1600" dirty="0"/>
          </a:p>
          <a:p>
            <a:endParaRPr lang="en-US" sz="1600" dirty="0"/>
          </a:p>
          <a:p>
            <a:r>
              <a:rPr lang="en-US" sz="1600" b="1" dirty="0"/>
              <a:t>Physical Addressing: </a:t>
            </a:r>
            <a:r>
              <a:rPr lang="en-US" sz="1600" dirty="0"/>
              <a:t>It adds a header to the frame to define the sender and receiver of the frame. </a:t>
            </a:r>
          </a:p>
          <a:p>
            <a:r>
              <a:rPr lang="en-US" sz="1600" b="1" dirty="0"/>
              <a:t>Flow Control: </a:t>
            </a:r>
            <a:r>
              <a:rPr lang="en-US" sz="1600" dirty="0"/>
              <a:t>The data link layer imposes a flow control mechanism to avoid overwhelming the receiver. </a:t>
            </a:r>
          </a:p>
          <a:p>
            <a:endParaRPr lang="en-US" dirty="0"/>
          </a:p>
          <a:p>
            <a:endParaRPr lang="en-US" dirty="0"/>
          </a:p>
          <a:p>
            <a:pPr marL="0" indent="0">
              <a:buNone/>
            </a:pPr>
            <a:endParaRPr lang="en-US" dirty="0"/>
          </a:p>
        </p:txBody>
      </p:sp>
      <p:pic>
        <p:nvPicPr>
          <p:cNvPr id="4" name="Picture 2" descr="OSI Model - Characteristics of Seven Layers, Why to Use &amp; Limitations">
            <a:extLst>
              <a:ext uri="{FF2B5EF4-FFF2-40B4-BE49-F238E27FC236}">
                <a16:creationId xmlns:a16="http://schemas.microsoft.com/office/drawing/2014/main" id="{B16E2A8A-6BD5-5C24-7BB4-B1522831C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670" y="1293379"/>
            <a:ext cx="3854450" cy="182533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Flow and Error Control in Data Link Layer | Scaler Topics">
            <a:extLst>
              <a:ext uri="{FF2B5EF4-FFF2-40B4-BE49-F238E27FC236}">
                <a16:creationId xmlns:a16="http://schemas.microsoft.com/office/drawing/2014/main" id="{D2957E77-19B2-0AA7-E723-69C4B4646A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Flow and Error Control in Data Link Layer | Scaler Topics">
            <a:extLst>
              <a:ext uri="{FF2B5EF4-FFF2-40B4-BE49-F238E27FC236}">
                <a16:creationId xmlns:a16="http://schemas.microsoft.com/office/drawing/2014/main" id="{0F4C0ED1-90A6-59E3-FB7A-FEE61F042C4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D8DC663-2755-08A9-8583-140BD93632C9}"/>
              </a:ext>
            </a:extLst>
          </p:cNvPr>
          <p:cNvPicPr>
            <a:picLocks noChangeAspect="1"/>
          </p:cNvPicPr>
          <p:nvPr/>
        </p:nvPicPr>
        <p:blipFill rotWithShape="1">
          <a:blip r:embed="rId3"/>
          <a:srcRect l="6256" t="24148" r="6392" b="26667"/>
          <a:stretch/>
        </p:blipFill>
        <p:spPr>
          <a:xfrm>
            <a:off x="5740400" y="4181965"/>
            <a:ext cx="4974566" cy="2584595"/>
          </a:xfrm>
          <a:prstGeom prst="rect">
            <a:avLst/>
          </a:prstGeom>
        </p:spPr>
      </p:pic>
    </p:spTree>
    <p:extLst>
      <p:ext uri="{BB962C8B-B14F-4D97-AF65-F5344CB8AC3E}">
        <p14:creationId xmlns:p14="http://schemas.microsoft.com/office/powerpoint/2010/main" val="279991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60C2-842E-3D82-91D7-14A8B1B5ED3A}"/>
              </a:ext>
            </a:extLst>
          </p:cNvPr>
          <p:cNvSpPr>
            <a:spLocks noGrp="1"/>
          </p:cNvSpPr>
          <p:nvPr>
            <p:ph type="title"/>
          </p:nvPr>
        </p:nvSpPr>
        <p:spPr>
          <a:xfrm>
            <a:off x="2592925" y="0"/>
            <a:ext cx="8911687" cy="731520"/>
          </a:xfrm>
        </p:spPr>
        <p:txBody>
          <a:bodyPr>
            <a:normAutofit/>
          </a:bodyPr>
          <a:lstStyle/>
          <a:p>
            <a:r>
              <a:rPr lang="en-US" altLang="en-US" b="1" dirty="0"/>
              <a:t>(2) Data Link Layer</a:t>
            </a:r>
            <a:endParaRPr lang="en-US" dirty="0"/>
          </a:p>
        </p:txBody>
      </p:sp>
      <p:sp>
        <p:nvSpPr>
          <p:cNvPr id="3" name="Content Placeholder 2">
            <a:extLst>
              <a:ext uri="{FF2B5EF4-FFF2-40B4-BE49-F238E27FC236}">
                <a16:creationId xmlns:a16="http://schemas.microsoft.com/office/drawing/2014/main" id="{5CA87092-98BB-3E37-78AD-2B73E63FCB62}"/>
              </a:ext>
            </a:extLst>
          </p:cNvPr>
          <p:cNvSpPr>
            <a:spLocks noGrp="1"/>
          </p:cNvSpPr>
          <p:nvPr>
            <p:ph idx="1"/>
          </p:nvPr>
        </p:nvSpPr>
        <p:spPr>
          <a:xfrm>
            <a:off x="2589212" y="833120"/>
            <a:ext cx="8915400" cy="5088262"/>
          </a:xfrm>
        </p:spPr>
        <p:txBody>
          <a:bodyPr/>
          <a:lstStyle/>
          <a:p>
            <a:r>
              <a:rPr lang="en-US" b="1" dirty="0"/>
              <a:t>Error Control: </a:t>
            </a:r>
            <a:r>
              <a:rPr lang="en-US" dirty="0"/>
              <a:t>It adds reliability by adding mechanisms to detect and retransmit damaged or lost frames. It also uses a mechanism to recognize duplicate frames by adding the trailer to the end of the frame </a:t>
            </a:r>
          </a:p>
          <a:p>
            <a:r>
              <a:rPr lang="en-US" b="1" dirty="0"/>
              <a:t>Access Control: </a:t>
            </a:r>
            <a:r>
              <a:rPr lang="en-US" dirty="0"/>
              <a:t>It determines which device has control over the link at any given time when two or more devices are connected to the same link.</a:t>
            </a:r>
          </a:p>
          <a:p>
            <a:endParaRPr lang="en-US" dirty="0"/>
          </a:p>
          <a:p>
            <a:endParaRPr lang="en-US" dirty="0"/>
          </a:p>
          <a:p>
            <a:endParaRPr lang="en-US" dirty="0"/>
          </a:p>
        </p:txBody>
      </p:sp>
      <p:pic>
        <p:nvPicPr>
          <p:cNvPr id="4" name="Picture 4" descr="Data Link Layer: Data Link Control - ppt download">
            <a:extLst>
              <a:ext uri="{FF2B5EF4-FFF2-40B4-BE49-F238E27FC236}">
                <a16:creationId xmlns:a16="http://schemas.microsoft.com/office/drawing/2014/main" id="{E3BD62E0-F9C8-58F2-669F-81F2381134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67" t="25822" r="15778" b="23797"/>
          <a:stretch/>
        </p:blipFill>
        <p:spPr bwMode="auto">
          <a:xfrm>
            <a:off x="6209505" y="2878454"/>
            <a:ext cx="5856999" cy="34207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2A55AB6-2411-C921-3B64-A94F43F5BC71}"/>
              </a:ext>
            </a:extLst>
          </p:cNvPr>
          <p:cNvPicPr>
            <a:picLocks noChangeAspect="1"/>
          </p:cNvPicPr>
          <p:nvPr/>
        </p:nvPicPr>
        <p:blipFill>
          <a:blip r:embed="rId3"/>
          <a:stretch>
            <a:fillRect/>
          </a:stretch>
        </p:blipFill>
        <p:spPr>
          <a:xfrm>
            <a:off x="587420" y="3210561"/>
            <a:ext cx="5213448" cy="3088639"/>
          </a:xfrm>
          <a:prstGeom prst="rect">
            <a:avLst/>
          </a:prstGeom>
        </p:spPr>
      </p:pic>
    </p:spTree>
    <p:extLst>
      <p:ext uri="{BB962C8B-B14F-4D97-AF65-F5344CB8AC3E}">
        <p14:creationId xmlns:p14="http://schemas.microsoft.com/office/powerpoint/2010/main" val="250837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1833649" y="567663"/>
            <a:ext cx="8911687" cy="7124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(3) Network Layer</a:t>
            </a:r>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605158" y="1387323"/>
            <a:ext cx="6977670" cy="5076816"/>
          </a:xfrm>
        </p:spPr>
        <p:txBody>
          <a:bodyPr vert="horz" lIns="91440" tIns="45720" rIns="91440" bIns="45720" rtlCol="0">
            <a:normAutofit/>
          </a:bodyPr>
          <a:lstStyle/>
          <a:p>
            <a:pPr lvl="0" algn="just"/>
            <a:r>
              <a:rPr lang="en-US" sz="2000" dirty="0"/>
              <a:t>The network layer is responsible for the source to destination delivery of packet, possibly across multiple networks (links). </a:t>
            </a:r>
          </a:p>
          <a:p>
            <a:pPr lvl="0" algn="just"/>
            <a:r>
              <a:rPr lang="en-US" sz="2000" b="1" dirty="0"/>
              <a:t>Logical Addressing: </a:t>
            </a:r>
            <a:r>
              <a:rPr lang="en-US" sz="2000" dirty="0"/>
              <a:t>When a packet passes the network boundary, the network layer adds the logical addresses of the sender and receiver.</a:t>
            </a:r>
          </a:p>
          <a:p>
            <a:pPr lvl="1" algn="just"/>
            <a:r>
              <a:rPr lang="en-US" sz="1800" b="1" dirty="0"/>
              <a:t>IP addresses </a:t>
            </a:r>
            <a:r>
              <a:rPr lang="en-US" sz="1800" dirty="0"/>
              <a:t>are </a:t>
            </a:r>
            <a:r>
              <a:rPr lang="en-US" sz="1800" b="1" dirty="0"/>
              <a:t>Logical addresses (not physical)</a:t>
            </a:r>
          </a:p>
          <a:p>
            <a:pPr lvl="1" algn="just"/>
            <a:r>
              <a:rPr lang="en-US" sz="1800" b="1" dirty="0"/>
              <a:t>Every host have unique IP address</a:t>
            </a:r>
          </a:p>
          <a:p>
            <a:pPr algn="just"/>
            <a:r>
              <a:rPr lang="en-US" sz="2000" b="1" dirty="0"/>
              <a:t>Routing: </a:t>
            </a:r>
            <a:r>
              <a:rPr lang="en-US" sz="2000" dirty="0"/>
              <a:t>When independent networks or links are connected to create internetworks, the connecting devices (called routers or switches) route or switch the packets to their final destination.</a:t>
            </a:r>
          </a:p>
          <a:p>
            <a:pPr algn="just"/>
            <a:endParaRPr lang="en-US" sz="2000" b="1" dirty="0"/>
          </a:p>
        </p:txBody>
      </p:sp>
      <p:sp>
        <p:nvSpPr>
          <p:cNvPr id="5" name="Cube 4">
            <a:extLst>
              <a:ext uri="{FF2B5EF4-FFF2-40B4-BE49-F238E27FC236}">
                <a16:creationId xmlns:a16="http://schemas.microsoft.com/office/drawing/2014/main" id="{77015FC5-9D79-41AD-9D03-5A49A990269B}"/>
              </a:ext>
            </a:extLst>
          </p:cNvPr>
          <p:cNvSpPr>
            <a:spLocks noChangeArrowheads="1"/>
          </p:cNvSpPr>
          <p:nvPr/>
        </p:nvSpPr>
        <p:spPr bwMode="auto">
          <a:xfrm>
            <a:off x="9113394" y="58112"/>
            <a:ext cx="2166330" cy="3344553"/>
          </a:xfrm>
          <a:prstGeom prst="cube">
            <a:avLst>
              <a:gd name="adj" fmla="val 17787"/>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endParaRPr lang="en-US"/>
          </a:p>
        </p:txBody>
      </p:sp>
      <p:sp>
        <p:nvSpPr>
          <p:cNvPr id="2" name="TextBox 1">
            <a:extLst>
              <a:ext uri="{FF2B5EF4-FFF2-40B4-BE49-F238E27FC236}">
                <a16:creationId xmlns:a16="http://schemas.microsoft.com/office/drawing/2014/main" id="{1A9B869E-8EAF-499E-8520-4A746D46D8EE}"/>
              </a:ext>
            </a:extLst>
          </p:cNvPr>
          <p:cNvSpPr txBox="1"/>
          <p:nvPr/>
        </p:nvSpPr>
        <p:spPr>
          <a:xfrm>
            <a:off x="9133858" y="511637"/>
            <a:ext cx="1736576" cy="369332"/>
          </a:xfrm>
          <a:prstGeom prst="rect">
            <a:avLst/>
          </a:prstGeom>
          <a:noFill/>
          <a:ln>
            <a:solidFill>
              <a:schemeClr val="tx1"/>
            </a:solidFill>
          </a:ln>
        </p:spPr>
        <p:txBody>
          <a:bodyPr wrap="square" rtlCol="0">
            <a:spAutoFit/>
          </a:bodyPr>
          <a:lstStyle/>
          <a:p>
            <a:pPr algn="ctr"/>
            <a:r>
              <a:rPr lang="en-US" b="1" dirty="0"/>
              <a:t>Application</a:t>
            </a:r>
          </a:p>
        </p:txBody>
      </p:sp>
      <p:sp>
        <p:nvSpPr>
          <p:cNvPr id="8" name="TextBox 7">
            <a:extLst>
              <a:ext uri="{FF2B5EF4-FFF2-40B4-BE49-F238E27FC236}">
                <a16:creationId xmlns:a16="http://schemas.microsoft.com/office/drawing/2014/main" id="{41A90AEB-20D5-4F55-B6EF-6E86DDDB18D5}"/>
              </a:ext>
            </a:extLst>
          </p:cNvPr>
          <p:cNvSpPr txBox="1"/>
          <p:nvPr/>
        </p:nvSpPr>
        <p:spPr>
          <a:xfrm>
            <a:off x="9127026" y="936995"/>
            <a:ext cx="1736576" cy="369332"/>
          </a:xfrm>
          <a:prstGeom prst="rect">
            <a:avLst/>
          </a:prstGeom>
          <a:noFill/>
          <a:ln>
            <a:solidFill>
              <a:schemeClr val="tx1"/>
            </a:solidFill>
          </a:ln>
        </p:spPr>
        <p:txBody>
          <a:bodyPr wrap="square" rtlCol="0">
            <a:spAutoFit/>
          </a:bodyPr>
          <a:lstStyle/>
          <a:p>
            <a:pPr algn="ctr"/>
            <a:r>
              <a:rPr lang="en-US" b="1" dirty="0"/>
              <a:t>Presentation</a:t>
            </a:r>
          </a:p>
        </p:txBody>
      </p:sp>
      <p:sp>
        <p:nvSpPr>
          <p:cNvPr id="9" name="TextBox 8">
            <a:extLst>
              <a:ext uri="{FF2B5EF4-FFF2-40B4-BE49-F238E27FC236}">
                <a16:creationId xmlns:a16="http://schemas.microsoft.com/office/drawing/2014/main" id="{9935400D-03B9-434E-8E97-5FBD956352B0}"/>
              </a:ext>
            </a:extLst>
          </p:cNvPr>
          <p:cNvSpPr txBox="1"/>
          <p:nvPr/>
        </p:nvSpPr>
        <p:spPr>
          <a:xfrm>
            <a:off x="9133858" y="1359772"/>
            <a:ext cx="1736576" cy="369332"/>
          </a:xfrm>
          <a:prstGeom prst="rect">
            <a:avLst/>
          </a:prstGeom>
          <a:noFill/>
          <a:ln>
            <a:solidFill>
              <a:schemeClr val="tx1"/>
            </a:solidFill>
          </a:ln>
        </p:spPr>
        <p:txBody>
          <a:bodyPr wrap="square" rtlCol="0">
            <a:spAutoFit/>
          </a:bodyPr>
          <a:lstStyle/>
          <a:p>
            <a:pPr algn="ctr"/>
            <a:r>
              <a:rPr lang="en-US" b="1" dirty="0"/>
              <a:t>Session</a:t>
            </a:r>
          </a:p>
        </p:txBody>
      </p:sp>
      <p:sp>
        <p:nvSpPr>
          <p:cNvPr id="10" name="TextBox 9">
            <a:extLst>
              <a:ext uri="{FF2B5EF4-FFF2-40B4-BE49-F238E27FC236}">
                <a16:creationId xmlns:a16="http://schemas.microsoft.com/office/drawing/2014/main" id="{2487D030-7B35-41BA-8F28-4FF0C9D0E9DA}"/>
              </a:ext>
            </a:extLst>
          </p:cNvPr>
          <p:cNvSpPr txBox="1"/>
          <p:nvPr/>
        </p:nvSpPr>
        <p:spPr>
          <a:xfrm>
            <a:off x="9133858" y="1789711"/>
            <a:ext cx="1736576" cy="369332"/>
          </a:xfrm>
          <a:prstGeom prst="rect">
            <a:avLst/>
          </a:prstGeom>
          <a:noFill/>
          <a:ln>
            <a:solidFill>
              <a:schemeClr val="tx1"/>
            </a:solidFill>
          </a:ln>
        </p:spPr>
        <p:txBody>
          <a:bodyPr wrap="square" rtlCol="0">
            <a:spAutoFit/>
          </a:bodyPr>
          <a:lstStyle/>
          <a:p>
            <a:pPr algn="ctr"/>
            <a:r>
              <a:rPr lang="en-US" b="1" dirty="0"/>
              <a:t>Transport</a:t>
            </a:r>
          </a:p>
        </p:txBody>
      </p:sp>
      <p:sp>
        <p:nvSpPr>
          <p:cNvPr id="11" name="TextBox 10">
            <a:extLst>
              <a:ext uri="{FF2B5EF4-FFF2-40B4-BE49-F238E27FC236}">
                <a16:creationId xmlns:a16="http://schemas.microsoft.com/office/drawing/2014/main" id="{A0FFC662-45B1-4107-869F-F0F12F019DE3}"/>
              </a:ext>
            </a:extLst>
          </p:cNvPr>
          <p:cNvSpPr txBox="1"/>
          <p:nvPr/>
        </p:nvSpPr>
        <p:spPr>
          <a:xfrm>
            <a:off x="9113394" y="2204677"/>
            <a:ext cx="1736576" cy="369332"/>
          </a:xfrm>
          <a:prstGeom prst="rect">
            <a:avLst/>
          </a:prstGeom>
          <a:solidFill>
            <a:srgbClr val="FFC000"/>
          </a:solidFill>
          <a:ln>
            <a:solidFill>
              <a:schemeClr val="tx1"/>
            </a:solidFill>
          </a:ln>
        </p:spPr>
        <p:txBody>
          <a:bodyPr wrap="square" rtlCol="0">
            <a:spAutoFit/>
          </a:bodyPr>
          <a:lstStyle/>
          <a:p>
            <a:pPr algn="ctr"/>
            <a:r>
              <a:rPr lang="en-US" b="1" dirty="0"/>
              <a:t>Network</a:t>
            </a:r>
          </a:p>
        </p:txBody>
      </p:sp>
      <p:sp>
        <p:nvSpPr>
          <p:cNvPr id="12" name="TextBox 11">
            <a:extLst>
              <a:ext uri="{FF2B5EF4-FFF2-40B4-BE49-F238E27FC236}">
                <a16:creationId xmlns:a16="http://schemas.microsoft.com/office/drawing/2014/main" id="{542707F2-DEBD-40CF-B57A-E9EDD24AD612}"/>
              </a:ext>
            </a:extLst>
          </p:cNvPr>
          <p:cNvSpPr txBox="1"/>
          <p:nvPr/>
        </p:nvSpPr>
        <p:spPr>
          <a:xfrm>
            <a:off x="9133858" y="2627454"/>
            <a:ext cx="1736576" cy="369332"/>
          </a:xfrm>
          <a:prstGeom prst="rect">
            <a:avLst/>
          </a:prstGeom>
          <a:solidFill>
            <a:schemeClr val="bg1"/>
          </a:solidFill>
          <a:ln>
            <a:solidFill>
              <a:schemeClr val="tx1"/>
            </a:solidFill>
          </a:ln>
        </p:spPr>
        <p:txBody>
          <a:bodyPr wrap="square" rtlCol="0">
            <a:spAutoFit/>
          </a:bodyPr>
          <a:lstStyle/>
          <a:p>
            <a:pPr algn="ctr"/>
            <a:r>
              <a:rPr lang="en-US" b="1" dirty="0"/>
              <a:t>Data Link</a:t>
            </a:r>
          </a:p>
        </p:txBody>
      </p:sp>
      <p:sp>
        <p:nvSpPr>
          <p:cNvPr id="13" name="TextBox 12">
            <a:extLst>
              <a:ext uri="{FF2B5EF4-FFF2-40B4-BE49-F238E27FC236}">
                <a16:creationId xmlns:a16="http://schemas.microsoft.com/office/drawing/2014/main" id="{8B543E65-CE3E-4DBD-80BB-7C0572B73DF5}"/>
              </a:ext>
            </a:extLst>
          </p:cNvPr>
          <p:cNvSpPr txBox="1"/>
          <p:nvPr/>
        </p:nvSpPr>
        <p:spPr>
          <a:xfrm>
            <a:off x="9133858" y="3054522"/>
            <a:ext cx="1736576" cy="369332"/>
          </a:xfrm>
          <a:prstGeom prst="rect">
            <a:avLst/>
          </a:prstGeom>
          <a:noFill/>
          <a:ln>
            <a:solidFill>
              <a:schemeClr val="tx1"/>
            </a:solidFill>
          </a:ln>
        </p:spPr>
        <p:txBody>
          <a:bodyPr wrap="square" rtlCol="0">
            <a:spAutoFit/>
          </a:bodyPr>
          <a:lstStyle/>
          <a:p>
            <a:pPr algn="ctr"/>
            <a:r>
              <a:rPr lang="en-US" b="1" dirty="0"/>
              <a:t>Physical</a:t>
            </a:r>
          </a:p>
        </p:txBody>
      </p:sp>
      <p:cxnSp>
        <p:nvCxnSpPr>
          <p:cNvPr id="4" name="Straight Connector 3">
            <a:extLst>
              <a:ext uri="{FF2B5EF4-FFF2-40B4-BE49-F238E27FC236}">
                <a16:creationId xmlns:a16="http://schemas.microsoft.com/office/drawing/2014/main" id="{06A31A88-7DB0-43AC-A087-2EB929D0E710}"/>
              </a:ext>
            </a:extLst>
          </p:cNvPr>
          <p:cNvCxnSpPr/>
          <p:nvPr/>
        </p:nvCxnSpPr>
        <p:spPr>
          <a:xfrm flipV="1">
            <a:off x="10863602" y="442389"/>
            <a:ext cx="416122" cy="4037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C136298-800F-45DE-A468-3E1E2A981290}"/>
              </a:ext>
            </a:extLst>
          </p:cNvPr>
          <p:cNvCxnSpPr/>
          <p:nvPr/>
        </p:nvCxnSpPr>
        <p:spPr>
          <a:xfrm flipV="1">
            <a:off x="10849970" y="915745"/>
            <a:ext cx="409290" cy="41170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ED898E4-52F5-4849-A38A-28C84A2BB5D0}"/>
              </a:ext>
            </a:extLst>
          </p:cNvPr>
          <p:cNvCxnSpPr/>
          <p:nvPr/>
        </p:nvCxnSpPr>
        <p:spPr>
          <a:xfrm flipV="1">
            <a:off x="10863602" y="1409311"/>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D884542-24FD-408D-890D-D569DABE2B27}"/>
              </a:ext>
            </a:extLst>
          </p:cNvPr>
          <p:cNvCxnSpPr/>
          <p:nvPr/>
        </p:nvCxnSpPr>
        <p:spPr>
          <a:xfrm flipV="1">
            <a:off x="10890898" y="1859520"/>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8E52EB5-A3A4-4751-BAB9-9B1F70792B70}"/>
              </a:ext>
            </a:extLst>
          </p:cNvPr>
          <p:cNvCxnSpPr/>
          <p:nvPr/>
        </p:nvCxnSpPr>
        <p:spPr>
          <a:xfrm flipV="1">
            <a:off x="10890898" y="2253779"/>
            <a:ext cx="409290" cy="42535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DA52942-0BFC-4E6F-8992-B289F49FCF56}"/>
              </a:ext>
            </a:extLst>
          </p:cNvPr>
          <p:cNvCxnSpPr/>
          <p:nvPr/>
        </p:nvCxnSpPr>
        <p:spPr>
          <a:xfrm flipV="1">
            <a:off x="10849970" y="2641624"/>
            <a:ext cx="409290" cy="425358"/>
          </a:xfrm>
          <a:prstGeom prst="line">
            <a:avLst/>
          </a:prstGeom>
        </p:spPr>
        <p:style>
          <a:lnRef idx="1">
            <a:schemeClr val="dk1"/>
          </a:lnRef>
          <a:fillRef idx="0">
            <a:schemeClr val="dk1"/>
          </a:fillRef>
          <a:effectRef idx="0">
            <a:schemeClr val="dk1"/>
          </a:effectRef>
          <a:fontRef idx="minor">
            <a:schemeClr val="tx1"/>
          </a:fontRef>
        </p:style>
      </p:cxnSp>
      <p:pic>
        <p:nvPicPr>
          <p:cNvPr id="15362" name="Picture 2" descr="What is Network Layer - Computer Networking">
            <a:extLst>
              <a:ext uri="{FF2B5EF4-FFF2-40B4-BE49-F238E27FC236}">
                <a16:creationId xmlns:a16="http://schemas.microsoft.com/office/drawing/2014/main" id="{83551737-5B2E-1106-7271-83B18A7EE4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529"/>
          <a:stretch/>
        </p:blipFill>
        <p:spPr bwMode="auto">
          <a:xfrm>
            <a:off x="7761336" y="3871076"/>
            <a:ext cx="4430664" cy="289086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5813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4499-0018-182A-BC62-CD52F76E59CE}"/>
              </a:ext>
            </a:extLst>
          </p:cNvPr>
          <p:cNvSpPr>
            <a:spLocks noGrp="1"/>
          </p:cNvSpPr>
          <p:nvPr>
            <p:ph type="title"/>
          </p:nvPr>
        </p:nvSpPr>
        <p:spPr>
          <a:xfrm>
            <a:off x="2592925" y="229768"/>
            <a:ext cx="8911687" cy="717010"/>
          </a:xfrm>
        </p:spPr>
        <p:txBody>
          <a:bodyPr>
            <a:normAutofit fontScale="90000"/>
          </a:bodyPr>
          <a:lstStyle/>
          <a:p>
            <a:r>
              <a:rPr lang="en-US" altLang="en-US" b="1" dirty="0"/>
              <a:t>(4) Transport Layer</a:t>
            </a:r>
            <a:br>
              <a:rPr lang="en-US" altLang="en-US" b="1" dirty="0"/>
            </a:br>
            <a:endParaRPr lang="en-US" dirty="0"/>
          </a:p>
        </p:txBody>
      </p:sp>
      <p:sp>
        <p:nvSpPr>
          <p:cNvPr id="3" name="Content Placeholder 2">
            <a:extLst>
              <a:ext uri="{FF2B5EF4-FFF2-40B4-BE49-F238E27FC236}">
                <a16:creationId xmlns:a16="http://schemas.microsoft.com/office/drawing/2014/main" id="{300E93C1-0DCD-2BAD-B82F-BC58C1E20C3A}"/>
              </a:ext>
            </a:extLst>
          </p:cNvPr>
          <p:cNvSpPr>
            <a:spLocks noGrp="1"/>
          </p:cNvSpPr>
          <p:nvPr>
            <p:ph idx="1"/>
          </p:nvPr>
        </p:nvSpPr>
        <p:spPr>
          <a:xfrm>
            <a:off x="2589212" y="873760"/>
            <a:ext cx="8915400" cy="5037462"/>
          </a:xfrm>
        </p:spPr>
        <p:txBody>
          <a:bodyPr/>
          <a:lstStyle/>
          <a:p>
            <a:r>
              <a:rPr lang="en-US" dirty="0"/>
              <a:t>The transport layer header must include a type of address called a </a:t>
            </a:r>
            <a:r>
              <a:rPr lang="en-US" b="1" dirty="0"/>
              <a:t>service-point address (or port address)</a:t>
            </a:r>
            <a:r>
              <a:rPr lang="en-US" dirty="0"/>
              <a:t>. The network layer gets each packet to the correct computer; the transport layer gets the entire message to the correct process on that computer. </a:t>
            </a:r>
          </a:p>
        </p:txBody>
      </p:sp>
      <p:pic>
        <p:nvPicPr>
          <p:cNvPr id="16388" name="Picture 4" descr="The transport layer is responsible for process-to-process delivery of the  entire message. Justify your answer.">
            <a:extLst>
              <a:ext uri="{FF2B5EF4-FFF2-40B4-BE49-F238E27FC236}">
                <a16:creationId xmlns:a16="http://schemas.microsoft.com/office/drawing/2014/main" id="{8C1A33C5-4E3A-2C79-BFF5-108ECA241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663" y="2765108"/>
            <a:ext cx="5946457" cy="262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817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A36A88-9ED6-3C0C-9273-5D00B3DC67F6}"/>
              </a:ext>
            </a:extLst>
          </p:cNvPr>
          <p:cNvSpPr>
            <a:spLocks noGrp="1"/>
          </p:cNvSpPr>
          <p:nvPr>
            <p:ph idx="1"/>
          </p:nvPr>
        </p:nvSpPr>
        <p:spPr>
          <a:xfrm>
            <a:off x="2589212" y="0"/>
            <a:ext cx="8915400" cy="6746240"/>
          </a:xfrm>
        </p:spPr>
        <p:txBody>
          <a:bodyPr>
            <a:normAutofit/>
          </a:bodyPr>
          <a:lstStyle/>
          <a:p>
            <a:r>
              <a:rPr lang="en-US" b="1" dirty="0"/>
              <a:t>Segmentation and reassembly: </a:t>
            </a:r>
            <a:r>
              <a:rPr lang="en-US" dirty="0"/>
              <a:t>A message is divided into transmittable segments, with each segment containing a sequence number. These numbers are used to reassemble the message at the destination and to identify and replace packets that were lost in transmission.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Flow Control: </a:t>
            </a:r>
            <a:r>
              <a:rPr lang="en-US" dirty="0"/>
              <a:t>Flow control is performed from end to end rather than across a single link. </a:t>
            </a:r>
          </a:p>
          <a:p>
            <a:r>
              <a:rPr lang="en-US" b="1" dirty="0"/>
              <a:t>Error Control: </a:t>
            </a:r>
            <a:r>
              <a:rPr lang="en-US" dirty="0"/>
              <a:t>At this layer, the error control is performed in a process-to-process rather than across a single link.</a:t>
            </a:r>
          </a:p>
        </p:txBody>
      </p:sp>
      <p:pic>
        <p:nvPicPr>
          <p:cNvPr id="17410" name="Picture 2" descr="Transport Layer OSI Model. The transport layer is responsible for the  segmentation and the delivery of a message from one process to another. -  ppt download">
            <a:extLst>
              <a:ext uri="{FF2B5EF4-FFF2-40B4-BE49-F238E27FC236}">
                <a16:creationId xmlns:a16="http://schemas.microsoft.com/office/drawing/2014/main" id="{DD68DA9B-5275-148B-AA4A-4ED0805C54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037" b="29333"/>
          <a:stretch/>
        </p:blipFill>
        <p:spPr bwMode="auto">
          <a:xfrm>
            <a:off x="3141344" y="1807531"/>
            <a:ext cx="8078788" cy="280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31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B791-B255-7019-CE06-A1E1B6E7B519}"/>
              </a:ext>
            </a:extLst>
          </p:cNvPr>
          <p:cNvSpPr>
            <a:spLocks noGrp="1"/>
          </p:cNvSpPr>
          <p:nvPr>
            <p:ph type="title"/>
          </p:nvPr>
        </p:nvSpPr>
        <p:spPr/>
        <p:txBody>
          <a:bodyPr/>
          <a:lstStyle/>
          <a:p>
            <a:r>
              <a:rPr lang="en-US" dirty="0"/>
              <a:t>OSI MODEL</a:t>
            </a:r>
          </a:p>
        </p:txBody>
      </p:sp>
      <p:sp>
        <p:nvSpPr>
          <p:cNvPr id="3" name="Content Placeholder 2">
            <a:extLst>
              <a:ext uri="{FF2B5EF4-FFF2-40B4-BE49-F238E27FC236}">
                <a16:creationId xmlns:a16="http://schemas.microsoft.com/office/drawing/2014/main" id="{DFB5F9D4-3F58-D820-DEB7-E9982E2B4FCA}"/>
              </a:ext>
            </a:extLst>
          </p:cNvPr>
          <p:cNvSpPr>
            <a:spLocks noGrp="1"/>
          </p:cNvSpPr>
          <p:nvPr>
            <p:ph idx="1"/>
          </p:nvPr>
        </p:nvSpPr>
        <p:spPr/>
        <p:txBody>
          <a:bodyPr>
            <a:normAutofit/>
          </a:bodyPr>
          <a:lstStyle/>
          <a:p>
            <a:pPr>
              <a:buFont typeface="Arial" panose="020B0604020202020204" pitchFamily="34" charset="0"/>
              <a:buChar char="•"/>
            </a:pPr>
            <a:r>
              <a:rPr lang="en-US" b="0" i="0" dirty="0">
                <a:solidFill>
                  <a:srgbClr val="242424"/>
                </a:solidFill>
                <a:effectLst/>
                <a:latin typeface="source-serif-pro"/>
              </a:rPr>
              <a:t>OSI model was developed by the International Standard organization (ISO) in 1984, and it is now considered as an architectural model for the inter-computer communications regardless of their architecture.</a:t>
            </a:r>
          </a:p>
          <a:p>
            <a:pPr algn="l">
              <a:buFont typeface="Arial" panose="020B0604020202020204" pitchFamily="34" charset="0"/>
              <a:buChar char="•"/>
            </a:pPr>
            <a:r>
              <a:rPr lang="en-US" b="0" i="0" dirty="0">
                <a:solidFill>
                  <a:srgbClr val="242424"/>
                </a:solidFill>
                <a:effectLst/>
                <a:latin typeface="source-serif-pro"/>
              </a:rPr>
              <a:t>OSI stands for </a:t>
            </a:r>
            <a:r>
              <a:rPr lang="en-US" b="1" i="0" dirty="0">
                <a:solidFill>
                  <a:srgbClr val="242424"/>
                </a:solidFill>
                <a:effectLst/>
                <a:latin typeface="source-serif-pro"/>
              </a:rPr>
              <a:t>Open System Interconnection</a:t>
            </a:r>
            <a:r>
              <a:rPr lang="en-US" b="0" i="0" dirty="0">
                <a:solidFill>
                  <a:srgbClr val="242424"/>
                </a:solidFill>
                <a:effectLst/>
                <a:latin typeface="source-serif-pro"/>
              </a:rPr>
              <a:t> is a reference model that describes how information from a </a:t>
            </a:r>
            <a:r>
              <a:rPr lang="en-US" b="0" i="0" u="sng" dirty="0">
                <a:solidFill>
                  <a:srgbClr val="242424"/>
                </a:solidFill>
                <a:effectLst/>
                <a:latin typeface="source-serif-pro"/>
                <a:hlinkClick r:id="rId3"/>
              </a:rPr>
              <a:t>software</a:t>
            </a:r>
            <a:r>
              <a:rPr lang="en-US" b="0" i="0" dirty="0">
                <a:solidFill>
                  <a:srgbClr val="242424"/>
                </a:solidFill>
                <a:effectLst/>
                <a:latin typeface="source-serif-pro"/>
              </a:rPr>
              <a:t> application in one </a:t>
            </a:r>
            <a:r>
              <a:rPr lang="en-US" b="0" i="0" u="sng" dirty="0">
                <a:solidFill>
                  <a:srgbClr val="242424"/>
                </a:solidFill>
                <a:effectLst/>
                <a:latin typeface="source-serif-pro"/>
                <a:hlinkClick r:id="rId4"/>
              </a:rPr>
              <a:t>computer</a:t>
            </a:r>
            <a:r>
              <a:rPr lang="en-US" b="0" i="0" dirty="0">
                <a:solidFill>
                  <a:srgbClr val="242424"/>
                </a:solidFill>
                <a:effectLst/>
                <a:latin typeface="source-serif-pro"/>
              </a:rPr>
              <a:t> moves through a physical medium to the software application in another computer.</a:t>
            </a:r>
          </a:p>
          <a:p>
            <a:pPr algn="l">
              <a:buFont typeface="Arial" panose="020B0604020202020204" pitchFamily="34" charset="0"/>
              <a:buChar char="•"/>
            </a:pPr>
            <a:r>
              <a:rPr lang="en-US" b="0" i="0" dirty="0">
                <a:solidFill>
                  <a:srgbClr val="242424"/>
                </a:solidFill>
                <a:effectLst/>
                <a:latin typeface="source-serif-pro"/>
              </a:rPr>
              <a:t>OSI consists of seven layers, and each layer performs a particular network function.</a:t>
            </a:r>
          </a:p>
          <a:p>
            <a:pPr algn="l">
              <a:buFont typeface="Arial" panose="020B0604020202020204" pitchFamily="34" charset="0"/>
              <a:buChar char="•"/>
            </a:pPr>
            <a:r>
              <a:rPr lang="en-US" b="0" i="0" dirty="0">
                <a:solidFill>
                  <a:srgbClr val="242424"/>
                </a:solidFill>
                <a:effectLst/>
                <a:latin typeface="source-serif-pro"/>
              </a:rPr>
              <a:t>OSI model divides the whole task into seven smaller and manageable tasks. Each layer is assigned a particular task.</a:t>
            </a:r>
          </a:p>
          <a:p>
            <a:pPr algn="l">
              <a:buFont typeface="Arial" panose="020B0604020202020204" pitchFamily="34" charset="0"/>
              <a:buChar char="•"/>
            </a:pPr>
            <a:r>
              <a:rPr lang="en-US" b="0" i="0" dirty="0">
                <a:solidFill>
                  <a:srgbClr val="242424"/>
                </a:solidFill>
                <a:effectLst/>
                <a:latin typeface="source-serif-pro"/>
              </a:rPr>
              <a:t>Each layer is self-contained, so that task assigned to each layer can be performed independently.</a:t>
            </a:r>
          </a:p>
          <a:p>
            <a:endParaRPr lang="en-US" dirty="0"/>
          </a:p>
        </p:txBody>
      </p:sp>
    </p:spTree>
    <p:extLst>
      <p:ext uri="{BB962C8B-B14F-4D97-AF65-F5344CB8AC3E}">
        <p14:creationId xmlns:p14="http://schemas.microsoft.com/office/powerpoint/2010/main" val="3076728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FBD09-E33A-0CD9-B783-3AF5292D23EE}"/>
              </a:ext>
            </a:extLst>
          </p:cNvPr>
          <p:cNvSpPr>
            <a:spLocks noGrp="1"/>
          </p:cNvSpPr>
          <p:nvPr>
            <p:ph idx="1"/>
          </p:nvPr>
        </p:nvSpPr>
        <p:spPr>
          <a:xfrm>
            <a:off x="2111692" y="223520"/>
            <a:ext cx="8915400" cy="6085840"/>
          </a:xfrm>
        </p:spPr>
        <p:txBody>
          <a:bodyPr/>
          <a:lstStyle/>
          <a:p>
            <a:r>
              <a:rPr lang="en-US" b="1" dirty="0"/>
              <a:t>Connection Control: </a:t>
            </a:r>
            <a:r>
              <a:rPr lang="en-US" dirty="0"/>
              <a:t>The transport layer can be either connectionless or connection oriented. A connectionless transport layer treats each segment as an independent packet and delivers it to the transport layer at the destination machine. A connection oriented makes a connection with the transport layer at the destination machine first before delivering the packets. After all the data are transferred, the connection is terminated.</a:t>
            </a:r>
          </a:p>
          <a:p>
            <a:endParaRPr lang="en-US" dirty="0"/>
          </a:p>
        </p:txBody>
      </p:sp>
      <p:pic>
        <p:nvPicPr>
          <p:cNvPr id="18436" name="Picture 4" descr="Connectionless versus connection-oriented IP packet transmission: a)... |  Download Scientific Diagram">
            <a:extLst>
              <a:ext uri="{FF2B5EF4-FFF2-40B4-BE49-F238E27FC236}">
                <a16:creationId xmlns:a16="http://schemas.microsoft.com/office/drawing/2014/main" id="{CF1217E0-3BDD-7DA1-1932-019F92386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708" y="2364105"/>
            <a:ext cx="6084252" cy="4078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410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1422401" y="624110"/>
            <a:ext cx="10082212"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Transport Layer (summary)</a:t>
            </a:r>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1317022" y="1705971"/>
            <a:ext cx="7249462" cy="4954136"/>
          </a:xfrm>
        </p:spPr>
        <p:txBody>
          <a:bodyPr vert="horz" lIns="91440" tIns="45720" rIns="91440" bIns="45720" rtlCol="0">
            <a:noAutofit/>
          </a:bodyPr>
          <a:lstStyle/>
          <a:p>
            <a:pPr marL="0" indent="0" algn="just">
              <a:buNone/>
            </a:pPr>
            <a:r>
              <a:rPr lang="en-US" sz="2000" b="1" dirty="0"/>
              <a:t>Some of the functions offered by the transport layer include:</a:t>
            </a:r>
          </a:p>
          <a:p>
            <a:pPr lvl="0" algn="just"/>
            <a:r>
              <a:rPr lang="en-US" sz="2000" b="1" dirty="0"/>
              <a:t>Application identification</a:t>
            </a:r>
          </a:p>
          <a:p>
            <a:pPr lvl="0" algn="just"/>
            <a:r>
              <a:rPr lang="en-US" sz="2000" b="1" dirty="0"/>
              <a:t>Client-side entity identification</a:t>
            </a:r>
          </a:p>
          <a:p>
            <a:pPr lvl="0" algn="just"/>
            <a:r>
              <a:rPr lang="en-US" sz="2000" b="1" dirty="0"/>
              <a:t>Confirmation that the entire message arrived intact</a:t>
            </a:r>
          </a:p>
          <a:p>
            <a:pPr lvl="0" algn="just"/>
            <a:r>
              <a:rPr lang="en-US" sz="2000" b="1" dirty="0"/>
              <a:t>Segmentation of data for network transport </a:t>
            </a:r>
          </a:p>
          <a:p>
            <a:pPr lvl="0" algn="just"/>
            <a:r>
              <a:rPr lang="en-US" sz="2000" b="1" dirty="0"/>
              <a:t>Control of data flow to prevent memory overruns</a:t>
            </a:r>
          </a:p>
          <a:p>
            <a:pPr lvl="0" algn="just"/>
            <a:r>
              <a:rPr lang="en-US" sz="2000" b="1" dirty="0"/>
              <a:t>Establishment and maintenance of both ends of virtual circuits</a:t>
            </a:r>
          </a:p>
          <a:p>
            <a:pPr lvl="0" algn="just"/>
            <a:r>
              <a:rPr lang="en-US" sz="2000" b="1" dirty="0"/>
              <a:t>Transmission-error detection</a:t>
            </a:r>
          </a:p>
          <a:p>
            <a:pPr lvl="0" algn="just"/>
            <a:r>
              <a:rPr lang="en-US" sz="2000" b="1" dirty="0"/>
              <a:t>Multiplexing or sharing of multiple sessions over a single physical link </a:t>
            </a:r>
          </a:p>
          <a:p>
            <a:pPr lvl="0" algn="just"/>
            <a:endParaRPr lang="en-US" sz="2000" b="1" dirty="0"/>
          </a:p>
        </p:txBody>
      </p:sp>
      <p:sp>
        <p:nvSpPr>
          <p:cNvPr id="5" name="Cube 4">
            <a:extLst>
              <a:ext uri="{FF2B5EF4-FFF2-40B4-BE49-F238E27FC236}">
                <a16:creationId xmlns:a16="http://schemas.microsoft.com/office/drawing/2014/main" id="{77015FC5-9D79-41AD-9D03-5A49A990269B}"/>
              </a:ext>
            </a:extLst>
          </p:cNvPr>
          <p:cNvSpPr>
            <a:spLocks noChangeArrowheads="1"/>
          </p:cNvSpPr>
          <p:nvPr/>
        </p:nvSpPr>
        <p:spPr bwMode="auto">
          <a:xfrm>
            <a:off x="9113394" y="1433015"/>
            <a:ext cx="2166330" cy="3344553"/>
          </a:xfrm>
          <a:prstGeom prst="cube">
            <a:avLst>
              <a:gd name="adj" fmla="val 17787"/>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endParaRPr lang="en-US"/>
          </a:p>
        </p:txBody>
      </p:sp>
      <p:sp>
        <p:nvSpPr>
          <p:cNvPr id="2" name="TextBox 1">
            <a:extLst>
              <a:ext uri="{FF2B5EF4-FFF2-40B4-BE49-F238E27FC236}">
                <a16:creationId xmlns:a16="http://schemas.microsoft.com/office/drawing/2014/main" id="{1A9B869E-8EAF-499E-8520-4A746D46D8EE}"/>
              </a:ext>
            </a:extLst>
          </p:cNvPr>
          <p:cNvSpPr txBox="1"/>
          <p:nvPr/>
        </p:nvSpPr>
        <p:spPr>
          <a:xfrm>
            <a:off x="9113394" y="1869743"/>
            <a:ext cx="1736576" cy="369332"/>
          </a:xfrm>
          <a:prstGeom prst="rect">
            <a:avLst/>
          </a:prstGeom>
          <a:noFill/>
          <a:ln>
            <a:solidFill>
              <a:schemeClr val="tx1"/>
            </a:solidFill>
          </a:ln>
        </p:spPr>
        <p:txBody>
          <a:bodyPr wrap="square" rtlCol="0">
            <a:spAutoFit/>
          </a:bodyPr>
          <a:lstStyle/>
          <a:p>
            <a:pPr algn="ctr"/>
            <a:r>
              <a:rPr lang="en-US" b="1" dirty="0"/>
              <a:t>Application</a:t>
            </a:r>
          </a:p>
        </p:txBody>
      </p:sp>
      <p:sp>
        <p:nvSpPr>
          <p:cNvPr id="8" name="TextBox 7">
            <a:extLst>
              <a:ext uri="{FF2B5EF4-FFF2-40B4-BE49-F238E27FC236}">
                <a16:creationId xmlns:a16="http://schemas.microsoft.com/office/drawing/2014/main" id="{41A90AEB-20D5-4F55-B6EF-6E86DDDB18D5}"/>
              </a:ext>
            </a:extLst>
          </p:cNvPr>
          <p:cNvSpPr txBox="1"/>
          <p:nvPr/>
        </p:nvSpPr>
        <p:spPr>
          <a:xfrm>
            <a:off x="9129314" y="2308744"/>
            <a:ext cx="1736576" cy="369332"/>
          </a:xfrm>
          <a:prstGeom prst="rect">
            <a:avLst/>
          </a:prstGeom>
          <a:noFill/>
          <a:ln>
            <a:solidFill>
              <a:schemeClr val="tx1"/>
            </a:solidFill>
          </a:ln>
        </p:spPr>
        <p:txBody>
          <a:bodyPr wrap="square" rtlCol="0">
            <a:spAutoFit/>
          </a:bodyPr>
          <a:lstStyle/>
          <a:p>
            <a:pPr algn="ctr"/>
            <a:r>
              <a:rPr lang="en-US" b="1" dirty="0"/>
              <a:t>Presentation</a:t>
            </a:r>
          </a:p>
        </p:txBody>
      </p:sp>
      <p:sp>
        <p:nvSpPr>
          <p:cNvPr id="9" name="TextBox 8">
            <a:extLst>
              <a:ext uri="{FF2B5EF4-FFF2-40B4-BE49-F238E27FC236}">
                <a16:creationId xmlns:a16="http://schemas.microsoft.com/office/drawing/2014/main" id="{9935400D-03B9-434E-8E97-5FBD956352B0}"/>
              </a:ext>
            </a:extLst>
          </p:cNvPr>
          <p:cNvSpPr txBox="1"/>
          <p:nvPr/>
        </p:nvSpPr>
        <p:spPr>
          <a:xfrm>
            <a:off x="9131586" y="2720451"/>
            <a:ext cx="1736576" cy="369332"/>
          </a:xfrm>
          <a:prstGeom prst="rect">
            <a:avLst/>
          </a:prstGeom>
          <a:noFill/>
          <a:ln>
            <a:solidFill>
              <a:schemeClr val="tx1"/>
            </a:solidFill>
          </a:ln>
        </p:spPr>
        <p:txBody>
          <a:bodyPr wrap="square" rtlCol="0">
            <a:spAutoFit/>
          </a:bodyPr>
          <a:lstStyle/>
          <a:p>
            <a:pPr algn="ctr"/>
            <a:r>
              <a:rPr lang="en-US" b="1" dirty="0"/>
              <a:t>Session</a:t>
            </a:r>
          </a:p>
        </p:txBody>
      </p:sp>
      <p:sp>
        <p:nvSpPr>
          <p:cNvPr id="10" name="TextBox 9">
            <a:extLst>
              <a:ext uri="{FF2B5EF4-FFF2-40B4-BE49-F238E27FC236}">
                <a16:creationId xmlns:a16="http://schemas.microsoft.com/office/drawing/2014/main" id="{2487D030-7B35-41BA-8F28-4FF0C9D0E9DA}"/>
              </a:ext>
            </a:extLst>
          </p:cNvPr>
          <p:cNvSpPr txBox="1"/>
          <p:nvPr/>
        </p:nvSpPr>
        <p:spPr>
          <a:xfrm>
            <a:off x="9133858" y="3132160"/>
            <a:ext cx="1736576" cy="369332"/>
          </a:xfrm>
          <a:prstGeom prst="rect">
            <a:avLst/>
          </a:prstGeom>
          <a:solidFill>
            <a:srgbClr val="FFC000"/>
          </a:solidFill>
          <a:ln>
            <a:solidFill>
              <a:schemeClr val="tx1"/>
            </a:solidFill>
          </a:ln>
        </p:spPr>
        <p:txBody>
          <a:bodyPr wrap="square" rtlCol="0">
            <a:spAutoFit/>
          </a:bodyPr>
          <a:lstStyle/>
          <a:p>
            <a:pPr algn="ctr"/>
            <a:r>
              <a:rPr lang="en-US" b="1" dirty="0"/>
              <a:t>Transport</a:t>
            </a:r>
          </a:p>
        </p:txBody>
      </p:sp>
      <p:sp>
        <p:nvSpPr>
          <p:cNvPr id="11" name="TextBox 10">
            <a:extLst>
              <a:ext uri="{FF2B5EF4-FFF2-40B4-BE49-F238E27FC236}">
                <a16:creationId xmlns:a16="http://schemas.microsoft.com/office/drawing/2014/main" id="{A0FFC662-45B1-4107-869F-F0F12F019DE3}"/>
              </a:ext>
            </a:extLst>
          </p:cNvPr>
          <p:cNvSpPr txBox="1"/>
          <p:nvPr/>
        </p:nvSpPr>
        <p:spPr>
          <a:xfrm>
            <a:off x="9136130" y="3543872"/>
            <a:ext cx="1736576" cy="369332"/>
          </a:xfrm>
          <a:prstGeom prst="rect">
            <a:avLst/>
          </a:prstGeom>
          <a:solidFill>
            <a:schemeClr val="bg1"/>
          </a:solidFill>
          <a:ln>
            <a:solidFill>
              <a:schemeClr val="tx1"/>
            </a:solidFill>
          </a:ln>
        </p:spPr>
        <p:txBody>
          <a:bodyPr wrap="square" rtlCol="0">
            <a:spAutoFit/>
          </a:bodyPr>
          <a:lstStyle/>
          <a:p>
            <a:pPr algn="ctr"/>
            <a:r>
              <a:rPr lang="en-US" b="1" dirty="0"/>
              <a:t>Network</a:t>
            </a:r>
          </a:p>
        </p:txBody>
      </p:sp>
      <p:sp>
        <p:nvSpPr>
          <p:cNvPr id="12" name="TextBox 11">
            <a:extLst>
              <a:ext uri="{FF2B5EF4-FFF2-40B4-BE49-F238E27FC236}">
                <a16:creationId xmlns:a16="http://schemas.microsoft.com/office/drawing/2014/main" id="{542707F2-DEBD-40CF-B57A-E9EDD24AD612}"/>
              </a:ext>
            </a:extLst>
          </p:cNvPr>
          <p:cNvSpPr txBox="1"/>
          <p:nvPr/>
        </p:nvSpPr>
        <p:spPr>
          <a:xfrm>
            <a:off x="9138402" y="3969230"/>
            <a:ext cx="1736576" cy="369332"/>
          </a:xfrm>
          <a:prstGeom prst="rect">
            <a:avLst/>
          </a:prstGeom>
          <a:solidFill>
            <a:schemeClr val="bg1"/>
          </a:solidFill>
          <a:ln>
            <a:solidFill>
              <a:schemeClr val="tx1"/>
            </a:solidFill>
          </a:ln>
        </p:spPr>
        <p:txBody>
          <a:bodyPr wrap="square" rtlCol="0">
            <a:spAutoFit/>
          </a:bodyPr>
          <a:lstStyle/>
          <a:p>
            <a:pPr algn="ctr"/>
            <a:r>
              <a:rPr lang="en-US" b="1" dirty="0"/>
              <a:t>Data Link</a:t>
            </a:r>
          </a:p>
        </p:txBody>
      </p:sp>
      <p:sp>
        <p:nvSpPr>
          <p:cNvPr id="13" name="TextBox 12">
            <a:extLst>
              <a:ext uri="{FF2B5EF4-FFF2-40B4-BE49-F238E27FC236}">
                <a16:creationId xmlns:a16="http://schemas.microsoft.com/office/drawing/2014/main" id="{8B543E65-CE3E-4DBD-80BB-7C0572B73DF5}"/>
              </a:ext>
            </a:extLst>
          </p:cNvPr>
          <p:cNvSpPr txBox="1"/>
          <p:nvPr/>
        </p:nvSpPr>
        <p:spPr>
          <a:xfrm>
            <a:off x="9127026" y="4394588"/>
            <a:ext cx="1736576" cy="369332"/>
          </a:xfrm>
          <a:prstGeom prst="rect">
            <a:avLst/>
          </a:prstGeom>
          <a:noFill/>
          <a:ln>
            <a:solidFill>
              <a:schemeClr val="tx1"/>
            </a:solidFill>
          </a:ln>
        </p:spPr>
        <p:txBody>
          <a:bodyPr wrap="square" rtlCol="0">
            <a:spAutoFit/>
          </a:bodyPr>
          <a:lstStyle/>
          <a:p>
            <a:pPr algn="ctr"/>
            <a:r>
              <a:rPr lang="en-US" b="1" dirty="0"/>
              <a:t>Physical</a:t>
            </a:r>
          </a:p>
        </p:txBody>
      </p:sp>
      <p:cxnSp>
        <p:nvCxnSpPr>
          <p:cNvPr id="4" name="Straight Connector 3">
            <a:extLst>
              <a:ext uri="{FF2B5EF4-FFF2-40B4-BE49-F238E27FC236}">
                <a16:creationId xmlns:a16="http://schemas.microsoft.com/office/drawing/2014/main" id="{06A31A88-7DB0-43AC-A087-2EB929D0E710}"/>
              </a:ext>
            </a:extLst>
          </p:cNvPr>
          <p:cNvCxnSpPr/>
          <p:nvPr/>
        </p:nvCxnSpPr>
        <p:spPr>
          <a:xfrm flipV="1">
            <a:off x="10863602" y="1905000"/>
            <a:ext cx="416122" cy="4037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C136298-800F-45DE-A468-3E1E2A981290}"/>
              </a:ext>
            </a:extLst>
          </p:cNvPr>
          <p:cNvCxnSpPr/>
          <p:nvPr/>
        </p:nvCxnSpPr>
        <p:spPr>
          <a:xfrm flipV="1">
            <a:off x="10870434" y="2308744"/>
            <a:ext cx="409290" cy="41170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ED898E4-52F5-4849-A38A-28C84A2BB5D0}"/>
              </a:ext>
            </a:extLst>
          </p:cNvPr>
          <p:cNvCxnSpPr/>
          <p:nvPr/>
        </p:nvCxnSpPr>
        <p:spPr>
          <a:xfrm flipV="1">
            <a:off x="10870434" y="2720451"/>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D884542-24FD-408D-890D-D569DABE2B27}"/>
              </a:ext>
            </a:extLst>
          </p:cNvPr>
          <p:cNvCxnSpPr/>
          <p:nvPr/>
        </p:nvCxnSpPr>
        <p:spPr>
          <a:xfrm flipV="1">
            <a:off x="10870434" y="3132160"/>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8E52EB5-A3A4-4751-BAB9-9B1F70792B70}"/>
              </a:ext>
            </a:extLst>
          </p:cNvPr>
          <p:cNvCxnSpPr/>
          <p:nvPr/>
        </p:nvCxnSpPr>
        <p:spPr>
          <a:xfrm flipV="1">
            <a:off x="10870434" y="3543872"/>
            <a:ext cx="409290" cy="42535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DA52942-0BFC-4E6F-8992-B289F49FCF56}"/>
              </a:ext>
            </a:extLst>
          </p:cNvPr>
          <p:cNvCxnSpPr/>
          <p:nvPr/>
        </p:nvCxnSpPr>
        <p:spPr>
          <a:xfrm flipV="1">
            <a:off x="10870434" y="3969230"/>
            <a:ext cx="409290" cy="425358"/>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6801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3584-B3BF-B9A5-A730-2062A448DBD6}"/>
              </a:ext>
            </a:extLst>
          </p:cNvPr>
          <p:cNvSpPr>
            <a:spLocks noGrp="1"/>
          </p:cNvSpPr>
          <p:nvPr>
            <p:ph type="title"/>
          </p:nvPr>
        </p:nvSpPr>
        <p:spPr>
          <a:xfrm>
            <a:off x="2589212" y="187230"/>
            <a:ext cx="8911687" cy="605250"/>
          </a:xfrm>
        </p:spPr>
        <p:txBody>
          <a:bodyPr>
            <a:normAutofit fontScale="90000"/>
          </a:bodyPr>
          <a:lstStyle/>
          <a:p>
            <a:r>
              <a:rPr lang="en-US" b="1" i="0" dirty="0">
                <a:solidFill>
                  <a:srgbClr val="000000"/>
                </a:solidFill>
                <a:effectLst/>
                <a:latin typeface="Source Sans Pro" panose="020B0503030403020204" pitchFamily="34" charset="0"/>
              </a:rPr>
              <a:t>Responsibilities Of Session Layer</a:t>
            </a:r>
            <a:endParaRPr lang="en-US" b="1" dirty="0"/>
          </a:p>
        </p:txBody>
      </p:sp>
      <p:sp>
        <p:nvSpPr>
          <p:cNvPr id="3" name="Content Placeholder 2">
            <a:extLst>
              <a:ext uri="{FF2B5EF4-FFF2-40B4-BE49-F238E27FC236}">
                <a16:creationId xmlns:a16="http://schemas.microsoft.com/office/drawing/2014/main" id="{78B0D9EF-86E0-8203-9BE3-8316D6B3A3F2}"/>
              </a:ext>
            </a:extLst>
          </p:cNvPr>
          <p:cNvSpPr>
            <a:spLocks noGrp="1"/>
          </p:cNvSpPr>
          <p:nvPr>
            <p:ph idx="1"/>
          </p:nvPr>
        </p:nvSpPr>
        <p:spPr>
          <a:xfrm>
            <a:off x="2589212" y="904240"/>
            <a:ext cx="8915400" cy="3777622"/>
          </a:xfrm>
        </p:spPr>
        <p:txBody>
          <a:bodyPr/>
          <a:lstStyle/>
          <a:p>
            <a:r>
              <a:rPr lang="en-US" b="1" dirty="0"/>
              <a:t>Dialog Control: </a:t>
            </a:r>
            <a:r>
              <a:rPr lang="en-US" dirty="0"/>
              <a:t>The session layer allows two systems to enter into a dialog. It allows the communication between two processes to take place in either half-duplex or full- duplex mode. </a:t>
            </a:r>
          </a:p>
          <a:p>
            <a:pPr algn="just"/>
            <a:r>
              <a:rPr lang="en-US" b="1" dirty="0"/>
              <a:t>Synchronization:</a:t>
            </a:r>
            <a:r>
              <a:rPr lang="en-US" dirty="0"/>
              <a:t> The session layer allows a process to add checkpoints, or synchronization points, to a stream of data. • E.g. If a system is sending a file of 100 pages, it is advisable to insert checkpoints after every 10 pages to ensure that each 10- page unit is received and acknowledged independently. In this case, if a crash happens during the transmission of page 23, the only pages that need to be resent after system recovery are pages 21 to 30.</a:t>
            </a:r>
          </a:p>
          <a:p>
            <a:pPr marL="0" indent="0" algn="just">
              <a:buNone/>
            </a:pPr>
            <a:endParaRPr lang="en-US" dirty="0"/>
          </a:p>
          <a:p>
            <a:endParaRPr lang="en-US" dirty="0"/>
          </a:p>
        </p:txBody>
      </p:sp>
      <p:pic>
        <p:nvPicPr>
          <p:cNvPr id="19458" name="Picture 2" descr="Session Layer in OSI Model - Studyopedia">
            <a:extLst>
              <a:ext uri="{FF2B5EF4-FFF2-40B4-BE49-F238E27FC236}">
                <a16:creationId xmlns:a16="http://schemas.microsoft.com/office/drawing/2014/main" id="{9D39ED86-5449-CE0E-B566-B59388F552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09" t="9999" r="7486" b="10934"/>
          <a:stretch/>
        </p:blipFill>
        <p:spPr bwMode="auto">
          <a:xfrm>
            <a:off x="4553268" y="3962586"/>
            <a:ext cx="5049520" cy="2631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92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(5) Session Layer</a:t>
            </a:r>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1446664" y="1705971"/>
            <a:ext cx="6977670" cy="4954136"/>
          </a:xfrm>
        </p:spPr>
        <p:txBody>
          <a:bodyPr vert="horz" lIns="91440" tIns="45720" rIns="91440" bIns="45720" rtlCol="0">
            <a:noAutofit/>
          </a:bodyPr>
          <a:lstStyle/>
          <a:p>
            <a:pPr marL="0" indent="0" algn="just">
              <a:buNone/>
            </a:pPr>
            <a:r>
              <a:rPr lang="en-US" sz="2000" b="1" dirty="0"/>
              <a:t>Session layer functionality includes:</a:t>
            </a:r>
          </a:p>
          <a:p>
            <a:pPr lvl="0" algn="just"/>
            <a:r>
              <a:rPr lang="en-US" sz="2000" b="1" dirty="0"/>
              <a:t>Virtual connection between application entities</a:t>
            </a:r>
          </a:p>
          <a:p>
            <a:pPr lvl="0" algn="just"/>
            <a:r>
              <a:rPr lang="en-US" sz="2000" b="1" dirty="0"/>
              <a:t>Synchronization of data flow </a:t>
            </a:r>
          </a:p>
          <a:p>
            <a:pPr lvl="0" algn="just"/>
            <a:r>
              <a:rPr lang="en-US" sz="2000" b="1" dirty="0"/>
              <a:t>Creation of dialog units</a:t>
            </a:r>
          </a:p>
          <a:p>
            <a:pPr lvl="0" algn="just"/>
            <a:r>
              <a:rPr lang="en-US" sz="2000" b="1" dirty="0"/>
              <a:t>Partitioning of services into functional groups</a:t>
            </a:r>
          </a:p>
          <a:p>
            <a:pPr lvl="0" algn="just"/>
            <a:r>
              <a:rPr lang="en-US" sz="2000" b="1" dirty="0"/>
              <a:t>Acknowledgements of data received during a session</a:t>
            </a:r>
          </a:p>
          <a:p>
            <a:pPr lvl="0" algn="just"/>
            <a:r>
              <a:rPr lang="en-US" sz="2000" b="1" dirty="0"/>
              <a:t>Retransmission of data if it is not received by a device</a:t>
            </a:r>
          </a:p>
          <a:p>
            <a:pPr lvl="0" algn="just"/>
            <a:endParaRPr lang="en-US" sz="2000" b="1" dirty="0"/>
          </a:p>
        </p:txBody>
      </p:sp>
      <p:sp>
        <p:nvSpPr>
          <p:cNvPr id="5" name="Cube 4">
            <a:extLst>
              <a:ext uri="{FF2B5EF4-FFF2-40B4-BE49-F238E27FC236}">
                <a16:creationId xmlns:a16="http://schemas.microsoft.com/office/drawing/2014/main" id="{77015FC5-9D79-41AD-9D03-5A49A990269B}"/>
              </a:ext>
            </a:extLst>
          </p:cNvPr>
          <p:cNvSpPr>
            <a:spLocks noChangeArrowheads="1"/>
          </p:cNvSpPr>
          <p:nvPr/>
        </p:nvSpPr>
        <p:spPr bwMode="auto">
          <a:xfrm>
            <a:off x="9113394" y="1433015"/>
            <a:ext cx="2166330" cy="3344553"/>
          </a:xfrm>
          <a:prstGeom prst="cube">
            <a:avLst>
              <a:gd name="adj" fmla="val 17787"/>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endParaRPr lang="en-US"/>
          </a:p>
        </p:txBody>
      </p:sp>
      <p:sp>
        <p:nvSpPr>
          <p:cNvPr id="2" name="TextBox 1">
            <a:extLst>
              <a:ext uri="{FF2B5EF4-FFF2-40B4-BE49-F238E27FC236}">
                <a16:creationId xmlns:a16="http://schemas.microsoft.com/office/drawing/2014/main" id="{1A9B869E-8EAF-499E-8520-4A746D46D8EE}"/>
              </a:ext>
            </a:extLst>
          </p:cNvPr>
          <p:cNvSpPr txBox="1"/>
          <p:nvPr/>
        </p:nvSpPr>
        <p:spPr>
          <a:xfrm>
            <a:off x="9113394" y="1869743"/>
            <a:ext cx="1736576" cy="369332"/>
          </a:xfrm>
          <a:prstGeom prst="rect">
            <a:avLst/>
          </a:prstGeom>
          <a:noFill/>
          <a:ln>
            <a:solidFill>
              <a:schemeClr val="tx1"/>
            </a:solidFill>
          </a:ln>
        </p:spPr>
        <p:txBody>
          <a:bodyPr wrap="square" rtlCol="0">
            <a:spAutoFit/>
          </a:bodyPr>
          <a:lstStyle/>
          <a:p>
            <a:pPr algn="ctr"/>
            <a:r>
              <a:rPr lang="en-US" b="1" dirty="0"/>
              <a:t>Application</a:t>
            </a:r>
          </a:p>
        </p:txBody>
      </p:sp>
      <p:sp>
        <p:nvSpPr>
          <p:cNvPr id="8" name="TextBox 7">
            <a:extLst>
              <a:ext uri="{FF2B5EF4-FFF2-40B4-BE49-F238E27FC236}">
                <a16:creationId xmlns:a16="http://schemas.microsoft.com/office/drawing/2014/main" id="{41A90AEB-20D5-4F55-B6EF-6E86DDDB18D5}"/>
              </a:ext>
            </a:extLst>
          </p:cNvPr>
          <p:cNvSpPr txBox="1"/>
          <p:nvPr/>
        </p:nvSpPr>
        <p:spPr>
          <a:xfrm>
            <a:off x="9129314" y="2308744"/>
            <a:ext cx="1736576" cy="369332"/>
          </a:xfrm>
          <a:prstGeom prst="rect">
            <a:avLst/>
          </a:prstGeom>
          <a:noFill/>
          <a:ln>
            <a:solidFill>
              <a:schemeClr val="tx1"/>
            </a:solidFill>
          </a:ln>
        </p:spPr>
        <p:txBody>
          <a:bodyPr wrap="square" rtlCol="0">
            <a:spAutoFit/>
          </a:bodyPr>
          <a:lstStyle/>
          <a:p>
            <a:pPr algn="ctr"/>
            <a:r>
              <a:rPr lang="en-US" b="1" dirty="0"/>
              <a:t>Presentation</a:t>
            </a:r>
          </a:p>
        </p:txBody>
      </p:sp>
      <p:sp>
        <p:nvSpPr>
          <p:cNvPr id="9" name="TextBox 8">
            <a:extLst>
              <a:ext uri="{FF2B5EF4-FFF2-40B4-BE49-F238E27FC236}">
                <a16:creationId xmlns:a16="http://schemas.microsoft.com/office/drawing/2014/main" id="{9935400D-03B9-434E-8E97-5FBD956352B0}"/>
              </a:ext>
            </a:extLst>
          </p:cNvPr>
          <p:cNvSpPr txBox="1"/>
          <p:nvPr/>
        </p:nvSpPr>
        <p:spPr>
          <a:xfrm>
            <a:off x="9131586" y="2720451"/>
            <a:ext cx="1736576" cy="369332"/>
          </a:xfrm>
          <a:prstGeom prst="rect">
            <a:avLst/>
          </a:prstGeom>
          <a:solidFill>
            <a:srgbClr val="FFC000"/>
          </a:solidFill>
          <a:ln>
            <a:solidFill>
              <a:schemeClr val="tx1"/>
            </a:solidFill>
          </a:ln>
        </p:spPr>
        <p:txBody>
          <a:bodyPr wrap="square" rtlCol="0">
            <a:spAutoFit/>
          </a:bodyPr>
          <a:lstStyle/>
          <a:p>
            <a:pPr algn="ctr"/>
            <a:r>
              <a:rPr lang="en-US" b="1" dirty="0"/>
              <a:t>Session</a:t>
            </a:r>
          </a:p>
        </p:txBody>
      </p:sp>
      <p:sp>
        <p:nvSpPr>
          <p:cNvPr id="10" name="TextBox 9">
            <a:extLst>
              <a:ext uri="{FF2B5EF4-FFF2-40B4-BE49-F238E27FC236}">
                <a16:creationId xmlns:a16="http://schemas.microsoft.com/office/drawing/2014/main" id="{2487D030-7B35-41BA-8F28-4FF0C9D0E9DA}"/>
              </a:ext>
            </a:extLst>
          </p:cNvPr>
          <p:cNvSpPr txBox="1"/>
          <p:nvPr/>
        </p:nvSpPr>
        <p:spPr>
          <a:xfrm>
            <a:off x="9133858" y="3132160"/>
            <a:ext cx="1736576" cy="369332"/>
          </a:xfrm>
          <a:prstGeom prst="rect">
            <a:avLst/>
          </a:prstGeom>
          <a:solidFill>
            <a:schemeClr val="bg1"/>
          </a:solidFill>
          <a:ln>
            <a:solidFill>
              <a:schemeClr val="tx1"/>
            </a:solidFill>
          </a:ln>
        </p:spPr>
        <p:txBody>
          <a:bodyPr wrap="square" rtlCol="0">
            <a:spAutoFit/>
          </a:bodyPr>
          <a:lstStyle/>
          <a:p>
            <a:pPr algn="ctr"/>
            <a:r>
              <a:rPr lang="en-US" b="1" dirty="0"/>
              <a:t>Transport</a:t>
            </a:r>
          </a:p>
        </p:txBody>
      </p:sp>
      <p:sp>
        <p:nvSpPr>
          <p:cNvPr id="11" name="TextBox 10">
            <a:extLst>
              <a:ext uri="{FF2B5EF4-FFF2-40B4-BE49-F238E27FC236}">
                <a16:creationId xmlns:a16="http://schemas.microsoft.com/office/drawing/2014/main" id="{A0FFC662-45B1-4107-869F-F0F12F019DE3}"/>
              </a:ext>
            </a:extLst>
          </p:cNvPr>
          <p:cNvSpPr txBox="1"/>
          <p:nvPr/>
        </p:nvSpPr>
        <p:spPr>
          <a:xfrm>
            <a:off x="9136130" y="3543872"/>
            <a:ext cx="1736576" cy="369332"/>
          </a:xfrm>
          <a:prstGeom prst="rect">
            <a:avLst/>
          </a:prstGeom>
          <a:solidFill>
            <a:schemeClr val="bg1"/>
          </a:solidFill>
          <a:ln>
            <a:solidFill>
              <a:schemeClr val="tx1"/>
            </a:solidFill>
          </a:ln>
        </p:spPr>
        <p:txBody>
          <a:bodyPr wrap="square" rtlCol="0">
            <a:spAutoFit/>
          </a:bodyPr>
          <a:lstStyle/>
          <a:p>
            <a:pPr algn="ctr"/>
            <a:r>
              <a:rPr lang="en-US" b="1" dirty="0"/>
              <a:t>Network</a:t>
            </a:r>
          </a:p>
        </p:txBody>
      </p:sp>
      <p:sp>
        <p:nvSpPr>
          <p:cNvPr id="12" name="TextBox 11">
            <a:extLst>
              <a:ext uri="{FF2B5EF4-FFF2-40B4-BE49-F238E27FC236}">
                <a16:creationId xmlns:a16="http://schemas.microsoft.com/office/drawing/2014/main" id="{542707F2-DEBD-40CF-B57A-E9EDD24AD612}"/>
              </a:ext>
            </a:extLst>
          </p:cNvPr>
          <p:cNvSpPr txBox="1"/>
          <p:nvPr/>
        </p:nvSpPr>
        <p:spPr>
          <a:xfrm>
            <a:off x="9138402" y="3969230"/>
            <a:ext cx="1736576" cy="369332"/>
          </a:xfrm>
          <a:prstGeom prst="rect">
            <a:avLst/>
          </a:prstGeom>
          <a:solidFill>
            <a:schemeClr val="bg1"/>
          </a:solidFill>
          <a:ln>
            <a:solidFill>
              <a:schemeClr val="tx1"/>
            </a:solidFill>
          </a:ln>
        </p:spPr>
        <p:txBody>
          <a:bodyPr wrap="square" rtlCol="0">
            <a:spAutoFit/>
          </a:bodyPr>
          <a:lstStyle/>
          <a:p>
            <a:pPr algn="ctr"/>
            <a:r>
              <a:rPr lang="en-US" b="1" dirty="0"/>
              <a:t>Data Link</a:t>
            </a:r>
          </a:p>
        </p:txBody>
      </p:sp>
      <p:sp>
        <p:nvSpPr>
          <p:cNvPr id="13" name="TextBox 12">
            <a:extLst>
              <a:ext uri="{FF2B5EF4-FFF2-40B4-BE49-F238E27FC236}">
                <a16:creationId xmlns:a16="http://schemas.microsoft.com/office/drawing/2014/main" id="{8B543E65-CE3E-4DBD-80BB-7C0572B73DF5}"/>
              </a:ext>
            </a:extLst>
          </p:cNvPr>
          <p:cNvSpPr txBox="1"/>
          <p:nvPr/>
        </p:nvSpPr>
        <p:spPr>
          <a:xfrm>
            <a:off x="9127026" y="4394588"/>
            <a:ext cx="1736576" cy="369332"/>
          </a:xfrm>
          <a:prstGeom prst="rect">
            <a:avLst/>
          </a:prstGeom>
          <a:noFill/>
          <a:ln>
            <a:solidFill>
              <a:schemeClr val="tx1"/>
            </a:solidFill>
          </a:ln>
        </p:spPr>
        <p:txBody>
          <a:bodyPr wrap="square" rtlCol="0">
            <a:spAutoFit/>
          </a:bodyPr>
          <a:lstStyle/>
          <a:p>
            <a:pPr algn="ctr"/>
            <a:r>
              <a:rPr lang="en-US" b="1" dirty="0"/>
              <a:t>Physical</a:t>
            </a:r>
          </a:p>
        </p:txBody>
      </p:sp>
      <p:cxnSp>
        <p:nvCxnSpPr>
          <p:cNvPr id="4" name="Straight Connector 3">
            <a:extLst>
              <a:ext uri="{FF2B5EF4-FFF2-40B4-BE49-F238E27FC236}">
                <a16:creationId xmlns:a16="http://schemas.microsoft.com/office/drawing/2014/main" id="{06A31A88-7DB0-43AC-A087-2EB929D0E710}"/>
              </a:ext>
            </a:extLst>
          </p:cNvPr>
          <p:cNvCxnSpPr/>
          <p:nvPr/>
        </p:nvCxnSpPr>
        <p:spPr>
          <a:xfrm flipV="1">
            <a:off x="10863602" y="1905000"/>
            <a:ext cx="416122" cy="4037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C136298-800F-45DE-A468-3E1E2A981290}"/>
              </a:ext>
            </a:extLst>
          </p:cNvPr>
          <p:cNvCxnSpPr/>
          <p:nvPr/>
        </p:nvCxnSpPr>
        <p:spPr>
          <a:xfrm flipV="1">
            <a:off x="10870434" y="2308744"/>
            <a:ext cx="409290" cy="41170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ED898E4-52F5-4849-A38A-28C84A2BB5D0}"/>
              </a:ext>
            </a:extLst>
          </p:cNvPr>
          <p:cNvCxnSpPr/>
          <p:nvPr/>
        </p:nvCxnSpPr>
        <p:spPr>
          <a:xfrm flipV="1">
            <a:off x="10870434" y="2720451"/>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D884542-24FD-408D-890D-D569DABE2B27}"/>
              </a:ext>
            </a:extLst>
          </p:cNvPr>
          <p:cNvCxnSpPr/>
          <p:nvPr/>
        </p:nvCxnSpPr>
        <p:spPr>
          <a:xfrm flipV="1">
            <a:off x="10870434" y="3132160"/>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8E52EB5-A3A4-4751-BAB9-9B1F70792B70}"/>
              </a:ext>
            </a:extLst>
          </p:cNvPr>
          <p:cNvCxnSpPr/>
          <p:nvPr/>
        </p:nvCxnSpPr>
        <p:spPr>
          <a:xfrm flipV="1">
            <a:off x="10870434" y="3543872"/>
            <a:ext cx="409290" cy="42535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DA52942-0BFC-4E6F-8992-B289F49FCF56}"/>
              </a:ext>
            </a:extLst>
          </p:cNvPr>
          <p:cNvCxnSpPr/>
          <p:nvPr/>
        </p:nvCxnSpPr>
        <p:spPr>
          <a:xfrm flipV="1">
            <a:off x="10870434" y="3969230"/>
            <a:ext cx="409290" cy="425358"/>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40984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3B21-21D3-200A-AD06-6C047F056EC3}"/>
              </a:ext>
            </a:extLst>
          </p:cNvPr>
          <p:cNvSpPr>
            <a:spLocks noGrp="1"/>
          </p:cNvSpPr>
          <p:nvPr>
            <p:ph type="title"/>
          </p:nvPr>
        </p:nvSpPr>
        <p:spPr>
          <a:xfrm>
            <a:off x="2592925" y="105950"/>
            <a:ext cx="8911687" cy="595090"/>
          </a:xfrm>
        </p:spPr>
        <p:txBody>
          <a:bodyPr>
            <a:normAutofit fontScale="90000"/>
          </a:bodyPr>
          <a:lstStyle/>
          <a:p>
            <a:r>
              <a:rPr lang="en-US" dirty="0"/>
              <a:t>Responsibilities of Presentation Layer</a:t>
            </a:r>
          </a:p>
        </p:txBody>
      </p:sp>
      <p:sp>
        <p:nvSpPr>
          <p:cNvPr id="3" name="Content Placeholder 2">
            <a:extLst>
              <a:ext uri="{FF2B5EF4-FFF2-40B4-BE49-F238E27FC236}">
                <a16:creationId xmlns:a16="http://schemas.microsoft.com/office/drawing/2014/main" id="{94860073-AEA2-10B5-F44A-B13ED4EF18A3}"/>
              </a:ext>
            </a:extLst>
          </p:cNvPr>
          <p:cNvSpPr>
            <a:spLocks noGrp="1"/>
          </p:cNvSpPr>
          <p:nvPr>
            <p:ph idx="1"/>
          </p:nvPr>
        </p:nvSpPr>
        <p:spPr>
          <a:xfrm>
            <a:off x="1907856" y="609600"/>
            <a:ext cx="8915400" cy="6360160"/>
          </a:xfrm>
        </p:spPr>
        <p:txBody>
          <a:bodyPr>
            <a:normAutofit/>
          </a:bodyPr>
          <a:lstStyle/>
          <a:p>
            <a:r>
              <a:rPr lang="en-US" dirty="0"/>
              <a:t>The presentation layer is responsible for </a:t>
            </a:r>
            <a:r>
              <a:rPr lang="en-US" b="1" dirty="0"/>
              <a:t>translation</a:t>
            </a:r>
            <a:r>
              <a:rPr lang="en-US" dirty="0"/>
              <a:t>, </a:t>
            </a:r>
            <a:r>
              <a:rPr lang="en-US" b="1" dirty="0"/>
              <a:t>compression</a:t>
            </a:r>
            <a:r>
              <a:rPr lang="en-US" dirty="0"/>
              <a:t>, and </a:t>
            </a:r>
            <a:r>
              <a:rPr lang="en-US" b="1" dirty="0"/>
              <a:t>encryption</a:t>
            </a:r>
            <a:r>
              <a:rPr lang="en-US" dirty="0"/>
              <a:t>.</a:t>
            </a:r>
          </a:p>
          <a:p>
            <a:r>
              <a:rPr lang="en-US" b="1" dirty="0"/>
              <a:t>Translation:</a:t>
            </a:r>
            <a:r>
              <a:rPr lang="en-US" dirty="0"/>
              <a:t> Presentation layer is responsible for the interoperability between different encoding methods. </a:t>
            </a:r>
          </a:p>
          <a:p>
            <a:r>
              <a:rPr lang="en-US" b="1" dirty="0"/>
              <a:t>Encryption: </a:t>
            </a:r>
            <a:r>
              <a:rPr lang="en-US" dirty="0"/>
              <a:t>To carry sensitive information, a system must be able to ensure privacy. Encryption means that the sender transforms the original information to another form and send the resulting message out over the network. Decryption reverses the original process to transform the message back to its original form. </a:t>
            </a:r>
          </a:p>
          <a:p>
            <a:endParaRPr lang="en-US" dirty="0"/>
          </a:p>
          <a:p>
            <a:endParaRPr lang="en-US" dirty="0"/>
          </a:p>
          <a:p>
            <a:pPr marL="0" indent="0">
              <a:buNone/>
            </a:pPr>
            <a:endParaRPr lang="en-US" dirty="0"/>
          </a:p>
          <a:p>
            <a:r>
              <a:rPr lang="en-US" b="1" dirty="0"/>
              <a:t>Compression: </a:t>
            </a:r>
            <a:r>
              <a:rPr lang="en-US" dirty="0"/>
              <a:t>Data compression reduces the number of bits contained in the information. Data compression is important in the transmission of multimedia such as text, audio and video.</a:t>
            </a:r>
          </a:p>
          <a:p>
            <a:endParaRPr lang="en-US" dirty="0"/>
          </a:p>
        </p:txBody>
      </p:sp>
      <p:pic>
        <p:nvPicPr>
          <p:cNvPr id="20482" name="Picture 2" descr="Difference Between Encryption And Decryption // Unstop (formerly  Dare2Compete)">
            <a:extLst>
              <a:ext uri="{FF2B5EF4-FFF2-40B4-BE49-F238E27FC236}">
                <a16:creationId xmlns:a16="http://schemas.microsoft.com/office/drawing/2014/main" id="{193D42FE-298C-1894-9A66-711A83DF1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165" y="3203864"/>
            <a:ext cx="3333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Data Compression">
            <a:extLst>
              <a:ext uri="{FF2B5EF4-FFF2-40B4-BE49-F238E27FC236}">
                <a16:creationId xmlns:a16="http://schemas.microsoft.com/office/drawing/2014/main" id="{B428C316-ECB1-945B-EF84-A772B38E9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109" y="5513089"/>
            <a:ext cx="4191318" cy="1456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523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(6) Presentation Layer</a:t>
            </a:r>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1446664" y="1705971"/>
            <a:ext cx="6977670" cy="4527919"/>
          </a:xfrm>
        </p:spPr>
        <p:txBody>
          <a:bodyPr vert="horz" lIns="91440" tIns="45720" rIns="91440" bIns="45720" rtlCol="0">
            <a:noAutofit/>
          </a:bodyPr>
          <a:lstStyle/>
          <a:p>
            <a:pPr marL="0" indent="0" algn="just">
              <a:buNone/>
            </a:pPr>
            <a:r>
              <a:rPr lang="en-US" sz="2000" b="1" dirty="0"/>
              <a:t>The following items are addressed at the presentation layer:</a:t>
            </a:r>
          </a:p>
          <a:p>
            <a:pPr lvl="0" algn="just"/>
            <a:r>
              <a:rPr lang="en-US" sz="2000" b="1" dirty="0"/>
              <a:t>Encryption and decryption of a message for security</a:t>
            </a:r>
          </a:p>
          <a:p>
            <a:pPr lvl="0" algn="just"/>
            <a:r>
              <a:rPr lang="en-US" sz="2000" b="1" dirty="0"/>
              <a:t>Compression and expansion of a message so that it travels efficiently</a:t>
            </a:r>
          </a:p>
          <a:p>
            <a:pPr lvl="0" algn="just"/>
            <a:r>
              <a:rPr lang="en-US" sz="2000" b="1" dirty="0"/>
              <a:t>Graphics formatting</a:t>
            </a:r>
          </a:p>
          <a:p>
            <a:pPr lvl="0" algn="just"/>
            <a:r>
              <a:rPr lang="en-US" sz="2000" b="1" dirty="0"/>
              <a:t>Content translation</a:t>
            </a:r>
          </a:p>
          <a:p>
            <a:pPr lvl="0" algn="just"/>
            <a:r>
              <a:rPr lang="en-US" sz="2000" b="1" dirty="0"/>
              <a:t>System-specific translation</a:t>
            </a:r>
          </a:p>
          <a:p>
            <a:pPr lvl="0" algn="just"/>
            <a:endParaRPr lang="en-US" sz="2000" b="1" dirty="0"/>
          </a:p>
        </p:txBody>
      </p:sp>
      <p:sp>
        <p:nvSpPr>
          <p:cNvPr id="5" name="Cube 4">
            <a:extLst>
              <a:ext uri="{FF2B5EF4-FFF2-40B4-BE49-F238E27FC236}">
                <a16:creationId xmlns:a16="http://schemas.microsoft.com/office/drawing/2014/main" id="{77015FC5-9D79-41AD-9D03-5A49A990269B}"/>
              </a:ext>
            </a:extLst>
          </p:cNvPr>
          <p:cNvSpPr>
            <a:spLocks noChangeArrowheads="1"/>
          </p:cNvSpPr>
          <p:nvPr/>
        </p:nvSpPr>
        <p:spPr bwMode="auto">
          <a:xfrm>
            <a:off x="9113394" y="1433015"/>
            <a:ext cx="2166330" cy="3344553"/>
          </a:xfrm>
          <a:prstGeom prst="cube">
            <a:avLst>
              <a:gd name="adj" fmla="val 17787"/>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endParaRPr lang="en-US"/>
          </a:p>
        </p:txBody>
      </p:sp>
      <p:sp>
        <p:nvSpPr>
          <p:cNvPr id="2" name="TextBox 1">
            <a:extLst>
              <a:ext uri="{FF2B5EF4-FFF2-40B4-BE49-F238E27FC236}">
                <a16:creationId xmlns:a16="http://schemas.microsoft.com/office/drawing/2014/main" id="{1A9B869E-8EAF-499E-8520-4A746D46D8EE}"/>
              </a:ext>
            </a:extLst>
          </p:cNvPr>
          <p:cNvSpPr txBox="1"/>
          <p:nvPr/>
        </p:nvSpPr>
        <p:spPr>
          <a:xfrm>
            <a:off x="9113394" y="1869743"/>
            <a:ext cx="1736576" cy="369332"/>
          </a:xfrm>
          <a:prstGeom prst="rect">
            <a:avLst/>
          </a:prstGeom>
          <a:noFill/>
          <a:ln>
            <a:solidFill>
              <a:schemeClr val="tx1"/>
            </a:solidFill>
          </a:ln>
        </p:spPr>
        <p:txBody>
          <a:bodyPr wrap="square" rtlCol="0">
            <a:spAutoFit/>
          </a:bodyPr>
          <a:lstStyle/>
          <a:p>
            <a:pPr algn="ctr"/>
            <a:r>
              <a:rPr lang="en-US" b="1" dirty="0"/>
              <a:t>Application</a:t>
            </a:r>
          </a:p>
        </p:txBody>
      </p:sp>
      <p:sp>
        <p:nvSpPr>
          <p:cNvPr id="8" name="TextBox 7">
            <a:extLst>
              <a:ext uri="{FF2B5EF4-FFF2-40B4-BE49-F238E27FC236}">
                <a16:creationId xmlns:a16="http://schemas.microsoft.com/office/drawing/2014/main" id="{41A90AEB-20D5-4F55-B6EF-6E86DDDB18D5}"/>
              </a:ext>
            </a:extLst>
          </p:cNvPr>
          <p:cNvSpPr txBox="1"/>
          <p:nvPr/>
        </p:nvSpPr>
        <p:spPr>
          <a:xfrm>
            <a:off x="9129314" y="2308744"/>
            <a:ext cx="1736576" cy="369332"/>
          </a:xfrm>
          <a:prstGeom prst="rect">
            <a:avLst/>
          </a:prstGeom>
          <a:solidFill>
            <a:srgbClr val="FFC000"/>
          </a:solidFill>
          <a:ln>
            <a:solidFill>
              <a:schemeClr val="tx1"/>
            </a:solidFill>
          </a:ln>
        </p:spPr>
        <p:txBody>
          <a:bodyPr wrap="square" rtlCol="0">
            <a:spAutoFit/>
          </a:bodyPr>
          <a:lstStyle/>
          <a:p>
            <a:pPr algn="ctr"/>
            <a:r>
              <a:rPr lang="en-US" b="1" dirty="0"/>
              <a:t>Presentation</a:t>
            </a:r>
          </a:p>
        </p:txBody>
      </p:sp>
      <p:sp>
        <p:nvSpPr>
          <p:cNvPr id="9" name="TextBox 8">
            <a:extLst>
              <a:ext uri="{FF2B5EF4-FFF2-40B4-BE49-F238E27FC236}">
                <a16:creationId xmlns:a16="http://schemas.microsoft.com/office/drawing/2014/main" id="{9935400D-03B9-434E-8E97-5FBD956352B0}"/>
              </a:ext>
            </a:extLst>
          </p:cNvPr>
          <p:cNvSpPr txBox="1"/>
          <p:nvPr/>
        </p:nvSpPr>
        <p:spPr>
          <a:xfrm>
            <a:off x="9131586" y="2720451"/>
            <a:ext cx="1736576" cy="369332"/>
          </a:xfrm>
          <a:prstGeom prst="rect">
            <a:avLst/>
          </a:prstGeom>
          <a:solidFill>
            <a:schemeClr val="bg1"/>
          </a:solidFill>
          <a:ln>
            <a:solidFill>
              <a:schemeClr val="tx1"/>
            </a:solidFill>
          </a:ln>
        </p:spPr>
        <p:txBody>
          <a:bodyPr wrap="square" rtlCol="0">
            <a:spAutoFit/>
          </a:bodyPr>
          <a:lstStyle/>
          <a:p>
            <a:pPr algn="ctr"/>
            <a:r>
              <a:rPr lang="en-US" b="1" dirty="0"/>
              <a:t>Session</a:t>
            </a:r>
          </a:p>
        </p:txBody>
      </p:sp>
      <p:sp>
        <p:nvSpPr>
          <p:cNvPr id="10" name="TextBox 9">
            <a:extLst>
              <a:ext uri="{FF2B5EF4-FFF2-40B4-BE49-F238E27FC236}">
                <a16:creationId xmlns:a16="http://schemas.microsoft.com/office/drawing/2014/main" id="{2487D030-7B35-41BA-8F28-4FF0C9D0E9DA}"/>
              </a:ext>
            </a:extLst>
          </p:cNvPr>
          <p:cNvSpPr txBox="1"/>
          <p:nvPr/>
        </p:nvSpPr>
        <p:spPr>
          <a:xfrm>
            <a:off x="9133858" y="3132160"/>
            <a:ext cx="1736576" cy="369332"/>
          </a:xfrm>
          <a:prstGeom prst="rect">
            <a:avLst/>
          </a:prstGeom>
          <a:solidFill>
            <a:schemeClr val="bg1"/>
          </a:solidFill>
          <a:ln>
            <a:solidFill>
              <a:schemeClr val="tx1"/>
            </a:solidFill>
          </a:ln>
        </p:spPr>
        <p:txBody>
          <a:bodyPr wrap="square" rtlCol="0">
            <a:spAutoFit/>
          </a:bodyPr>
          <a:lstStyle/>
          <a:p>
            <a:pPr algn="ctr"/>
            <a:r>
              <a:rPr lang="en-US" b="1" dirty="0"/>
              <a:t>Transport</a:t>
            </a:r>
          </a:p>
        </p:txBody>
      </p:sp>
      <p:sp>
        <p:nvSpPr>
          <p:cNvPr id="11" name="TextBox 10">
            <a:extLst>
              <a:ext uri="{FF2B5EF4-FFF2-40B4-BE49-F238E27FC236}">
                <a16:creationId xmlns:a16="http://schemas.microsoft.com/office/drawing/2014/main" id="{A0FFC662-45B1-4107-869F-F0F12F019DE3}"/>
              </a:ext>
            </a:extLst>
          </p:cNvPr>
          <p:cNvSpPr txBox="1"/>
          <p:nvPr/>
        </p:nvSpPr>
        <p:spPr>
          <a:xfrm>
            <a:off x="9136130" y="3543872"/>
            <a:ext cx="1736576" cy="369332"/>
          </a:xfrm>
          <a:prstGeom prst="rect">
            <a:avLst/>
          </a:prstGeom>
          <a:solidFill>
            <a:schemeClr val="bg1"/>
          </a:solidFill>
          <a:ln>
            <a:solidFill>
              <a:schemeClr val="tx1"/>
            </a:solidFill>
          </a:ln>
        </p:spPr>
        <p:txBody>
          <a:bodyPr wrap="square" rtlCol="0">
            <a:spAutoFit/>
          </a:bodyPr>
          <a:lstStyle/>
          <a:p>
            <a:pPr algn="ctr"/>
            <a:r>
              <a:rPr lang="en-US" b="1" dirty="0"/>
              <a:t>Network</a:t>
            </a:r>
          </a:p>
        </p:txBody>
      </p:sp>
      <p:sp>
        <p:nvSpPr>
          <p:cNvPr id="12" name="TextBox 11">
            <a:extLst>
              <a:ext uri="{FF2B5EF4-FFF2-40B4-BE49-F238E27FC236}">
                <a16:creationId xmlns:a16="http://schemas.microsoft.com/office/drawing/2014/main" id="{542707F2-DEBD-40CF-B57A-E9EDD24AD612}"/>
              </a:ext>
            </a:extLst>
          </p:cNvPr>
          <p:cNvSpPr txBox="1"/>
          <p:nvPr/>
        </p:nvSpPr>
        <p:spPr>
          <a:xfrm>
            <a:off x="9138402" y="3969230"/>
            <a:ext cx="1736576" cy="369332"/>
          </a:xfrm>
          <a:prstGeom prst="rect">
            <a:avLst/>
          </a:prstGeom>
          <a:solidFill>
            <a:schemeClr val="bg1"/>
          </a:solidFill>
          <a:ln>
            <a:solidFill>
              <a:schemeClr val="tx1"/>
            </a:solidFill>
          </a:ln>
        </p:spPr>
        <p:txBody>
          <a:bodyPr wrap="square" rtlCol="0">
            <a:spAutoFit/>
          </a:bodyPr>
          <a:lstStyle/>
          <a:p>
            <a:pPr algn="ctr"/>
            <a:r>
              <a:rPr lang="en-US" b="1" dirty="0"/>
              <a:t>Data Link</a:t>
            </a:r>
          </a:p>
        </p:txBody>
      </p:sp>
      <p:sp>
        <p:nvSpPr>
          <p:cNvPr id="13" name="TextBox 12">
            <a:extLst>
              <a:ext uri="{FF2B5EF4-FFF2-40B4-BE49-F238E27FC236}">
                <a16:creationId xmlns:a16="http://schemas.microsoft.com/office/drawing/2014/main" id="{8B543E65-CE3E-4DBD-80BB-7C0572B73DF5}"/>
              </a:ext>
            </a:extLst>
          </p:cNvPr>
          <p:cNvSpPr txBox="1"/>
          <p:nvPr/>
        </p:nvSpPr>
        <p:spPr>
          <a:xfrm>
            <a:off x="9127026" y="4394588"/>
            <a:ext cx="1736576" cy="369332"/>
          </a:xfrm>
          <a:prstGeom prst="rect">
            <a:avLst/>
          </a:prstGeom>
          <a:noFill/>
          <a:ln>
            <a:solidFill>
              <a:schemeClr val="tx1"/>
            </a:solidFill>
          </a:ln>
        </p:spPr>
        <p:txBody>
          <a:bodyPr wrap="square" rtlCol="0">
            <a:spAutoFit/>
          </a:bodyPr>
          <a:lstStyle/>
          <a:p>
            <a:pPr algn="ctr"/>
            <a:r>
              <a:rPr lang="en-US" b="1" dirty="0"/>
              <a:t>Physical</a:t>
            </a:r>
          </a:p>
        </p:txBody>
      </p:sp>
      <p:cxnSp>
        <p:nvCxnSpPr>
          <p:cNvPr id="4" name="Straight Connector 3">
            <a:extLst>
              <a:ext uri="{FF2B5EF4-FFF2-40B4-BE49-F238E27FC236}">
                <a16:creationId xmlns:a16="http://schemas.microsoft.com/office/drawing/2014/main" id="{06A31A88-7DB0-43AC-A087-2EB929D0E710}"/>
              </a:ext>
            </a:extLst>
          </p:cNvPr>
          <p:cNvCxnSpPr/>
          <p:nvPr/>
        </p:nvCxnSpPr>
        <p:spPr>
          <a:xfrm flipV="1">
            <a:off x="10863602" y="1905000"/>
            <a:ext cx="416122" cy="4037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C136298-800F-45DE-A468-3E1E2A981290}"/>
              </a:ext>
            </a:extLst>
          </p:cNvPr>
          <p:cNvCxnSpPr/>
          <p:nvPr/>
        </p:nvCxnSpPr>
        <p:spPr>
          <a:xfrm flipV="1">
            <a:off x="10870434" y="2308744"/>
            <a:ext cx="409290" cy="41170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ED898E4-52F5-4849-A38A-28C84A2BB5D0}"/>
              </a:ext>
            </a:extLst>
          </p:cNvPr>
          <p:cNvCxnSpPr/>
          <p:nvPr/>
        </p:nvCxnSpPr>
        <p:spPr>
          <a:xfrm flipV="1">
            <a:off x="10870434" y="2720451"/>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D884542-24FD-408D-890D-D569DABE2B27}"/>
              </a:ext>
            </a:extLst>
          </p:cNvPr>
          <p:cNvCxnSpPr/>
          <p:nvPr/>
        </p:nvCxnSpPr>
        <p:spPr>
          <a:xfrm flipV="1">
            <a:off x="10870434" y="3132160"/>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8E52EB5-A3A4-4751-BAB9-9B1F70792B70}"/>
              </a:ext>
            </a:extLst>
          </p:cNvPr>
          <p:cNvCxnSpPr/>
          <p:nvPr/>
        </p:nvCxnSpPr>
        <p:spPr>
          <a:xfrm flipV="1">
            <a:off x="10870434" y="3543872"/>
            <a:ext cx="409290" cy="42535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DA52942-0BFC-4E6F-8992-B289F49FCF56}"/>
              </a:ext>
            </a:extLst>
          </p:cNvPr>
          <p:cNvCxnSpPr/>
          <p:nvPr/>
        </p:nvCxnSpPr>
        <p:spPr>
          <a:xfrm flipV="1">
            <a:off x="10870434" y="3969230"/>
            <a:ext cx="409290" cy="425358"/>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6164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3C3F-7AE4-EE4D-77A4-28A28019B581}"/>
              </a:ext>
            </a:extLst>
          </p:cNvPr>
          <p:cNvSpPr>
            <a:spLocks noGrp="1"/>
          </p:cNvSpPr>
          <p:nvPr>
            <p:ph type="title"/>
          </p:nvPr>
        </p:nvSpPr>
        <p:spPr>
          <a:xfrm>
            <a:off x="2592925" y="207550"/>
            <a:ext cx="8911687" cy="666210"/>
          </a:xfrm>
        </p:spPr>
        <p:txBody>
          <a:bodyPr/>
          <a:lstStyle/>
          <a:p>
            <a:r>
              <a:rPr lang="en-US" b="1" dirty="0"/>
              <a:t>Application Layer</a:t>
            </a:r>
          </a:p>
        </p:txBody>
      </p:sp>
      <p:sp>
        <p:nvSpPr>
          <p:cNvPr id="3" name="Content Placeholder 2">
            <a:extLst>
              <a:ext uri="{FF2B5EF4-FFF2-40B4-BE49-F238E27FC236}">
                <a16:creationId xmlns:a16="http://schemas.microsoft.com/office/drawing/2014/main" id="{C0B1F3C1-5C40-8B6B-1FE5-0C69A91C7307}"/>
              </a:ext>
            </a:extLst>
          </p:cNvPr>
          <p:cNvSpPr>
            <a:spLocks noGrp="1"/>
          </p:cNvSpPr>
          <p:nvPr>
            <p:ph idx="1"/>
          </p:nvPr>
        </p:nvSpPr>
        <p:spPr>
          <a:xfrm>
            <a:off x="2589212" y="1148080"/>
            <a:ext cx="8915400" cy="3777622"/>
          </a:xfrm>
        </p:spPr>
        <p:txBody>
          <a:bodyPr/>
          <a:lstStyle/>
          <a:p>
            <a:r>
              <a:rPr lang="en-US" dirty="0"/>
              <a:t>Application Layer: is responsible for providing services to the user.</a:t>
            </a:r>
          </a:p>
          <a:p>
            <a:r>
              <a:rPr lang="en-US" b="1" dirty="0"/>
              <a:t>Network Virtual Terminal: </a:t>
            </a:r>
            <a:r>
              <a:rPr lang="en-US" dirty="0"/>
              <a:t>is a software version of a physical terminal and it allows a user to log on to a remote host. </a:t>
            </a:r>
          </a:p>
          <a:p>
            <a:r>
              <a:rPr lang="en-US" b="1" dirty="0"/>
              <a:t>File transfer, access, and management: </a:t>
            </a:r>
            <a:r>
              <a:rPr lang="en-US" dirty="0"/>
              <a:t>The application allows a user to access files in a remote host, to retrieve files from a remote computer for use in the local computer, and to manage or control files in a remote computer locally. </a:t>
            </a:r>
          </a:p>
          <a:p>
            <a:r>
              <a:rPr lang="en-US" b="1" dirty="0"/>
              <a:t>Mail Services: </a:t>
            </a:r>
            <a:r>
              <a:rPr lang="en-US" dirty="0"/>
              <a:t>This application provides the basis for e-mail forwarding and storage. </a:t>
            </a:r>
          </a:p>
          <a:p>
            <a:r>
              <a:rPr lang="en-US" b="1" dirty="0"/>
              <a:t>Directory Services: </a:t>
            </a:r>
            <a:r>
              <a:rPr lang="en-US" dirty="0"/>
              <a:t>This application provides distributed sources and access for global information about various objects and services.</a:t>
            </a:r>
          </a:p>
        </p:txBody>
      </p:sp>
    </p:spTree>
    <p:extLst>
      <p:ext uri="{BB962C8B-B14F-4D97-AF65-F5344CB8AC3E}">
        <p14:creationId xmlns:p14="http://schemas.microsoft.com/office/powerpoint/2010/main" val="196149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(7) Application Layer</a:t>
            </a:r>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1446664" y="1705971"/>
            <a:ext cx="6977670" cy="3344553"/>
          </a:xfrm>
        </p:spPr>
        <p:txBody>
          <a:bodyPr vert="horz" lIns="91440" tIns="45720" rIns="91440" bIns="45720" rtlCol="0">
            <a:noAutofit/>
          </a:bodyPr>
          <a:lstStyle/>
          <a:p>
            <a:pPr algn="just"/>
            <a:r>
              <a:rPr lang="en-US" sz="2000" b="1" dirty="0"/>
              <a:t>database access</a:t>
            </a:r>
          </a:p>
          <a:p>
            <a:pPr algn="just"/>
            <a:r>
              <a:rPr lang="en-US" sz="2000" b="1" dirty="0"/>
              <a:t>e-mail</a:t>
            </a:r>
          </a:p>
          <a:p>
            <a:pPr algn="just"/>
            <a:r>
              <a:rPr lang="en-US" sz="2000" b="1" dirty="0"/>
              <a:t>support for file transfers</a:t>
            </a:r>
          </a:p>
          <a:p>
            <a:pPr algn="just"/>
            <a:r>
              <a:rPr lang="en-US" sz="2000" b="1" dirty="0"/>
              <a:t>ability to print on a network</a:t>
            </a:r>
          </a:p>
          <a:p>
            <a:pPr algn="just"/>
            <a:r>
              <a:rPr lang="en-US" sz="2000" b="1" dirty="0"/>
              <a:t>browsing the World Wide Web</a:t>
            </a:r>
          </a:p>
          <a:p>
            <a:pPr marL="0" lvl="0" indent="0" algn="just">
              <a:buNone/>
            </a:pPr>
            <a:endParaRPr lang="en-US" sz="2000" b="1" dirty="0"/>
          </a:p>
        </p:txBody>
      </p:sp>
      <p:sp>
        <p:nvSpPr>
          <p:cNvPr id="5" name="Cube 4">
            <a:extLst>
              <a:ext uri="{FF2B5EF4-FFF2-40B4-BE49-F238E27FC236}">
                <a16:creationId xmlns:a16="http://schemas.microsoft.com/office/drawing/2014/main" id="{77015FC5-9D79-41AD-9D03-5A49A990269B}"/>
              </a:ext>
            </a:extLst>
          </p:cNvPr>
          <p:cNvSpPr>
            <a:spLocks noChangeArrowheads="1"/>
          </p:cNvSpPr>
          <p:nvPr/>
        </p:nvSpPr>
        <p:spPr bwMode="auto">
          <a:xfrm>
            <a:off x="9113394" y="1433015"/>
            <a:ext cx="2166330" cy="3344553"/>
          </a:xfrm>
          <a:prstGeom prst="cube">
            <a:avLst>
              <a:gd name="adj" fmla="val 17787"/>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endParaRPr lang="en-US"/>
          </a:p>
        </p:txBody>
      </p:sp>
      <p:sp>
        <p:nvSpPr>
          <p:cNvPr id="2" name="TextBox 1">
            <a:extLst>
              <a:ext uri="{FF2B5EF4-FFF2-40B4-BE49-F238E27FC236}">
                <a16:creationId xmlns:a16="http://schemas.microsoft.com/office/drawing/2014/main" id="{1A9B869E-8EAF-499E-8520-4A746D46D8EE}"/>
              </a:ext>
            </a:extLst>
          </p:cNvPr>
          <p:cNvSpPr txBox="1"/>
          <p:nvPr/>
        </p:nvSpPr>
        <p:spPr>
          <a:xfrm>
            <a:off x="9113394" y="1869743"/>
            <a:ext cx="1736576" cy="369332"/>
          </a:xfrm>
          <a:prstGeom prst="rect">
            <a:avLst/>
          </a:prstGeom>
          <a:solidFill>
            <a:srgbClr val="FFC000"/>
          </a:solidFill>
          <a:ln>
            <a:solidFill>
              <a:schemeClr val="tx1"/>
            </a:solidFill>
          </a:ln>
        </p:spPr>
        <p:txBody>
          <a:bodyPr wrap="square" rtlCol="0">
            <a:spAutoFit/>
          </a:bodyPr>
          <a:lstStyle/>
          <a:p>
            <a:pPr algn="ctr"/>
            <a:r>
              <a:rPr lang="en-US" b="1" dirty="0"/>
              <a:t>Application</a:t>
            </a:r>
          </a:p>
        </p:txBody>
      </p:sp>
      <p:sp>
        <p:nvSpPr>
          <p:cNvPr id="8" name="TextBox 7">
            <a:extLst>
              <a:ext uri="{FF2B5EF4-FFF2-40B4-BE49-F238E27FC236}">
                <a16:creationId xmlns:a16="http://schemas.microsoft.com/office/drawing/2014/main" id="{41A90AEB-20D5-4F55-B6EF-6E86DDDB18D5}"/>
              </a:ext>
            </a:extLst>
          </p:cNvPr>
          <p:cNvSpPr txBox="1"/>
          <p:nvPr/>
        </p:nvSpPr>
        <p:spPr>
          <a:xfrm>
            <a:off x="9129314" y="2308744"/>
            <a:ext cx="1736576" cy="369332"/>
          </a:xfrm>
          <a:prstGeom prst="rect">
            <a:avLst/>
          </a:prstGeom>
          <a:solidFill>
            <a:schemeClr val="bg1"/>
          </a:solidFill>
          <a:ln>
            <a:solidFill>
              <a:schemeClr val="tx1"/>
            </a:solidFill>
          </a:ln>
        </p:spPr>
        <p:txBody>
          <a:bodyPr wrap="square" rtlCol="0">
            <a:spAutoFit/>
          </a:bodyPr>
          <a:lstStyle/>
          <a:p>
            <a:pPr algn="ctr"/>
            <a:r>
              <a:rPr lang="en-US" b="1" dirty="0"/>
              <a:t>Presentation</a:t>
            </a:r>
          </a:p>
        </p:txBody>
      </p:sp>
      <p:sp>
        <p:nvSpPr>
          <p:cNvPr id="9" name="TextBox 8">
            <a:extLst>
              <a:ext uri="{FF2B5EF4-FFF2-40B4-BE49-F238E27FC236}">
                <a16:creationId xmlns:a16="http://schemas.microsoft.com/office/drawing/2014/main" id="{9935400D-03B9-434E-8E97-5FBD956352B0}"/>
              </a:ext>
            </a:extLst>
          </p:cNvPr>
          <p:cNvSpPr txBox="1"/>
          <p:nvPr/>
        </p:nvSpPr>
        <p:spPr>
          <a:xfrm>
            <a:off x="9131586" y="2720451"/>
            <a:ext cx="1736576" cy="369332"/>
          </a:xfrm>
          <a:prstGeom prst="rect">
            <a:avLst/>
          </a:prstGeom>
          <a:solidFill>
            <a:schemeClr val="bg1"/>
          </a:solidFill>
          <a:ln>
            <a:solidFill>
              <a:schemeClr val="tx1"/>
            </a:solidFill>
          </a:ln>
        </p:spPr>
        <p:txBody>
          <a:bodyPr wrap="square" rtlCol="0">
            <a:spAutoFit/>
          </a:bodyPr>
          <a:lstStyle/>
          <a:p>
            <a:pPr algn="ctr"/>
            <a:r>
              <a:rPr lang="en-US" b="1" dirty="0"/>
              <a:t>Session</a:t>
            </a:r>
          </a:p>
        </p:txBody>
      </p:sp>
      <p:sp>
        <p:nvSpPr>
          <p:cNvPr id="10" name="TextBox 9">
            <a:extLst>
              <a:ext uri="{FF2B5EF4-FFF2-40B4-BE49-F238E27FC236}">
                <a16:creationId xmlns:a16="http://schemas.microsoft.com/office/drawing/2014/main" id="{2487D030-7B35-41BA-8F28-4FF0C9D0E9DA}"/>
              </a:ext>
            </a:extLst>
          </p:cNvPr>
          <p:cNvSpPr txBox="1"/>
          <p:nvPr/>
        </p:nvSpPr>
        <p:spPr>
          <a:xfrm>
            <a:off x="9133858" y="3132160"/>
            <a:ext cx="1736576" cy="369332"/>
          </a:xfrm>
          <a:prstGeom prst="rect">
            <a:avLst/>
          </a:prstGeom>
          <a:solidFill>
            <a:schemeClr val="bg1"/>
          </a:solidFill>
          <a:ln>
            <a:solidFill>
              <a:schemeClr val="tx1"/>
            </a:solidFill>
          </a:ln>
        </p:spPr>
        <p:txBody>
          <a:bodyPr wrap="square" rtlCol="0">
            <a:spAutoFit/>
          </a:bodyPr>
          <a:lstStyle/>
          <a:p>
            <a:pPr algn="ctr"/>
            <a:r>
              <a:rPr lang="en-US" b="1" dirty="0"/>
              <a:t>Transport</a:t>
            </a:r>
          </a:p>
        </p:txBody>
      </p:sp>
      <p:sp>
        <p:nvSpPr>
          <p:cNvPr id="11" name="TextBox 10">
            <a:extLst>
              <a:ext uri="{FF2B5EF4-FFF2-40B4-BE49-F238E27FC236}">
                <a16:creationId xmlns:a16="http://schemas.microsoft.com/office/drawing/2014/main" id="{A0FFC662-45B1-4107-869F-F0F12F019DE3}"/>
              </a:ext>
            </a:extLst>
          </p:cNvPr>
          <p:cNvSpPr txBox="1"/>
          <p:nvPr/>
        </p:nvSpPr>
        <p:spPr>
          <a:xfrm>
            <a:off x="9136130" y="3543872"/>
            <a:ext cx="1736576" cy="369332"/>
          </a:xfrm>
          <a:prstGeom prst="rect">
            <a:avLst/>
          </a:prstGeom>
          <a:solidFill>
            <a:schemeClr val="bg1"/>
          </a:solidFill>
          <a:ln>
            <a:solidFill>
              <a:schemeClr val="tx1"/>
            </a:solidFill>
          </a:ln>
        </p:spPr>
        <p:txBody>
          <a:bodyPr wrap="square" rtlCol="0">
            <a:spAutoFit/>
          </a:bodyPr>
          <a:lstStyle/>
          <a:p>
            <a:pPr algn="ctr"/>
            <a:r>
              <a:rPr lang="en-US" b="1" dirty="0"/>
              <a:t>Network</a:t>
            </a:r>
          </a:p>
        </p:txBody>
      </p:sp>
      <p:sp>
        <p:nvSpPr>
          <p:cNvPr id="12" name="TextBox 11">
            <a:extLst>
              <a:ext uri="{FF2B5EF4-FFF2-40B4-BE49-F238E27FC236}">
                <a16:creationId xmlns:a16="http://schemas.microsoft.com/office/drawing/2014/main" id="{542707F2-DEBD-40CF-B57A-E9EDD24AD612}"/>
              </a:ext>
            </a:extLst>
          </p:cNvPr>
          <p:cNvSpPr txBox="1"/>
          <p:nvPr/>
        </p:nvSpPr>
        <p:spPr>
          <a:xfrm>
            <a:off x="9138402" y="3969230"/>
            <a:ext cx="1736576" cy="369332"/>
          </a:xfrm>
          <a:prstGeom prst="rect">
            <a:avLst/>
          </a:prstGeom>
          <a:solidFill>
            <a:schemeClr val="bg1"/>
          </a:solidFill>
          <a:ln>
            <a:solidFill>
              <a:schemeClr val="tx1"/>
            </a:solidFill>
          </a:ln>
        </p:spPr>
        <p:txBody>
          <a:bodyPr wrap="square" rtlCol="0">
            <a:spAutoFit/>
          </a:bodyPr>
          <a:lstStyle/>
          <a:p>
            <a:pPr algn="ctr"/>
            <a:r>
              <a:rPr lang="en-US" b="1" dirty="0"/>
              <a:t>Data Link</a:t>
            </a:r>
          </a:p>
        </p:txBody>
      </p:sp>
      <p:sp>
        <p:nvSpPr>
          <p:cNvPr id="13" name="TextBox 12">
            <a:extLst>
              <a:ext uri="{FF2B5EF4-FFF2-40B4-BE49-F238E27FC236}">
                <a16:creationId xmlns:a16="http://schemas.microsoft.com/office/drawing/2014/main" id="{8B543E65-CE3E-4DBD-80BB-7C0572B73DF5}"/>
              </a:ext>
            </a:extLst>
          </p:cNvPr>
          <p:cNvSpPr txBox="1"/>
          <p:nvPr/>
        </p:nvSpPr>
        <p:spPr>
          <a:xfrm>
            <a:off x="9127026" y="4394588"/>
            <a:ext cx="1736576" cy="369332"/>
          </a:xfrm>
          <a:prstGeom prst="rect">
            <a:avLst/>
          </a:prstGeom>
          <a:noFill/>
          <a:ln>
            <a:solidFill>
              <a:schemeClr val="tx1"/>
            </a:solidFill>
          </a:ln>
        </p:spPr>
        <p:txBody>
          <a:bodyPr wrap="square" rtlCol="0">
            <a:spAutoFit/>
          </a:bodyPr>
          <a:lstStyle/>
          <a:p>
            <a:pPr algn="ctr"/>
            <a:r>
              <a:rPr lang="en-US" b="1" dirty="0"/>
              <a:t>Physical</a:t>
            </a:r>
          </a:p>
        </p:txBody>
      </p:sp>
      <p:cxnSp>
        <p:nvCxnSpPr>
          <p:cNvPr id="4" name="Straight Connector 3">
            <a:extLst>
              <a:ext uri="{FF2B5EF4-FFF2-40B4-BE49-F238E27FC236}">
                <a16:creationId xmlns:a16="http://schemas.microsoft.com/office/drawing/2014/main" id="{06A31A88-7DB0-43AC-A087-2EB929D0E710}"/>
              </a:ext>
            </a:extLst>
          </p:cNvPr>
          <p:cNvCxnSpPr/>
          <p:nvPr/>
        </p:nvCxnSpPr>
        <p:spPr>
          <a:xfrm flipV="1">
            <a:off x="10863602" y="1905000"/>
            <a:ext cx="416122" cy="4037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C136298-800F-45DE-A468-3E1E2A981290}"/>
              </a:ext>
            </a:extLst>
          </p:cNvPr>
          <p:cNvCxnSpPr/>
          <p:nvPr/>
        </p:nvCxnSpPr>
        <p:spPr>
          <a:xfrm flipV="1">
            <a:off x="10870434" y="2308744"/>
            <a:ext cx="409290" cy="41170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ED898E4-52F5-4849-A38A-28C84A2BB5D0}"/>
              </a:ext>
            </a:extLst>
          </p:cNvPr>
          <p:cNvCxnSpPr/>
          <p:nvPr/>
        </p:nvCxnSpPr>
        <p:spPr>
          <a:xfrm flipV="1">
            <a:off x="10870434" y="2720451"/>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D884542-24FD-408D-890D-D569DABE2B27}"/>
              </a:ext>
            </a:extLst>
          </p:cNvPr>
          <p:cNvCxnSpPr/>
          <p:nvPr/>
        </p:nvCxnSpPr>
        <p:spPr>
          <a:xfrm flipV="1">
            <a:off x="10870434" y="3132160"/>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8E52EB5-A3A4-4751-BAB9-9B1F70792B70}"/>
              </a:ext>
            </a:extLst>
          </p:cNvPr>
          <p:cNvCxnSpPr/>
          <p:nvPr/>
        </p:nvCxnSpPr>
        <p:spPr>
          <a:xfrm flipV="1">
            <a:off x="10870434" y="3543872"/>
            <a:ext cx="409290" cy="42535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DA52942-0BFC-4E6F-8992-B289F49FCF56}"/>
              </a:ext>
            </a:extLst>
          </p:cNvPr>
          <p:cNvCxnSpPr/>
          <p:nvPr/>
        </p:nvCxnSpPr>
        <p:spPr>
          <a:xfrm flipV="1">
            <a:off x="10870434" y="3969230"/>
            <a:ext cx="409290" cy="425358"/>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1878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8A2C-8A65-4179-E408-D7EF077CD235}"/>
              </a:ext>
            </a:extLst>
          </p:cNvPr>
          <p:cNvSpPr>
            <a:spLocks noGrp="1"/>
          </p:cNvSpPr>
          <p:nvPr>
            <p:ph type="title"/>
          </p:nvPr>
        </p:nvSpPr>
        <p:spPr/>
        <p:txBody>
          <a:bodyPr/>
          <a:lstStyle/>
          <a:p>
            <a:r>
              <a:rPr lang="en-US" b="1" dirty="0"/>
              <a:t>Summary of OSI Model</a:t>
            </a:r>
          </a:p>
        </p:txBody>
      </p:sp>
      <p:pic>
        <p:nvPicPr>
          <p:cNvPr id="5" name="Content Placeholder 4">
            <a:extLst>
              <a:ext uri="{FF2B5EF4-FFF2-40B4-BE49-F238E27FC236}">
                <a16:creationId xmlns:a16="http://schemas.microsoft.com/office/drawing/2014/main" id="{BE051C23-E317-D040-17B3-C0CA53CBAAF8}"/>
              </a:ext>
            </a:extLst>
          </p:cNvPr>
          <p:cNvPicPr>
            <a:picLocks noGrp="1" noChangeAspect="1"/>
          </p:cNvPicPr>
          <p:nvPr>
            <p:ph idx="1"/>
          </p:nvPr>
        </p:nvPicPr>
        <p:blipFill>
          <a:blip r:embed="rId2"/>
          <a:stretch>
            <a:fillRect/>
          </a:stretch>
        </p:blipFill>
        <p:spPr>
          <a:xfrm>
            <a:off x="3347670" y="2113280"/>
            <a:ext cx="7402195" cy="4470400"/>
          </a:xfrm>
        </p:spPr>
      </p:pic>
    </p:spTree>
    <p:extLst>
      <p:ext uri="{BB962C8B-B14F-4D97-AF65-F5344CB8AC3E}">
        <p14:creationId xmlns:p14="http://schemas.microsoft.com/office/powerpoint/2010/main" val="1513945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7B6D1CE-7DFC-4305-BD3B-BD04FBE0B91A}"/>
              </a:ext>
            </a:extLst>
          </p:cNvPr>
          <p:cNvSpPr txBox="1">
            <a:spLocks noChangeArrowheads="1"/>
          </p:cNvSpPr>
          <p:nvPr/>
        </p:nvSpPr>
        <p:spPr>
          <a:xfrm>
            <a:off x="1841189" y="3089013"/>
            <a:ext cx="8509621" cy="153599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altLang="en-US" b="1" dirty="0"/>
              <a:t>Thank You</a:t>
            </a:r>
          </a:p>
          <a:p>
            <a:pPr algn="ctr">
              <a:spcAft>
                <a:spcPts val="600"/>
              </a:spcAft>
            </a:pPr>
            <a:r>
              <a:rPr lang="en-US" altLang="en-US" b="1" dirty="0"/>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E5EC0C2-909A-4993-AE7B-C6035C02D761}"/>
              </a:ext>
            </a:extLst>
          </p:cNvPr>
          <p:cNvSpPr>
            <a:spLocks noGrp="1" noChangeArrowheads="1"/>
          </p:cNvSpPr>
          <p:nvPr>
            <p:ph type="title"/>
          </p:nvPr>
        </p:nvSpPr>
        <p:spPr>
          <a:xfrm>
            <a:off x="1709531" y="337625"/>
            <a:ext cx="6970235" cy="1026941"/>
          </a:xfrm>
        </p:spPr>
        <p:txBody>
          <a:bodyPr/>
          <a:lstStyle/>
          <a:p>
            <a:r>
              <a:rPr lang="en-GB" altLang="en-US" b="1" dirty="0">
                <a:latin typeface="Times New Roman" panose="02020603050405020304" pitchFamily="18" charset="0"/>
                <a:cs typeface="Times New Roman" panose="02020603050405020304" pitchFamily="18" charset="0"/>
              </a:rPr>
              <a:t>OSI Model</a:t>
            </a:r>
          </a:p>
        </p:txBody>
      </p:sp>
      <p:pic>
        <p:nvPicPr>
          <p:cNvPr id="14" name="Picture 13">
            <a:extLst>
              <a:ext uri="{FF2B5EF4-FFF2-40B4-BE49-F238E27FC236}">
                <a16:creationId xmlns:a16="http://schemas.microsoft.com/office/drawing/2014/main" id="{40B7CB79-C53C-4AB8-B913-EE7A387AB1C9}"/>
              </a:ext>
            </a:extLst>
          </p:cNvPr>
          <p:cNvPicPr>
            <a:picLocks noChangeAspect="1"/>
          </p:cNvPicPr>
          <p:nvPr/>
        </p:nvPicPr>
        <p:blipFill>
          <a:blip r:embed="rId2"/>
          <a:stretch>
            <a:fillRect/>
          </a:stretch>
        </p:blipFill>
        <p:spPr>
          <a:xfrm>
            <a:off x="1927275" y="1319064"/>
            <a:ext cx="8299937" cy="5067667"/>
          </a:xfrm>
          <a:prstGeom prst="rect">
            <a:avLst/>
          </a:prstGeom>
        </p:spPr>
      </p:pic>
    </p:spTree>
    <p:extLst>
      <p:ext uri="{BB962C8B-B14F-4D97-AF65-F5344CB8AC3E}">
        <p14:creationId xmlns:p14="http://schemas.microsoft.com/office/powerpoint/2010/main" val="180773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340E-33C4-E1F1-4E64-261130C5A51D}"/>
              </a:ext>
            </a:extLst>
          </p:cNvPr>
          <p:cNvSpPr>
            <a:spLocks noGrp="1"/>
          </p:cNvSpPr>
          <p:nvPr>
            <p:ph type="title"/>
          </p:nvPr>
        </p:nvSpPr>
        <p:spPr/>
        <p:txBody>
          <a:bodyPr/>
          <a:lstStyle/>
          <a:p>
            <a:endParaRPr lang="en-US" dirty="0"/>
          </a:p>
        </p:txBody>
      </p:sp>
      <p:pic>
        <p:nvPicPr>
          <p:cNvPr id="1028" name="Picture 4" descr="OSI Model: The 7 Layers of Network Architecture – BMC Software | Blogs">
            <a:extLst>
              <a:ext uri="{FF2B5EF4-FFF2-40B4-BE49-F238E27FC236}">
                <a16:creationId xmlns:a16="http://schemas.microsoft.com/office/drawing/2014/main" id="{9AA07B0D-A96C-0DD8-E368-2AB472B316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40" b="3704"/>
          <a:stretch/>
        </p:blipFill>
        <p:spPr bwMode="auto">
          <a:xfrm>
            <a:off x="6869870" y="1940560"/>
            <a:ext cx="4854770" cy="49174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SI Network Layers Quiz - ProProfs Quiz">
            <a:extLst>
              <a:ext uri="{FF2B5EF4-FFF2-40B4-BE49-F238E27FC236}">
                <a16:creationId xmlns:a16="http://schemas.microsoft.com/office/drawing/2014/main" id="{E06F78A6-5092-13CE-F6D2-5DBF9B5992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564" r="20451"/>
          <a:stretch/>
        </p:blipFill>
        <p:spPr bwMode="auto">
          <a:xfrm>
            <a:off x="2468880" y="1971040"/>
            <a:ext cx="3972560" cy="491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88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42F3-477C-EA9C-FC3F-C21362FC2089}"/>
              </a:ext>
            </a:extLst>
          </p:cNvPr>
          <p:cNvSpPr>
            <a:spLocks noGrp="1"/>
          </p:cNvSpPr>
          <p:nvPr>
            <p:ph type="title"/>
          </p:nvPr>
        </p:nvSpPr>
        <p:spPr/>
        <p:txBody>
          <a:bodyPr/>
          <a:lstStyle/>
          <a:p>
            <a:endParaRPr lang="en-US"/>
          </a:p>
        </p:txBody>
      </p:sp>
      <p:pic>
        <p:nvPicPr>
          <p:cNvPr id="3074" name="Picture 2" descr="What is OSI Model | Comprehensive Guide to OSI Model">
            <a:extLst>
              <a:ext uri="{FF2B5EF4-FFF2-40B4-BE49-F238E27FC236}">
                <a16:creationId xmlns:a16="http://schemas.microsoft.com/office/drawing/2014/main" id="{9BB78EA0-4E53-4FDF-1F0D-2B94B6013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375920"/>
            <a:ext cx="9032240" cy="640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89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D1AE-55BD-8439-12F9-83AE89676BE0}"/>
              </a:ext>
            </a:extLst>
          </p:cNvPr>
          <p:cNvSpPr>
            <a:spLocks noGrp="1"/>
          </p:cNvSpPr>
          <p:nvPr>
            <p:ph type="title"/>
          </p:nvPr>
        </p:nvSpPr>
        <p:spPr/>
        <p:txBody>
          <a:bodyPr/>
          <a:lstStyle/>
          <a:p>
            <a:endParaRPr lang="en-US"/>
          </a:p>
        </p:txBody>
      </p:sp>
      <p:pic>
        <p:nvPicPr>
          <p:cNvPr id="2050" name="Picture 2" descr="Networking: OSI Model Explained | The Daily Programmer">
            <a:extLst>
              <a:ext uri="{FF2B5EF4-FFF2-40B4-BE49-F238E27FC236}">
                <a16:creationId xmlns:a16="http://schemas.microsoft.com/office/drawing/2014/main" id="{F202C862-3C44-206A-8955-6AC247497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406400"/>
            <a:ext cx="8747760" cy="645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5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D9BD230D-0708-4782-93C2-6421485ED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649224" y="645106"/>
            <a:ext cx="6574536" cy="12598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OSI Model</a:t>
            </a:r>
          </a:p>
        </p:txBody>
      </p:sp>
      <p:sp>
        <p:nvSpPr>
          <p:cNvPr id="74" name="Rectangle 73">
            <a:extLst>
              <a:ext uri="{FF2B5EF4-FFF2-40B4-BE49-F238E27FC236}">
                <a16:creationId xmlns:a16="http://schemas.microsoft.com/office/drawing/2014/main" id="{D630D25A-547E-4D17-B65E-FA2B88893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649224" y="1760562"/>
            <a:ext cx="7387871" cy="4452332"/>
          </a:xfrm>
        </p:spPr>
        <p:txBody>
          <a:bodyPr vert="horz" lIns="91440" tIns="45720" rIns="91440" bIns="45720" rtlCol="0">
            <a:noAutofit/>
          </a:bodyPr>
          <a:lstStyle/>
          <a:p>
            <a:pPr marL="0" indent="0" algn="just">
              <a:lnSpc>
                <a:spcPct val="90000"/>
              </a:lnSpc>
              <a:buNone/>
            </a:pPr>
            <a:r>
              <a:rPr lang="en-US" sz="2000" b="1" dirty="0"/>
              <a:t>The OSI model attempts to define rules that apply to the following issues:</a:t>
            </a:r>
          </a:p>
          <a:p>
            <a:pPr lvl="0" algn="just">
              <a:lnSpc>
                <a:spcPct val="90000"/>
              </a:lnSpc>
            </a:pPr>
            <a:r>
              <a:rPr lang="en-US" sz="2000" b="1" dirty="0"/>
              <a:t>How network devices contact each other and, if they have different languages, how they communicate with each other.</a:t>
            </a:r>
          </a:p>
          <a:p>
            <a:pPr lvl="0" algn="just">
              <a:lnSpc>
                <a:spcPct val="90000"/>
              </a:lnSpc>
            </a:pPr>
            <a:r>
              <a:rPr lang="en-US" sz="2000" b="1" dirty="0"/>
              <a:t>Methods by which a device on a network knows when to transmit data and when not to.</a:t>
            </a:r>
          </a:p>
          <a:p>
            <a:pPr lvl="0" algn="just">
              <a:lnSpc>
                <a:spcPct val="90000"/>
              </a:lnSpc>
            </a:pPr>
            <a:r>
              <a:rPr lang="en-US" sz="2000" b="1" dirty="0"/>
              <a:t>How the physical transmission media are arranged and connected.</a:t>
            </a:r>
          </a:p>
          <a:p>
            <a:pPr lvl="0" algn="just">
              <a:lnSpc>
                <a:spcPct val="90000"/>
              </a:lnSpc>
            </a:pPr>
            <a:r>
              <a:rPr lang="en-US" sz="2000" b="1" dirty="0"/>
              <a:t>How to ensure that network devices maintain a proper rate of data flow.</a:t>
            </a:r>
          </a:p>
          <a:p>
            <a:pPr lvl="0" algn="just">
              <a:lnSpc>
                <a:spcPct val="90000"/>
              </a:lnSpc>
            </a:pPr>
            <a:r>
              <a:rPr lang="en-US" sz="2000" b="1" dirty="0"/>
              <a:t>How bits are represented on the network media.</a:t>
            </a:r>
          </a:p>
        </p:txBody>
      </p:sp>
      <p:sp>
        <p:nvSpPr>
          <p:cNvPr id="76" name="Freeform 11">
            <a:extLst>
              <a:ext uri="{FF2B5EF4-FFF2-40B4-BE49-F238E27FC236}">
                <a16:creationId xmlns:a16="http://schemas.microsoft.com/office/drawing/2014/main" id="{F39C56FC-EE04-4CE0-8DE2-736A201E9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a:extLst>
              <a:ext uri="{FF2B5EF4-FFF2-40B4-BE49-F238E27FC236}">
                <a16:creationId xmlns:a16="http://schemas.microsoft.com/office/drawing/2014/main" id="{6803875F-DEE3-4562-8DE5-CB3C3DF3B4AD}"/>
              </a:ext>
            </a:extLst>
          </p:cNvPr>
          <p:cNvSpPr>
            <a:spLocks noChangeArrowheads="1"/>
          </p:cNvSpPr>
          <p:nvPr/>
        </p:nvSpPr>
        <p:spPr bwMode="auto">
          <a:xfrm>
            <a:off x="8676660" y="1815150"/>
            <a:ext cx="2166330" cy="3344553"/>
          </a:xfrm>
          <a:prstGeom prst="cube">
            <a:avLst>
              <a:gd name="adj" fmla="val 17787"/>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rot="0" vert="horz" wrap="square" lIns="91440" tIns="45720" rIns="91440" bIns="45720" anchor="t" anchorCtr="0" upright="1">
            <a:noAutofit/>
          </a:bodyPr>
          <a:lstStyle/>
          <a:p>
            <a:endParaRPr lang="en-US"/>
          </a:p>
        </p:txBody>
      </p:sp>
      <p:sp>
        <p:nvSpPr>
          <p:cNvPr id="19" name="TextBox 18">
            <a:extLst>
              <a:ext uri="{FF2B5EF4-FFF2-40B4-BE49-F238E27FC236}">
                <a16:creationId xmlns:a16="http://schemas.microsoft.com/office/drawing/2014/main" id="{7B1C683B-844E-4F23-9A9D-56029E780DE1}"/>
              </a:ext>
            </a:extLst>
          </p:cNvPr>
          <p:cNvSpPr txBox="1"/>
          <p:nvPr/>
        </p:nvSpPr>
        <p:spPr>
          <a:xfrm>
            <a:off x="8676660" y="2251878"/>
            <a:ext cx="1736576" cy="369332"/>
          </a:xfrm>
          <a:prstGeom prst="rect">
            <a:avLst/>
          </a:prstGeom>
          <a:noFill/>
          <a:ln>
            <a:solidFill>
              <a:schemeClr val="tx1"/>
            </a:solidFill>
          </a:ln>
        </p:spPr>
        <p:txBody>
          <a:bodyPr wrap="square" rtlCol="0">
            <a:spAutoFit/>
          </a:bodyPr>
          <a:lstStyle/>
          <a:p>
            <a:pPr algn="ctr"/>
            <a:r>
              <a:rPr lang="en-US" b="1" dirty="0"/>
              <a:t>Application</a:t>
            </a:r>
          </a:p>
        </p:txBody>
      </p:sp>
      <p:sp>
        <p:nvSpPr>
          <p:cNvPr id="20" name="TextBox 19">
            <a:extLst>
              <a:ext uri="{FF2B5EF4-FFF2-40B4-BE49-F238E27FC236}">
                <a16:creationId xmlns:a16="http://schemas.microsoft.com/office/drawing/2014/main" id="{65614C74-93BF-4694-A38D-3D39A30E7AAF}"/>
              </a:ext>
            </a:extLst>
          </p:cNvPr>
          <p:cNvSpPr txBox="1"/>
          <p:nvPr/>
        </p:nvSpPr>
        <p:spPr>
          <a:xfrm>
            <a:off x="8692580" y="2690879"/>
            <a:ext cx="1736576" cy="369332"/>
          </a:xfrm>
          <a:prstGeom prst="rect">
            <a:avLst/>
          </a:prstGeom>
          <a:noFill/>
          <a:ln>
            <a:solidFill>
              <a:schemeClr val="tx1"/>
            </a:solidFill>
          </a:ln>
        </p:spPr>
        <p:txBody>
          <a:bodyPr wrap="square" rtlCol="0">
            <a:spAutoFit/>
          </a:bodyPr>
          <a:lstStyle/>
          <a:p>
            <a:pPr algn="ctr"/>
            <a:r>
              <a:rPr lang="en-US" b="1" dirty="0"/>
              <a:t>Presentation</a:t>
            </a:r>
          </a:p>
        </p:txBody>
      </p:sp>
      <p:sp>
        <p:nvSpPr>
          <p:cNvPr id="21" name="TextBox 20">
            <a:extLst>
              <a:ext uri="{FF2B5EF4-FFF2-40B4-BE49-F238E27FC236}">
                <a16:creationId xmlns:a16="http://schemas.microsoft.com/office/drawing/2014/main" id="{7CC03EA7-8ADE-4635-9204-5351EA45014C}"/>
              </a:ext>
            </a:extLst>
          </p:cNvPr>
          <p:cNvSpPr txBox="1"/>
          <p:nvPr/>
        </p:nvSpPr>
        <p:spPr>
          <a:xfrm>
            <a:off x="8694852" y="3102586"/>
            <a:ext cx="1736576" cy="369332"/>
          </a:xfrm>
          <a:prstGeom prst="rect">
            <a:avLst/>
          </a:prstGeom>
          <a:noFill/>
          <a:ln>
            <a:solidFill>
              <a:schemeClr val="tx1"/>
            </a:solidFill>
          </a:ln>
        </p:spPr>
        <p:txBody>
          <a:bodyPr wrap="square" rtlCol="0">
            <a:spAutoFit/>
          </a:bodyPr>
          <a:lstStyle/>
          <a:p>
            <a:pPr algn="ctr"/>
            <a:r>
              <a:rPr lang="en-US" b="1" dirty="0"/>
              <a:t>Session</a:t>
            </a:r>
          </a:p>
        </p:txBody>
      </p:sp>
      <p:sp>
        <p:nvSpPr>
          <p:cNvPr id="22" name="TextBox 21">
            <a:extLst>
              <a:ext uri="{FF2B5EF4-FFF2-40B4-BE49-F238E27FC236}">
                <a16:creationId xmlns:a16="http://schemas.microsoft.com/office/drawing/2014/main" id="{8130097F-AC96-4489-A7E3-7D9294120BE2}"/>
              </a:ext>
            </a:extLst>
          </p:cNvPr>
          <p:cNvSpPr txBox="1"/>
          <p:nvPr/>
        </p:nvSpPr>
        <p:spPr>
          <a:xfrm>
            <a:off x="8697124" y="3514295"/>
            <a:ext cx="1736576" cy="369332"/>
          </a:xfrm>
          <a:prstGeom prst="rect">
            <a:avLst/>
          </a:prstGeom>
          <a:noFill/>
          <a:ln>
            <a:solidFill>
              <a:schemeClr val="tx1"/>
            </a:solidFill>
          </a:ln>
        </p:spPr>
        <p:txBody>
          <a:bodyPr wrap="square" rtlCol="0">
            <a:spAutoFit/>
          </a:bodyPr>
          <a:lstStyle/>
          <a:p>
            <a:pPr algn="ctr"/>
            <a:r>
              <a:rPr lang="en-US" b="1" dirty="0"/>
              <a:t>Transport</a:t>
            </a:r>
          </a:p>
        </p:txBody>
      </p:sp>
      <p:sp>
        <p:nvSpPr>
          <p:cNvPr id="23" name="TextBox 22">
            <a:extLst>
              <a:ext uri="{FF2B5EF4-FFF2-40B4-BE49-F238E27FC236}">
                <a16:creationId xmlns:a16="http://schemas.microsoft.com/office/drawing/2014/main" id="{1A9961DC-847A-4750-804F-3AC55F6C4C71}"/>
              </a:ext>
            </a:extLst>
          </p:cNvPr>
          <p:cNvSpPr txBox="1"/>
          <p:nvPr/>
        </p:nvSpPr>
        <p:spPr>
          <a:xfrm>
            <a:off x="8699396" y="3926007"/>
            <a:ext cx="1736576" cy="369332"/>
          </a:xfrm>
          <a:prstGeom prst="rect">
            <a:avLst/>
          </a:prstGeom>
          <a:noFill/>
          <a:ln>
            <a:solidFill>
              <a:schemeClr val="tx1"/>
            </a:solidFill>
          </a:ln>
        </p:spPr>
        <p:txBody>
          <a:bodyPr wrap="square" rtlCol="0">
            <a:spAutoFit/>
          </a:bodyPr>
          <a:lstStyle/>
          <a:p>
            <a:pPr algn="ctr"/>
            <a:r>
              <a:rPr lang="en-US" b="1" dirty="0"/>
              <a:t>Network</a:t>
            </a:r>
          </a:p>
        </p:txBody>
      </p:sp>
      <p:sp>
        <p:nvSpPr>
          <p:cNvPr id="24" name="TextBox 23">
            <a:extLst>
              <a:ext uri="{FF2B5EF4-FFF2-40B4-BE49-F238E27FC236}">
                <a16:creationId xmlns:a16="http://schemas.microsoft.com/office/drawing/2014/main" id="{9EA4CB7A-1508-4AB6-9F18-A3314C468241}"/>
              </a:ext>
            </a:extLst>
          </p:cNvPr>
          <p:cNvSpPr txBox="1"/>
          <p:nvPr/>
        </p:nvSpPr>
        <p:spPr>
          <a:xfrm>
            <a:off x="8701668" y="4351365"/>
            <a:ext cx="1736576" cy="369332"/>
          </a:xfrm>
          <a:prstGeom prst="rect">
            <a:avLst/>
          </a:prstGeom>
          <a:noFill/>
          <a:ln>
            <a:solidFill>
              <a:schemeClr val="tx1"/>
            </a:solidFill>
          </a:ln>
        </p:spPr>
        <p:txBody>
          <a:bodyPr wrap="square" rtlCol="0">
            <a:spAutoFit/>
          </a:bodyPr>
          <a:lstStyle/>
          <a:p>
            <a:pPr algn="ctr"/>
            <a:r>
              <a:rPr lang="en-US" b="1" dirty="0"/>
              <a:t>Data Link</a:t>
            </a:r>
          </a:p>
        </p:txBody>
      </p:sp>
      <p:sp>
        <p:nvSpPr>
          <p:cNvPr id="25" name="TextBox 24">
            <a:extLst>
              <a:ext uri="{FF2B5EF4-FFF2-40B4-BE49-F238E27FC236}">
                <a16:creationId xmlns:a16="http://schemas.microsoft.com/office/drawing/2014/main" id="{7D8A9A56-902B-419A-ADBF-107B4A5E5567}"/>
              </a:ext>
            </a:extLst>
          </p:cNvPr>
          <p:cNvSpPr txBox="1"/>
          <p:nvPr/>
        </p:nvSpPr>
        <p:spPr>
          <a:xfrm>
            <a:off x="8690292" y="4776723"/>
            <a:ext cx="1736576" cy="369332"/>
          </a:xfrm>
          <a:prstGeom prst="rect">
            <a:avLst/>
          </a:prstGeom>
          <a:noFill/>
          <a:ln>
            <a:solidFill>
              <a:schemeClr val="tx1"/>
            </a:solidFill>
          </a:ln>
        </p:spPr>
        <p:txBody>
          <a:bodyPr wrap="square" rtlCol="0">
            <a:spAutoFit/>
          </a:bodyPr>
          <a:lstStyle/>
          <a:p>
            <a:pPr algn="ctr"/>
            <a:r>
              <a:rPr lang="en-US" b="1" dirty="0"/>
              <a:t>Physical</a:t>
            </a:r>
          </a:p>
        </p:txBody>
      </p:sp>
      <p:cxnSp>
        <p:nvCxnSpPr>
          <p:cNvPr id="26" name="Straight Connector 25">
            <a:extLst>
              <a:ext uri="{FF2B5EF4-FFF2-40B4-BE49-F238E27FC236}">
                <a16:creationId xmlns:a16="http://schemas.microsoft.com/office/drawing/2014/main" id="{4AC2D325-96DA-46A9-9580-B8909CF27E51}"/>
              </a:ext>
            </a:extLst>
          </p:cNvPr>
          <p:cNvCxnSpPr/>
          <p:nvPr/>
        </p:nvCxnSpPr>
        <p:spPr>
          <a:xfrm flipV="1">
            <a:off x="10426868" y="2287135"/>
            <a:ext cx="416122" cy="40374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23882C3-6217-4581-ADCC-B507C70051A0}"/>
              </a:ext>
            </a:extLst>
          </p:cNvPr>
          <p:cNvCxnSpPr/>
          <p:nvPr/>
        </p:nvCxnSpPr>
        <p:spPr>
          <a:xfrm flipV="1">
            <a:off x="10433700" y="2690879"/>
            <a:ext cx="409290" cy="41170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5FC850B-AB75-4D96-8D65-3F99E865079C}"/>
              </a:ext>
            </a:extLst>
          </p:cNvPr>
          <p:cNvCxnSpPr/>
          <p:nvPr/>
        </p:nvCxnSpPr>
        <p:spPr>
          <a:xfrm flipV="1">
            <a:off x="10433700" y="3102586"/>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0EA559A-1096-4E23-B12C-A6A239E73F11}"/>
              </a:ext>
            </a:extLst>
          </p:cNvPr>
          <p:cNvCxnSpPr/>
          <p:nvPr/>
        </p:nvCxnSpPr>
        <p:spPr>
          <a:xfrm flipV="1">
            <a:off x="10433700" y="3514295"/>
            <a:ext cx="409290" cy="369332"/>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CEF5F56-4F2E-43B8-89A9-E6E4133B6E3E}"/>
              </a:ext>
            </a:extLst>
          </p:cNvPr>
          <p:cNvCxnSpPr/>
          <p:nvPr/>
        </p:nvCxnSpPr>
        <p:spPr>
          <a:xfrm flipV="1">
            <a:off x="10433700" y="3926007"/>
            <a:ext cx="409290" cy="42535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6F76CF0-D307-467F-94EC-FC57FFC6B417}"/>
              </a:ext>
            </a:extLst>
          </p:cNvPr>
          <p:cNvCxnSpPr/>
          <p:nvPr/>
        </p:nvCxnSpPr>
        <p:spPr>
          <a:xfrm flipV="1">
            <a:off x="10433700" y="4351365"/>
            <a:ext cx="409290" cy="425358"/>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130183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13231-465F-5B21-F749-ABB79E2B29D2}"/>
              </a:ext>
            </a:extLst>
          </p:cNvPr>
          <p:cNvSpPr>
            <a:spLocks noGrp="1"/>
          </p:cNvSpPr>
          <p:nvPr>
            <p:ph idx="1"/>
          </p:nvPr>
        </p:nvSpPr>
        <p:spPr>
          <a:xfrm>
            <a:off x="2223452" y="1747520"/>
            <a:ext cx="8915400" cy="3777622"/>
          </a:xfrm>
        </p:spPr>
        <p:txBody>
          <a:bodyPr/>
          <a:lstStyle/>
          <a:p>
            <a:r>
              <a:rPr lang="en-US" dirty="0"/>
              <a:t>The physical layer is responsible for transmitting and receiving data over transmission medium. It define </a:t>
            </a:r>
            <a:r>
              <a:rPr lang="en-US" b="1" dirty="0"/>
              <a:t>the Characteristics of the interface </a:t>
            </a:r>
            <a:r>
              <a:rPr lang="en-US" dirty="0"/>
              <a:t>between device and the transmission medium.</a:t>
            </a:r>
          </a:p>
          <a:p>
            <a:endParaRPr lang="en-US" dirty="0"/>
          </a:p>
          <a:p>
            <a:endParaRPr lang="en-US" dirty="0"/>
          </a:p>
        </p:txBody>
      </p:sp>
      <p:sp>
        <p:nvSpPr>
          <p:cNvPr id="4" name="Rectangle 2">
            <a:extLst>
              <a:ext uri="{FF2B5EF4-FFF2-40B4-BE49-F238E27FC236}">
                <a16:creationId xmlns:a16="http://schemas.microsoft.com/office/drawing/2014/main" id="{9B320637-BA26-1CBC-6ED4-60152C3EA152}"/>
              </a:ext>
            </a:extLst>
          </p:cNvPr>
          <p:cNvSpPr txBox="1">
            <a:spLocks noGrp="1" noChangeArrowheads="1"/>
          </p:cNvSpPr>
          <p:nvPr>
            <p:ph type="title"/>
          </p:nvPr>
        </p:nvSpPr>
        <p:spPr>
          <a:xfrm>
            <a:off x="2592388" y="623888"/>
            <a:ext cx="8912225" cy="12811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(1) Physical Layer</a:t>
            </a:r>
          </a:p>
        </p:txBody>
      </p:sp>
      <p:pic>
        <p:nvPicPr>
          <p:cNvPr id="4098" name="Picture 2" descr="OSI Model - TAE">
            <a:extLst>
              <a:ext uri="{FF2B5EF4-FFF2-40B4-BE49-F238E27FC236}">
                <a16:creationId xmlns:a16="http://schemas.microsoft.com/office/drawing/2014/main" id="{97C59E67-F949-B41B-A42F-9B23E5A07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667" y="2836863"/>
            <a:ext cx="59626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ired Medium : Twisted Pair Cable | Coaxial Cable | Optical Fiber">
            <a:extLst>
              <a:ext uri="{FF2B5EF4-FFF2-40B4-BE49-F238E27FC236}">
                <a16:creationId xmlns:a16="http://schemas.microsoft.com/office/drawing/2014/main" id="{F87981E1-1A54-DED6-5DE5-2DFB85E8B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316" y="2836863"/>
            <a:ext cx="3555683" cy="259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3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0B571-1D2D-F396-9C78-5C7AD9CCAF9B}"/>
              </a:ext>
            </a:extLst>
          </p:cNvPr>
          <p:cNvSpPr>
            <a:spLocks noGrp="1"/>
          </p:cNvSpPr>
          <p:nvPr>
            <p:ph idx="1"/>
          </p:nvPr>
        </p:nvSpPr>
        <p:spPr>
          <a:xfrm>
            <a:off x="2020252" y="152400"/>
            <a:ext cx="8915400" cy="1798320"/>
          </a:xfrm>
        </p:spPr>
        <p:txBody>
          <a:bodyPr/>
          <a:lstStyle/>
          <a:p>
            <a:r>
              <a:rPr lang="en-US" b="1" dirty="0"/>
              <a:t>Representation of Bits: </a:t>
            </a:r>
            <a:r>
              <a:rPr lang="en-US" dirty="0"/>
              <a:t>The physical layer data consists of stream of bits with no interpretation. To be transmitted, bits must be encoded into signals to electrical or optical.</a:t>
            </a:r>
          </a:p>
        </p:txBody>
      </p:sp>
      <p:pic>
        <p:nvPicPr>
          <p:cNvPr id="5" name="Picture 4">
            <a:extLst>
              <a:ext uri="{FF2B5EF4-FFF2-40B4-BE49-F238E27FC236}">
                <a16:creationId xmlns:a16="http://schemas.microsoft.com/office/drawing/2014/main" id="{E9FAD1C1-2886-A9BB-F83C-7CA94D5C3193}"/>
              </a:ext>
            </a:extLst>
          </p:cNvPr>
          <p:cNvPicPr>
            <a:picLocks noChangeAspect="1"/>
          </p:cNvPicPr>
          <p:nvPr/>
        </p:nvPicPr>
        <p:blipFill>
          <a:blip r:embed="rId2"/>
          <a:stretch>
            <a:fillRect/>
          </a:stretch>
        </p:blipFill>
        <p:spPr>
          <a:xfrm>
            <a:off x="4104640" y="2137132"/>
            <a:ext cx="6595427" cy="4096758"/>
          </a:xfrm>
          <a:prstGeom prst="rect">
            <a:avLst/>
          </a:prstGeom>
        </p:spPr>
      </p:pic>
      <p:sp>
        <p:nvSpPr>
          <p:cNvPr id="6" name="TextBox 5">
            <a:extLst>
              <a:ext uri="{FF2B5EF4-FFF2-40B4-BE49-F238E27FC236}">
                <a16:creationId xmlns:a16="http://schemas.microsoft.com/office/drawing/2014/main" id="{155BE0DB-EF2D-5461-992D-9C6618614319}"/>
              </a:ext>
            </a:extLst>
          </p:cNvPr>
          <p:cNvSpPr txBox="1"/>
          <p:nvPr/>
        </p:nvSpPr>
        <p:spPr>
          <a:xfrm>
            <a:off x="6482079" y="3190240"/>
            <a:ext cx="4217987" cy="523220"/>
          </a:xfrm>
          <a:prstGeom prst="rect">
            <a:avLst/>
          </a:prstGeom>
          <a:noFill/>
        </p:spPr>
        <p:txBody>
          <a:bodyPr wrap="square" rtlCol="0">
            <a:spAutoFit/>
          </a:bodyPr>
          <a:lstStyle/>
          <a:p>
            <a:r>
              <a:rPr lang="en-US" sz="1400" dirty="0"/>
              <a:t>Encoding is a method of converting stream of </a:t>
            </a:r>
            <a:r>
              <a:rPr lang="en-US" sz="1400" dirty="0" err="1"/>
              <a:t>databits</a:t>
            </a:r>
            <a:r>
              <a:rPr lang="en-US" sz="1400" dirty="0"/>
              <a:t> into predefined code</a:t>
            </a:r>
          </a:p>
        </p:txBody>
      </p:sp>
      <p:sp>
        <p:nvSpPr>
          <p:cNvPr id="7" name="TextBox 6">
            <a:extLst>
              <a:ext uri="{FF2B5EF4-FFF2-40B4-BE49-F238E27FC236}">
                <a16:creationId xmlns:a16="http://schemas.microsoft.com/office/drawing/2014/main" id="{352215F5-B8B8-CB9F-21DA-DE8EA2384524}"/>
              </a:ext>
            </a:extLst>
          </p:cNvPr>
          <p:cNvSpPr txBox="1"/>
          <p:nvPr/>
        </p:nvSpPr>
        <p:spPr>
          <a:xfrm>
            <a:off x="8696960" y="5242560"/>
            <a:ext cx="1798320" cy="954107"/>
          </a:xfrm>
          <a:prstGeom prst="rect">
            <a:avLst/>
          </a:prstGeom>
          <a:noFill/>
        </p:spPr>
        <p:txBody>
          <a:bodyPr wrap="square" rtlCol="0">
            <a:spAutoFit/>
          </a:bodyPr>
          <a:lstStyle/>
          <a:p>
            <a:r>
              <a:rPr lang="en-US" sz="1400" dirty="0"/>
              <a:t>The method of representing the bits is called signaling method</a:t>
            </a:r>
          </a:p>
        </p:txBody>
      </p:sp>
      <p:cxnSp>
        <p:nvCxnSpPr>
          <p:cNvPr id="9" name="Straight Arrow Connector 8">
            <a:extLst>
              <a:ext uri="{FF2B5EF4-FFF2-40B4-BE49-F238E27FC236}">
                <a16:creationId xmlns:a16="http://schemas.microsoft.com/office/drawing/2014/main" id="{FD50B30B-1B9E-F7AC-C69E-5C0A8B6AE273}"/>
              </a:ext>
            </a:extLst>
          </p:cNvPr>
          <p:cNvCxnSpPr/>
          <p:nvPr/>
        </p:nvCxnSpPr>
        <p:spPr>
          <a:xfrm flipV="1">
            <a:off x="5486400" y="3616960"/>
            <a:ext cx="995679" cy="318492"/>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EB6A9C12-E01E-576A-6A14-528143B4FE61}"/>
              </a:ext>
            </a:extLst>
          </p:cNvPr>
          <p:cNvCxnSpPr/>
          <p:nvPr/>
        </p:nvCxnSpPr>
        <p:spPr>
          <a:xfrm>
            <a:off x="5486400" y="5242560"/>
            <a:ext cx="3210560" cy="19304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67228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3|2.1|11.2|8.3|7|7.4"/>
</p:tagLst>
</file>

<file path=ppt/tags/tag2.xml><?xml version="1.0" encoding="utf-8"?>
<p:tagLst xmlns:a="http://schemas.openxmlformats.org/drawingml/2006/main" xmlns:r="http://schemas.openxmlformats.org/officeDocument/2006/relationships" xmlns:p="http://schemas.openxmlformats.org/presentationml/2006/main">
  <p:tag name="TIMING" val="|41.4"/>
</p:tagLst>
</file>

<file path=ppt/tags/tag3.xml><?xml version="1.0" encoding="utf-8"?>
<p:tagLst xmlns:a="http://schemas.openxmlformats.org/drawingml/2006/main" xmlns:r="http://schemas.openxmlformats.org/officeDocument/2006/relationships" xmlns:p="http://schemas.openxmlformats.org/presentationml/2006/main">
  <p:tag name="TIMING" val="|40|11.3|4.9|5.6|3.3"/>
</p:tagLst>
</file>

<file path=ppt/tags/tag4.xml><?xml version="1.0" encoding="utf-8"?>
<p:tagLst xmlns:a="http://schemas.openxmlformats.org/drawingml/2006/main" xmlns:r="http://schemas.openxmlformats.org/officeDocument/2006/relationships" xmlns:p="http://schemas.openxmlformats.org/presentationml/2006/main">
  <p:tag name="TIMING" val="|33.1|2.2|3.9|4.2|5.5|4|5.7|8.6|4"/>
</p:tagLst>
</file>

<file path=ppt/tags/tag5.xml><?xml version="1.0" encoding="utf-8"?>
<p:tagLst xmlns:a="http://schemas.openxmlformats.org/drawingml/2006/main" xmlns:r="http://schemas.openxmlformats.org/officeDocument/2006/relationships" xmlns:p="http://schemas.openxmlformats.org/presentationml/2006/main">
  <p:tag name="TIMING" val="|44.6|5.2|5|3.5|3|3.5|7.1|5"/>
</p:tagLst>
</file>

<file path=ppt/tags/tag6.xml><?xml version="1.0" encoding="utf-8"?>
<p:tagLst xmlns:a="http://schemas.openxmlformats.org/drawingml/2006/main" xmlns:r="http://schemas.openxmlformats.org/officeDocument/2006/relationships" xmlns:p="http://schemas.openxmlformats.org/presentationml/2006/main">
  <p:tag name="TIMING" val="|23.5|4.8|5.3|6.7|3.6|4.1"/>
</p:tagLst>
</file>

<file path=ppt/tags/tag7.xml><?xml version="1.0" encoding="utf-8"?>
<p:tagLst xmlns:a="http://schemas.openxmlformats.org/drawingml/2006/main" xmlns:r="http://schemas.openxmlformats.org/officeDocument/2006/relationships" xmlns:p="http://schemas.openxmlformats.org/presentationml/2006/main">
  <p:tag name="TIMING" val="|22.3|1.2|0.1|1.1|1.5"/>
</p:tagLst>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5514</TotalTime>
  <Words>1605</Words>
  <Application>Microsoft Office PowerPoint</Application>
  <PresentationFormat>Widescreen</PresentationFormat>
  <Paragraphs>175</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Century Gothic</vt:lpstr>
      <vt:lpstr>Source Sans Pro</vt:lpstr>
      <vt:lpstr>source-serif-pro</vt:lpstr>
      <vt:lpstr>Times New Roman</vt:lpstr>
      <vt:lpstr>Wingdings 3</vt:lpstr>
      <vt:lpstr>Wisp</vt:lpstr>
      <vt:lpstr>The Open Systems Interconnection Model (OSI) </vt:lpstr>
      <vt:lpstr>OSI MODEL</vt:lpstr>
      <vt:lpstr>OSI Model</vt:lpstr>
      <vt:lpstr>PowerPoint Presentation</vt:lpstr>
      <vt:lpstr>PowerPoint Presentation</vt:lpstr>
      <vt:lpstr>PowerPoint Presentation</vt:lpstr>
      <vt:lpstr>PowerPoint Presentation</vt:lpstr>
      <vt:lpstr>(1) Physical Layer</vt:lpstr>
      <vt:lpstr>PowerPoint Presentation</vt:lpstr>
      <vt:lpstr>PowerPoint Presentation</vt:lpstr>
      <vt:lpstr>PowerPoint Presentation</vt:lpstr>
      <vt:lpstr>PowerPoint Presentation</vt:lpstr>
      <vt:lpstr>PowerPoint Presentation</vt:lpstr>
      <vt:lpstr>PowerPoint Presentation</vt:lpstr>
      <vt:lpstr>(2) Data Link Layer</vt:lpstr>
      <vt:lpstr>(2) Data Link Layer</vt:lpstr>
      <vt:lpstr>PowerPoint Presentation</vt:lpstr>
      <vt:lpstr>(4) Transport Layer </vt:lpstr>
      <vt:lpstr>PowerPoint Presentation</vt:lpstr>
      <vt:lpstr>PowerPoint Presentation</vt:lpstr>
      <vt:lpstr>PowerPoint Presentation</vt:lpstr>
      <vt:lpstr>Responsibilities Of Session Layer</vt:lpstr>
      <vt:lpstr>PowerPoint Presentation</vt:lpstr>
      <vt:lpstr>Responsibilities of Presentation Layer</vt:lpstr>
      <vt:lpstr>PowerPoint Presentation</vt:lpstr>
      <vt:lpstr>Application Layer</vt:lpstr>
      <vt:lpstr>PowerPoint Presentation</vt:lpstr>
      <vt:lpstr>Summary of OSI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Open Systems Interconnection Model (OSI)</dc:title>
  <dc:creator>Junaid Arshad</dc:creator>
  <cp:lastModifiedBy>muhammad usama</cp:lastModifiedBy>
  <cp:revision>71</cp:revision>
  <dcterms:created xsi:type="dcterms:W3CDTF">2020-05-18T15:01:39Z</dcterms:created>
  <dcterms:modified xsi:type="dcterms:W3CDTF">2023-09-20T05:45:42Z</dcterms:modified>
</cp:coreProperties>
</file>