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1003" r:id="rId2"/>
    <p:sldId id="1004" r:id="rId3"/>
    <p:sldId id="1005" r:id="rId4"/>
    <p:sldId id="1006" r:id="rId5"/>
    <p:sldId id="1007" r:id="rId6"/>
    <p:sldId id="1008" r:id="rId7"/>
    <p:sldId id="1009" r:id="rId8"/>
    <p:sldId id="1011" r:id="rId9"/>
    <p:sldId id="1012" r:id="rId10"/>
    <p:sldId id="1013" r:id="rId11"/>
    <p:sldId id="10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57"/>
    <p:restoredTop sz="95994"/>
  </p:normalViewPr>
  <p:slideViewPr>
    <p:cSldViewPr snapToGrid="0" snapToObjects="1">
      <p:cViewPr varScale="1">
        <p:scale>
          <a:sx n="67" d="100"/>
          <a:sy n="67" d="100"/>
        </p:scale>
        <p:origin x="64" y="56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198B6-E1F0-3D42-9153-3C3716E333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9652C-AA4B-0742-8A0C-371BB86D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293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70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29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74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67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94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7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28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326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93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94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7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4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1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delay and loss occur?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49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56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66D11C-2FA6-994B-8F41-1BCDD73182B5}"/>
              </a:ext>
            </a:extLst>
          </p:cNvPr>
          <p:cNvGrpSpPr/>
          <p:nvPr/>
        </p:nvGrpSpPr>
        <p:grpSpPr>
          <a:xfrm>
            <a:off x="6423336" y="1491893"/>
            <a:ext cx="4706682" cy="4114800"/>
            <a:chOff x="877941" y="1593850"/>
            <a:chExt cx="4706682" cy="4114800"/>
          </a:xfrm>
        </p:grpSpPr>
        <p:sp>
          <p:nvSpPr>
            <p:cNvPr id="648" name="Rectangle 523">
              <a:extLst>
                <a:ext uri="{FF2B5EF4-FFF2-40B4-BE49-F238E27FC236}">
                  <a16:creationId xmlns:a16="http://schemas.microsoft.com/office/drawing/2014/main" id="{17573379-BEF3-6842-92C8-C7C11E0F1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41" y="1593850"/>
              <a:ext cx="4522733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itchFamily="66" charset="0"/>
                  <a:ea typeface="Arial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per-connection end-end throughput: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min(</a:t>
              </a:r>
              <a:r>
                <a:rPr kumimoji="0" lang="en-US" altLang="en-US" sz="32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</a:t>
              </a:r>
              <a:r>
                <a:rPr kumimoji="0" lang="en-US" altLang="en-US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/10)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 practice: </a:t>
              </a:r>
              <a:r>
                <a:rPr kumimoji="0" lang="en-US" altLang="en-US" sz="32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or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is often bottleneck</a:t>
              </a:r>
            </a:p>
          </p:txBody>
        </p:sp>
        <p:sp>
          <p:nvSpPr>
            <p:cNvPr id="757" name="TextBox 1">
              <a:extLst>
                <a:ext uri="{FF2B5EF4-FFF2-40B4-BE49-F238E27FC236}">
                  <a16:creationId xmlns:a16="http://schemas.microsoft.com/office/drawing/2014/main" id="{DA9B1A1A-980B-A04A-99EA-7721056B3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710" y="4985599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ttp://</a:t>
              </a:r>
              <a:r>
                <a:rPr kumimoji="0" lang="en-US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gaia.cs.umass.edu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/</a:t>
              </a:r>
              <a:r>
                <a:rPr kumimoji="0" lang="en-US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kurose_ross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7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447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  <a:endPara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37717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car ~ bit; caravan ~ packet; toll service ~ link transmission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takes 12 sec to service car (bit transmission time)</a:t>
            </a:r>
          </a:p>
          <a:p>
            <a:pPr marL="287338" indent="-287338"/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solidFill>
                  <a:prstClr val="black"/>
                </a:solidFill>
                <a:ea typeface="ＭＳ Ｐゴシック" panose="020B0600070205080204" pitchFamily="34" charset="-128"/>
              </a:rPr>
              <a:t>propagate” at  100 km/</a:t>
            </a:r>
            <a:r>
              <a:rPr lang="en-US" altLang="ja-JP" dirty="0" err="1">
                <a:solidFill>
                  <a:prstClr val="black"/>
                </a:solidFill>
                <a:ea typeface="ＭＳ Ｐゴシック" panose="020B0600070205080204" pitchFamily="34" charset="-128"/>
              </a:rPr>
              <a:t>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long until caravan is lined up before 2nd toll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776218" y="3006559"/>
            <a:ext cx="4875008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to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push” entire caravan through toll booth onto highway = 12*10 = 120 sec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for last car to propagate from 1st to 2nd toll both: 100km/(100km/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 = 1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62 minutes</a:t>
            </a:r>
          </a:p>
        </p:txBody>
      </p:sp>
      <p:sp>
        <p:nvSpPr>
          <p:cNvPr id="119" name="Text Box 45">
            <a:extLst>
              <a:ext uri="{FF2B5EF4-FFF2-40B4-BE49-F238E27FC236}">
                <a16:creationId xmlns:a16="http://schemas.microsoft.com/office/drawing/2014/main" id="{A5BF8F48-588A-9542-B2DC-B2F53BE2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31" y="2031427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</a:t>
            </a:r>
          </a:p>
        </p:txBody>
      </p:sp>
      <p:sp>
        <p:nvSpPr>
          <p:cNvPr id="113" name="Text Box 48">
            <a:extLst>
              <a:ext uri="{FF2B5EF4-FFF2-40B4-BE49-F238E27FC236}">
                <a16:creationId xmlns:a16="http://schemas.microsoft.com/office/drawing/2014/main" id="{538D52FE-8983-DE48-A549-A9D77BED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81" y="2031428"/>
            <a:ext cx="23431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 booth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031" y="20282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93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618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43">
            <a:extLst>
              <a:ext uri="{FF2B5EF4-FFF2-40B4-BE49-F238E27FC236}">
                <a16:creationId xmlns:a16="http://schemas.microsoft.com/office/drawing/2014/main" id="{06AB5747-7DF5-054B-A605-678C28B8F023}"/>
              </a:ext>
            </a:extLst>
          </p:cNvPr>
          <p:cNvGrpSpPr>
            <a:grpSpLocks/>
          </p:cNvGrpSpPr>
          <p:nvPr/>
        </p:nvGrpSpPr>
        <p:grpSpPr bwMode="auto">
          <a:xfrm>
            <a:off x="6396831" y="1369439"/>
            <a:ext cx="2127250" cy="1031875"/>
            <a:chOff x="1190" y="938"/>
            <a:chExt cx="1340" cy="650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30622299-93C7-C146-B64E-640C3A25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489F4DAA-3FA9-864E-AD92-AF346BDBE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id="{CFEC8BD7-A104-544E-81BD-EB48859B2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id="{5D81F632-C42E-7F46-B3A6-E3822C140C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56">
            <a:extLst>
              <a:ext uri="{FF2B5EF4-FFF2-40B4-BE49-F238E27FC236}">
                <a16:creationId xmlns:a16="http://schemas.microsoft.com/office/drawing/2014/main" id="{71A8F2B0-A705-BB40-B880-82FE39A5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id="{524F089B-1FA8-1146-BBBE-36DECB41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4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Oval 58">
            <a:extLst>
              <a:ext uri="{FF2B5EF4-FFF2-40B4-BE49-F238E27FC236}">
                <a16:creationId xmlns:a16="http://schemas.microsoft.com/office/drawing/2014/main" id="{CC5B0640-3D1B-084C-A930-6F9BBA4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1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" name="Group 61">
            <a:extLst>
              <a:ext uri="{FF2B5EF4-FFF2-40B4-BE49-F238E27FC236}">
                <a16:creationId xmlns:a16="http://schemas.microsoft.com/office/drawing/2014/main" id="{CB01D88B-27F5-5647-8AFC-25FBA13C651E}"/>
              </a:ext>
            </a:extLst>
          </p:cNvPr>
          <p:cNvGrpSpPr>
            <a:grpSpLocks/>
          </p:cNvGrpSpPr>
          <p:nvPr/>
        </p:nvGrpSpPr>
        <p:grpSpPr bwMode="auto">
          <a:xfrm>
            <a:off x="3931443" y="1280539"/>
            <a:ext cx="458788" cy="777875"/>
            <a:chOff x="2365" y="1352"/>
            <a:chExt cx="1022" cy="1616"/>
          </a:xfrm>
        </p:grpSpPr>
        <p:pic>
          <p:nvPicPr>
            <p:cNvPr id="44" name="Picture 62">
              <a:extLst>
                <a:ext uri="{FF2B5EF4-FFF2-40B4-BE49-F238E27FC236}">
                  <a16:creationId xmlns:a16="http://schemas.microsoft.com/office/drawing/2014/main" id="{2521BC6C-BFAD-AF46-8C2F-BB6A2B12C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1AC1258A-A5AB-CC4B-91E1-77A55852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05A19510-C48C-F947-9C95-9F7A3D3055AF}"/>
              </a:ext>
            </a:extLst>
          </p:cNvPr>
          <p:cNvGrpSpPr>
            <a:grpSpLocks/>
          </p:cNvGrpSpPr>
          <p:nvPr/>
        </p:nvGrpSpPr>
        <p:grpSpPr bwMode="auto">
          <a:xfrm>
            <a:off x="6854031" y="1309114"/>
            <a:ext cx="458788" cy="777875"/>
            <a:chOff x="2365" y="1352"/>
            <a:chExt cx="1022" cy="1616"/>
          </a:xfrm>
        </p:grpSpPr>
        <p:pic>
          <p:nvPicPr>
            <p:cNvPr id="47" name="Picture 66">
              <a:extLst>
                <a:ext uri="{FF2B5EF4-FFF2-40B4-BE49-F238E27FC236}">
                  <a16:creationId xmlns:a16="http://schemas.microsoft.com/office/drawing/2014/main" id="{F539DA4F-C554-D54B-9D36-5BF94E02E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F1E97A61-BADD-EA4E-9AF6-9F24A20D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9" name="Line 68">
            <a:extLst>
              <a:ext uri="{FF2B5EF4-FFF2-40B4-BE49-F238E27FC236}">
                <a16:creationId xmlns:a16="http://schemas.microsoft.com/office/drawing/2014/main" id="{09207649-7747-E04F-84F0-159AAAF1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A2E784B-3825-EA48-A706-36950E7815AA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Picture 2" descr="Icon Car Symbol - Free image on Pixabay">
            <a:extLst>
              <a:ext uri="{FF2B5EF4-FFF2-40B4-BE49-F238E27FC236}">
                <a16:creationId xmlns:a16="http://schemas.microsoft.com/office/drawing/2014/main" id="{D165B63F-B828-E74D-BC98-7880A924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43" y="1391341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 Car Symbol - Free image on Pixabay">
            <a:extLst>
              <a:ext uri="{FF2B5EF4-FFF2-40B4-BE49-F238E27FC236}">
                <a16:creationId xmlns:a16="http://schemas.microsoft.com/office/drawing/2014/main" id="{0761F322-3712-964E-8FCE-994E52A1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4" y="1388802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 Car Symbol - Free image on Pixabay">
            <a:extLst>
              <a:ext uri="{FF2B5EF4-FFF2-40B4-BE49-F238E27FC236}">
                <a16:creationId xmlns:a16="http://schemas.microsoft.com/office/drawing/2014/main" id="{5ADA62AE-E69A-1B42-A91A-6D7F0B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0" y="1389538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8">
            <a:extLst>
              <a:ext uri="{FF2B5EF4-FFF2-40B4-BE49-F238E27FC236}">
                <a16:creationId xmlns:a16="http://schemas.microsoft.com/office/drawing/2014/main" id="{6B3DB616-2953-2245-B6FD-44CB696E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id="{AD98D210-8B44-BC4B-BB55-D9C305D9A8EF}"/>
              </a:ext>
            </a:extLst>
          </p:cNvPr>
          <p:cNvGrpSpPr>
            <a:grpSpLocks/>
          </p:cNvGrpSpPr>
          <p:nvPr/>
        </p:nvGrpSpPr>
        <p:grpSpPr bwMode="auto">
          <a:xfrm>
            <a:off x="9203531" y="1356739"/>
            <a:ext cx="2127250" cy="1031875"/>
            <a:chOff x="1190" y="938"/>
            <a:chExt cx="1340" cy="650"/>
          </a:xfrm>
        </p:grpSpPr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C976B470-4CCA-E04F-AB63-C0C9D535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10CACC73-3E42-4C4B-B40A-F055DE27E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58" name="Group 65">
            <a:extLst>
              <a:ext uri="{FF2B5EF4-FFF2-40B4-BE49-F238E27FC236}">
                <a16:creationId xmlns:a16="http://schemas.microsoft.com/office/drawing/2014/main" id="{9CCAA23B-821D-EC4E-873D-FE238A289978}"/>
              </a:ext>
            </a:extLst>
          </p:cNvPr>
          <p:cNvGrpSpPr>
            <a:grpSpLocks/>
          </p:cNvGrpSpPr>
          <p:nvPr/>
        </p:nvGrpSpPr>
        <p:grpSpPr bwMode="auto">
          <a:xfrm>
            <a:off x="9660731" y="1296414"/>
            <a:ext cx="458788" cy="777875"/>
            <a:chOff x="2365" y="1352"/>
            <a:chExt cx="1022" cy="1616"/>
          </a:xfrm>
        </p:grpSpPr>
        <p:pic>
          <p:nvPicPr>
            <p:cNvPr id="61" name="Picture 66">
              <a:extLst>
                <a:ext uri="{FF2B5EF4-FFF2-40B4-BE49-F238E27FC236}">
                  <a16:creationId xmlns:a16="http://schemas.microsoft.com/office/drawing/2014/main" id="{94B859A0-D13F-BA4F-924A-14098A5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2DE93029-6EA6-D047-B25C-ABEC9DA2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Line 68">
            <a:extLst>
              <a:ext uri="{FF2B5EF4-FFF2-40B4-BE49-F238E27FC236}">
                <a16:creationId xmlns:a16="http://schemas.microsoft.com/office/drawing/2014/main" id="{B524C2FA-FE76-D04A-BA84-9E7D3698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6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router)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0A20531-724F-544A-A148-70EAC3D3CAB0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3347774"/>
            <a:ext cx="10515600" cy="165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suppose cars now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1000 km/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hr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suppose toll booth now takes one min to service a car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Will cars arrive to 2nd booth before all cars serviced at first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7691AC2-D326-384F-9424-A457AB12E339}"/>
              </a:ext>
            </a:extLst>
          </p:cNvPr>
          <p:cNvSpPr txBox="1">
            <a:spLocks noChangeArrowheads="1"/>
          </p:cNvSpPr>
          <p:nvPr/>
        </p:nvSpPr>
        <p:spPr>
          <a:xfrm>
            <a:off x="1127510" y="4881442"/>
            <a:ext cx="10649258" cy="14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Yes!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after 7 min, first car arrives at second booth; three cars still at first booth</a:t>
            </a:r>
          </a:p>
        </p:txBody>
      </p:sp>
    </p:spTree>
    <p:extLst>
      <p:ext uri="{BB962C8B-B14F-4D97-AF65-F5344CB8AC3E}">
        <p14:creationId xmlns:p14="http://schemas.microsoft.com/office/powerpoint/2010/main" val="45015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 (revisited)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/>
            <a:r>
              <a:rPr lang="en-US" altLang="en-US" sz="24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a: </a:t>
            </a:r>
            <a:r>
              <a:rPr lang="en-US" altLang="en-US" sz="24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average packet arrival rate</a:t>
            </a:r>
          </a:p>
          <a:p>
            <a:pPr marL="230188" indent="-230188"/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lvl="0" indent="-231775"/>
            <a:r>
              <a:rPr lang="en-US" altLang="en-US" sz="24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R:</a:t>
            </a:r>
            <a:r>
              <a:rPr lang="en-US" altLang="en-US" sz="24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 link bandwidth (bit transmission rate)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00A3"/>
                </a:solidFill>
              </a:rPr>
              <a:t>“traffic </a:t>
            </a:r>
          </a:p>
          <a:p>
            <a:pPr algn="ctr"/>
            <a:r>
              <a:rPr lang="en-US" sz="2800" i="1" dirty="0">
                <a:solidFill>
                  <a:srgbClr val="0000A3"/>
                </a:solidFill>
              </a:rPr>
              <a:t>intensity”</a:t>
            </a:r>
          </a:p>
        </p:txBody>
      </p:sp>
    </p:spTree>
    <p:extLst>
      <p:ext uri="{BB962C8B-B14F-4D97-AF65-F5344CB8AC3E}">
        <p14:creationId xmlns:p14="http://schemas.microsoft.com/office/powerpoint/2010/main" val="39999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366286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467468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9EA779-C782-D646-A376-27962D2DE8E5}"/>
              </a:ext>
            </a:extLst>
          </p:cNvPr>
          <p:cNvGrpSpPr/>
          <p:nvPr/>
        </p:nvGrpSpPr>
        <p:grpSpPr>
          <a:xfrm>
            <a:off x="3109054" y="5514269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4515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062655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558335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A77B42D-EF91-9343-B8AA-7F791CA6173D}"/>
              </a:ext>
            </a:extLst>
          </p:cNvPr>
          <p:cNvGrpSpPr/>
          <p:nvPr/>
        </p:nvGrpSpPr>
        <p:grpSpPr>
          <a:xfrm>
            <a:off x="3957067" y="5203592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5511918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5773855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AC493A-EEEF-7C4F-AA98-1801621812D4}"/>
              </a:ext>
            </a:extLst>
          </p:cNvPr>
          <p:cNvGrpSpPr/>
          <p:nvPr/>
        </p:nvGrpSpPr>
        <p:grpSpPr>
          <a:xfrm>
            <a:off x="4985387" y="5543879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“Real” Internet delays and routes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do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real” Internet delay &amp; loss look like?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program: provides delay measurement from source to router along end-end Internet path towards destination.  For all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54769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423018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17060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277473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135680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5696068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04415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072180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110280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356343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392855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307130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1CD52-668E-2940-80F2-B10C4C902272}"/>
              </a:ext>
            </a:extLst>
          </p:cNvPr>
          <p:cNvGrpSpPr/>
          <p:nvPr/>
        </p:nvGrpSpPr>
        <p:grpSpPr>
          <a:xfrm>
            <a:off x="6096000" y="5229664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067365"/>
            <a:ext cx="10342830" cy="1723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sends three packets that will reach router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on path towards destination (with time-to-live field value of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will return packets to sender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sender measures time interval between transmission and reply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6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08" name="TextBox 1">
            <a:extLst>
              <a:ext uri="{FF2B5EF4-FFF2-40B4-BE49-F238E27FC236}">
                <a16:creationId xmlns:a16="http://schemas.microsoft.com/office/drawing/2014/main" id="{23257655-BFAB-7E4B-9721-E4063371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40" y="6114279"/>
            <a:ext cx="952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* Check out the Java applet for an interactive animation (on publisher’s</a:t>
            </a:r>
            <a:r>
              <a: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website)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of queuing and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4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2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11375</TotalTime>
  <Words>918</Words>
  <Application>Microsoft Office PowerPoint</Application>
  <PresentationFormat>Widescreen</PresentationFormat>
  <Paragraphs>190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Times New Roman</vt:lpstr>
      <vt:lpstr>Wingdings</vt:lpstr>
      <vt:lpstr>1_Office Theme</vt:lpstr>
      <vt:lpstr>How do packet delay and loss occur?</vt:lpstr>
      <vt:lpstr>Packet delay: four sources</vt:lpstr>
      <vt:lpstr>Packet delay: four sources</vt:lpstr>
      <vt:lpstr>Caravan analogy</vt:lpstr>
      <vt:lpstr>Caravan analogy</vt:lpstr>
      <vt:lpstr>Packet queueing delay (revisited)</vt:lpstr>
      <vt:lpstr>“Real” Internet delays and routes</vt:lpstr>
      <vt:lpstr>Packet loss</vt:lpstr>
      <vt:lpstr>Throughput</vt:lpstr>
      <vt:lpstr>Throughput</vt:lpstr>
      <vt:lpstr>Throughput: network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James Kurose</dc:creator>
  <cp:lastModifiedBy>muhammad usama</cp:lastModifiedBy>
  <cp:revision>13</cp:revision>
  <dcterms:created xsi:type="dcterms:W3CDTF">2020-08-26T01:40:50Z</dcterms:created>
  <dcterms:modified xsi:type="dcterms:W3CDTF">2023-10-02T12:42:33Z</dcterms:modified>
</cp:coreProperties>
</file>