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60" r:id="rId2"/>
    <p:sldId id="261" r:id="rId3"/>
    <p:sldId id="262" r:id="rId4"/>
    <p:sldId id="264" r:id="rId5"/>
    <p:sldId id="266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hF1qebitxtFk/G06tAFQDaiwAK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EF2BB9-6BE7-48D8-B003-BBA5D5D10DDB}">
  <a:tblStyle styleId="{62EF2BB9-6BE7-48D8-B003-BBA5D5D10DD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5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2" name="Google Shape;23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5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5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5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5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5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5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7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8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Types of Errors</a:t>
            </a:r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2557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Single bit error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only 1 bit in the data unit has changed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least likely type of error in serial data transmission</a:t>
            </a:r>
            <a:endParaRPr sz="24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None/>
            </a:pPr>
            <a:endParaRPr sz="240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2286000"/>
            <a:ext cx="77343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 txBox="1"/>
          <p:nvPr/>
        </p:nvSpPr>
        <p:spPr>
          <a:xfrm>
            <a:off x="457200" y="3581400"/>
            <a:ext cx="82296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burst error,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or more bits in the data unit get changed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length of the burst 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measured from the first corrupted bit to the last corrupted bit. OR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distance between the first and last errors in data block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None/>
            </a:pPr>
            <a:endParaRPr sz="2400" b="0" i="0" u="none" strike="noStrike" cap="non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" y="5053012"/>
            <a:ext cx="7620000" cy="157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Error Detection Codes:</a:t>
            </a:r>
            <a:b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Cyclic Redundancy Check (CRC)</a:t>
            </a:r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One of the most common and powerful error-detecting codes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Transmitter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For a given </a:t>
            </a:r>
            <a:r>
              <a:rPr lang="en-US" sz="2400" b="1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bit block, transmitter generates an (</a:t>
            </a:r>
            <a:r>
              <a:rPr lang="en-US" sz="2400" b="1"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400" b="1" i="1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)-bit </a:t>
            </a:r>
            <a:r>
              <a:rPr lang="en-US" sz="2400" b="1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 check sequence (FCS)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Resulting frame consisting of </a:t>
            </a:r>
            <a:r>
              <a:rPr lang="en-US" sz="2400" b="1"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bits is exactly divisible by </a:t>
            </a:r>
            <a:r>
              <a:rPr lang="en-US" sz="2400" b="1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predetermined number 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(a pattern)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Receiver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Divides incoming frame by 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predetermined number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If no remainder, assumes no error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Procedure can be represented by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Modulo 2 Arithmetic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Polynomials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>
            <a:spLocks noGrp="1"/>
          </p:cNvSpPr>
          <p:nvPr>
            <p:ph type="body" idx="1"/>
          </p:nvPr>
        </p:nvSpPr>
        <p:spPr>
          <a:xfrm>
            <a:off x="228600" y="152400"/>
            <a:ext cx="86868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 b="1">
                <a:latin typeface="Times New Roman"/>
                <a:ea typeface="Times New Roman"/>
                <a:cs typeface="Times New Roman"/>
                <a:sym typeface="Times New Roman"/>
              </a:rPr>
              <a:t>Modulo 2 Arithmetic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Modulo 2 arithmetic is performed digit by digit on binary numbers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Each digit is considered independently from its neighbors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Binary addition with no carries: Exclusive-OR (XOR)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Binary subtraction with no borrows: as the XOR operation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8" name="Google Shape;19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2133600"/>
            <a:ext cx="40386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8"/>
          <p:cNvSpPr txBox="1"/>
          <p:nvPr/>
        </p:nvSpPr>
        <p:spPr>
          <a:xfrm>
            <a:off x="304800" y="3657600"/>
            <a:ext cx="82296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CRC using Modulo 2 Arithmetic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Noto Sans Symbols"/>
              <a:buChar char="⮚"/>
            </a:pPr>
            <a:r>
              <a:rPr lang="en-US" sz="2400" b="1" i="1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lang="en-US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US" sz="2400" b="1" i="1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-bit frame to be transmitted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Noto Sans Symbols"/>
              <a:buChar char="⮚"/>
            </a:pPr>
            <a:r>
              <a:rPr lang="en-US" sz="2400" b="1" i="1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US" sz="2400" b="1" i="1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400" b="1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-bit block of data; the first </a:t>
            </a:r>
            <a:r>
              <a:rPr lang="en-US" sz="2400" b="1" i="1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2400" b="1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bits of </a:t>
            </a:r>
            <a:r>
              <a:rPr lang="en-US" sz="2400" b="1" i="1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US" sz="2400" b="0" i="1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 </a:t>
            </a:r>
            <a:r>
              <a:rPr lang="en-US" sz="24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-US" sz="2400" b="0" i="1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4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)-bit FCS; the last </a:t>
            </a:r>
            <a:r>
              <a:rPr lang="en-US" sz="2400" b="0" i="1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 </a:t>
            </a:r>
            <a:r>
              <a:rPr lang="en-US" sz="24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-US" sz="2400" b="0" i="1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4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bits of </a:t>
            </a:r>
            <a:r>
              <a:rPr lang="en-US" sz="2400" b="0" i="1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pattern of </a:t>
            </a:r>
            <a:r>
              <a:rPr lang="en-US" sz="24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US" sz="24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bits; this is the </a:t>
            </a: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predetermined divisor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Quotient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Remainder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0193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7630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CRC using Modulo 2 Arithmetic: Example</a:t>
            </a:r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86868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Given: </a:t>
            </a:r>
            <a:r>
              <a:rPr lang="en-US" sz="2200" b="1" i="1">
                <a:latin typeface="Times New Roman"/>
                <a:ea typeface="Times New Roman"/>
                <a:cs typeface="Times New Roman"/>
                <a:sym typeface="Times New Roman"/>
              </a:rPr>
              <a:t>Pattern</a:t>
            </a:r>
            <a: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  <a:t>  (diviser)P = 110101 (6 bits) --------- n-k+1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i="1">
                <a:latin typeface="Times New Roman"/>
                <a:ea typeface="Times New Roman"/>
                <a:cs typeface="Times New Roman"/>
                <a:sym typeface="Times New Roman"/>
              </a:rPr>
              <a:t>FCS</a:t>
            </a:r>
            <a:r>
              <a:rPr lang="en-US" sz="2600" i="1">
                <a:latin typeface="Times New Roman"/>
                <a:ea typeface="Times New Roman"/>
                <a:cs typeface="Times New Roman"/>
                <a:sym typeface="Times New Roman"/>
              </a:rPr>
              <a:t> = to be calculated (n-k = 5 bits)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i="1">
                <a:latin typeface="Times New Roman"/>
                <a:ea typeface="Times New Roman"/>
                <a:cs typeface="Times New Roman"/>
                <a:sym typeface="Times New Roman"/>
              </a:rPr>
              <a:t>Message</a:t>
            </a:r>
            <a:r>
              <a:rPr lang="en-US" sz="2600" i="1">
                <a:latin typeface="Times New Roman"/>
                <a:ea typeface="Times New Roman"/>
                <a:cs typeface="Times New Roman"/>
                <a:sym typeface="Times New Roman"/>
              </a:rPr>
              <a:t> D (k-bit block) = 1010001101 (10 bits)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  <a:t>Thus, n (total bits) = 15 (as n-k+1 = 6), k = 10 and n-k = 5 bits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  <a:t>The message is multiplied by 2</a:t>
            </a:r>
            <a:r>
              <a:rPr lang="en-US" sz="2200" i="1" baseline="300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  <a:t>, producing 101000110100000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  <a:t>The product is divided by P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000" i="1">
                <a:latin typeface="Times New Roman"/>
                <a:ea typeface="Times New Roman"/>
                <a:cs typeface="Times New Roman"/>
                <a:sym typeface="Times New Roman"/>
              </a:rPr>
              <a:t>The remainder is added to 2</a:t>
            </a:r>
            <a:r>
              <a:rPr lang="en-US" sz="2000" i="1" baseline="300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2000" i="1">
                <a:latin typeface="Times New Roman"/>
                <a:ea typeface="Times New Roman"/>
                <a:cs typeface="Times New Roman"/>
                <a:sym typeface="Times New Roman"/>
              </a:rPr>
              <a:t>D to give T = 101000110101110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If no errors, then receiver receives T as it is. The received frame is divided by P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Noto Sans Symbols"/>
              <a:buChar char="⮚"/>
            </a:pPr>
            <a:r>
              <a:rPr lang="en-US" sz="2400" b="1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there is no remainder, it is assumed that there have been no errors</a:t>
            </a:r>
            <a:endParaRPr/>
          </a:p>
          <a:p>
            <a:pPr marL="342900" lvl="0" indent="-225425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25425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3677" algn="l" rtl="0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200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6" name="Google Shape;20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4495800"/>
            <a:ext cx="411480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4400" y="4343400"/>
            <a:ext cx="38100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7630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CRC using Modulo 2 Arithmetic: Example</a:t>
            </a:r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86868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Given: </a:t>
            </a:r>
            <a:r>
              <a:rPr lang="en-US" sz="2200" b="1" i="1">
                <a:latin typeface="Times New Roman"/>
                <a:ea typeface="Times New Roman"/>
                <a:cs typeface="Times New Roman"/>
                <a:sym typeface="Times New Roman"/>
              </a:rPr>
              <a:t>Pattern</a:t>
            </a:r>
            <a: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  <a:t>  (diviser)P =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11001</a:t>
            </a:r>
            <a: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  <a:t> (5 bits) --------- n-k+1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b="1" i="1">
                <a:latin typeface="Times New Roman"/>
                <a:ea typeface="Times New Roman"/>
                <a:cs typeface="Times New Roman"/>
                <a:sym typeface="Times New Roman"/>
              </a:rPr>
              <a:t>FCS</a:t>
            </a:r>
            <a:r>
              <a:rPr lang="en-US" sz="2600" i="1">
                <a:latin typeface="Times New Roman"/>
                <a:ea typeface="Times New Roman"/>
                <a:cs typeface="Times New Roman"/>
                <a:sym typeface="Times New Roman"/>
              </a:rPr>
              <a:t> = to be calculated (n-k = 4 bits)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b="1" i="1">
                <a:latin typeface="Times New Roman"/>
                <a:ea typeface="Times New Roman"/>
                <a:cs typeface="Times New Roman"/>
                <a:sym typeface="Times New Roman"/>
              </a:rPr>
              <a:t>Message</a:t>
            </a:r>
            <a:r>
              <a:rPr lang="en-US" sz="2600" i="1">
                <a:latin typeface="Times New Roman"/>
                <a:ea typeface="Times New Roman"/>
                <a:cs typeface="Times New Roman"/>
                <a:sym typeface="Times New Roman"/>
              </a:rPr>
              <a:t> D (k-bit block) =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110011</a:t>
            </a:r>
            <a:r>
              <a:rPr lang="en-US" sz="2600" i="1">
                <a:latin typeface="Times New Roman"/>
                <a:ea typeface="Times New Roman"/>
                <a:cs typeface="Times New Roman"/>
                <a:sym typeface="Times New Roman"/>
              </a:rPr>
              <a:t> (6 bits)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  <a:t>Thus, n (total bits) = 10 (as n-k+1 = 5), k = 6 and n-k = 4 bits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  <a:t>Transmitted  block</a:t>
            </a:r>
            <a:r>
              <a:rPr lang="en-US" sz="2000" i="1">
                <a:latin typeface="Times New Roman"/>
                <a:ea typeface="Times New Roman"/>
                <a:cs typeface="Times New Roman"/>
                <a:sym typeface="Times New Roman"/>
              </a:rPr>
              <a:t>  T =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1100111001</a:t>
            </a:r>
            <a:endParaRPr sz="20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03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14" name="Google Shape;214;p20"/>
          <p:cNvGrpSpPr/>
          <p:nvPr/>
        </p:nvGrpSpPr>
        <p:grpSpPr>
          <a:xfrm>
            <a:off x="1295400" y="3657600"/>
            <a:ext cx="3239502" cy="2838510"/>
            <a:chOff x="1295400" y="3581400"/>
            <a:chExt cx="3239502" cy="2914710"/>
          </a:xfrm>
        </p:grpSpPr>
        <p:grpSp>
          <p:nvGrpSpPr>
            <p:cNvPr id="215" name="Google Shape;215;p20"/>
            <p:cNvGrpSpPr/>
            <p:nvPr/>
          </p:nvGrpSpPr>
          <p:grpSpPr>
            <a:xfrm>
              <a:off x="1295400" y="3581400"/>
              <a:ext cx="2851716" cy="2227263"/>
              <a:chOff x="703" y="2523"/>
              <a:chExt cx="1697" cy="1355"/>
            </a:xfrm>
          </p:grpSpPr>
          <p:pic>
            <p:nvPicPr>
              <p:cNvPr id="216" name="Google Shape;216;p20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703" y="2523"/>
                <a:ext cx="1263" cy="135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7" name="Google Shape;217;p20"/>
              <p:cNvSpPr txBox="1"/>
              <p:nvPr/>
            </p:nvSpPr>
            <p:spPr>
              <a:xfrm>
                <a:off x="1927" y="3647"/>
                <a:ext cx="473" cy="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= R(x)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8" name="Google Shape;218;p20"/>
            <p:cNvSpPr txBox="1"/>
            <p:nvPr/>
          </p:nvSpPr>
          <p:spPr>
            <a:xfrm>
              <a:off x="1371600" y="6096000"/>
              <a:ext cx="3163302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Send the block 110011  </a:t>
              </a:r>
              <a:r>
                <a:rPr lang="en-US" sz="2000" b="0" i="0" u="sng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1001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20"/>
          <p:cNvGrpSpPr/>
          <p:nvPr/>
        </p:nvGrpSpPr>
        <p:grpSpPr>
          <a:xfrm>
            <a:off x="5638800" y="3505200"/>
            <a:ext cx="3192462" cy="3116997"/>
            <a:chOff x="5638800" y="3200400"/>
            <a:chExt cx="3192462" cy="3421797"/>
          </a:xfrm>
        </p:grpSpPr>
        <p:grpSp>
          <p:nvGrpSpPr>
            <p:cNvPr id="220" name="Google Shape;220;p20"/>
            <p:cNvGrpSpPr/>
            <p:nvPr/>
          </p:nvGrpSpPr>
          <p:grpSpPr>
            <a:xfrm>
              <a:off x="5638800" y="3200400"/>
              <a:ext cx="3192462" cy="2490788"/>
              <a:chOff x="5065713" y="1438275"/>
              <a:chExt cx="3192462" cy="2490788"/>
            </a:xfrm>
          </p:grpSpPr>
          <p:sp>
            <p:nvSpPr>
              <p:cNvPr id="221" name="Google Shape;221;p20"/>
              <p:cNvSpPr/>
              <p:nvPr/>
            </p:nvSpPr>
            <p:spPr>
              <a:xfrm>
                <a:off x="5065713" y="1438275"/>
                <a:ext cx="3192462" cy="24907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342900" marR="0" lvl="0" indent="-34290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At Receiver</a:t>
                </a: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222" name="Google Shape;222;p20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549900" y="1868488"/>
                <a:ext cx="2144713" cy="19685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23" name="Google Shape;223;p20"/>
            <p:cNvSpPr txBox="1"/>
            <p:nvPr/>
          </p:nvSpPr>
          <p:spPr>
            <a:xfrm>
              <a:off x="6629400" y="5791200"/>
              <a:ext cx="188384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 remainder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🡪 Accept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CRC using Polynomials</a:t>
            </a:r>
            <a:endParaRPr/>
          </a:p>
        </p:txBody>
      </p:sp>
      <p:sp>
        <p:nvSpPr>
          <p:cNvPr id="229" name="Google Shape;229;p21"/>
          <p:cNvSpPr txBox="1">
            <a:spLocks noGrp="1"/>
          </p:cNvSpPr>
          <p:nvPr>
            <p:ph type="body" idx="1"/>
          </p:nvPr>
        </p:nvSpPr>
        <p:spPr>
          <a:xfrm>
            <a:off x="228600" y="1481328"/>
            <a:ext cx="8458200" cy="4995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All values expressed as polynomials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Dummy variable </a:t>
            </a:r>
            <a: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with binary coefficients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 coefficients correspond to the bits in the binary number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For D = 1010001101 -----D(X) = X</a:t>
            </a:r>
            <a:r>
              <a:rPr lang="en-US" sz="2400" baseline="300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+ X</a:t>
            </a:r>
            <a:r>
              <a:rPr lang="en-US" sz="2400" baseline="300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+ X</a:t>
            </a:r>
            <a:r>
              <a:rPr lang="en-US" sz="2400" baseline="30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+ X</a:t>
            </a:r>
            <a:r>
              <a:rPr lang="en-US" sz="2400" baseline="30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+ 1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For P = 110101          -----P(X) = X</a:t>
            </a:r>
            <a:r>
              <a:rPr lang="en-US" sz="2400" baseline="300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+ X</a:t>
            </a:r>
            <a:r>
              <a:rPr lang="en-US" sz="2400" baseline="30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+ X</a:t>
            </a:r>
            <a:r>
              <a:rPr lang="en-US" sz="2400" baseline="30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+ 1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CRC using Polynomials: Example</a:t>
            </a:r>
            <a:endParaRPr/>
          </a:p>
        </p:txBody>
      </p:sp>
      <p:sp>
        <p:nvSpPr>
          <p:cNvPr id="235" name="Google Shape;235;p22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51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Taking previous example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For D = 1010001101 -----D(X) = X</a:t>
            </a:r>
            <a:r>
              <a:rPr lang="en-US" sz="2600" baseline="300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+ X</a:t>
            </a:r>
            <a:r>
              <a:rPr lang="en-US" sz="2600" baseline="300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+ X</a:t>
            </a:r>
            <a:r>
              <a:rPr lang="en-US" sz="2600" baseline="30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+ X</a:t>
            </a:r>
            <a:r>
              <a:rPr lang="en-US" sz="2600" baseline="30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+ 1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For P = 110101          -----P(X) = X</a:t>
            </a:r>
            <a:r>
              <a:rPr lang="en-US" sz="2600" baseline="300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+ X</a:t>
            </a:r>
            <a:r>
              <a:rPr lang="en-US" sz="2600" baseline="30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+ X</a:t>
            </a:r>
            <a:r>
              <a:rPr lang="en-US" sz="2600" baseline="30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+ 1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End up with R = 01110-----R(X) = X</a:t>
            </a:r>
            <a:r>
              <a:rPr lang="en-US" sz="2600" baseline="30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+ X</a:t>
            </a:r>
            <a:r>
              <a:rPr lang="en-US" sz="2600" baseline="30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+ X </a:t>
            </a:r>
            <a:endParaRPr/>
          </a:p>
        </p:txBody>
      </p:sp>
      <p:pic>
        <p:nvPicPr>
          <p:cNvPr id="236" name="Google Shape;23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3581400"/>
            <a:ext cx="8001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body" idx="1"/>
          </p:nvPr>
        </p:nvSpPr>
        <p:spPr>
          <a:xfrm>
            <a:off x="152400" y="228600"/>
            <a:ext cx="8686800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Redundancy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Central concept in </a:t>
            </a:r>
            <a:r>
              <a:rPr lang="en-US" sz="24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detecting /correcting errors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Need to send extra (redundant) bits with the data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Extra bits are added by the sender and removed by the receiver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Presence of redundant allows receiver to detect or correct corrupted bits</a:t>
            </a:r>
            <a:endParaRPr/>
          </a:p>
        </p:txBody>
      </p:sp>
      <p:sp>
        <p:nvSpPr>
          <p:cNvPr id="123" name="Google Shape;123;p6"/>
          <p:cNvSpPr txBox="1"/>
          <p:nvPr/>
        </p:nvSpPr>
        <p:spPr>
          <a:xfrm>
            <a:off x="266700" y="2819400"/>
            <a:ext cx="84582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Coding: </a:t>
            </a: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Various coding schemes to achieve redundancy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sender adds redundant bits through a process that creates a relationship between the redundant bits and the actual data bits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receiver checks the relationships between the two sets of bits to detect or correct the errors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any coding scheme, t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ratio of redundant bits to the data bits and the robustness of the process are important factors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778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Detection Versus Correction</a:t>
            </a:r>
            <a:endParaRPr/>
          </a:p>
        </p:txBody>
      </p:sp>
      <p:sp>
        <p:nvSpPr>
          <p:cNvPr id="129" name="Google Shape;129;p7"/>
          <p:cNvSpPr txBox="1">
            <a:spLocks noGrp="1"/>
          </p:cNvSpPr>
          <p:nvPr>
            <p:ph type="body" idx="1"/>
          </p:nvPr>
        </p:nvSpPr>
        <p:spPr>
          <a:xfrm>
            <a:off x="228600" y="685800"/>
            <a:ext cx="86868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US" sz="2800" b="1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detection 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oncerns only to see if any error has occurred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Simply Yes or No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Even not interested in the number of errors (corrupted bits)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Single bit error is same as the burst error</a:t>
            </a:r>
            <a:endParaRPr/>
          </a:p>
        </p:txBody>
      </p:sp>
      <p:sp>
        <p:nvSpPr>
          <p:cNvPr id="130" name="Google Shape;130;p7"/>
          <p:cNvSpPr txBox="1"/>
          <p:nvPr/>
        </p:nvSpPr>
        <p:spPr>
          <a:xfrm>
            <a:off x="304800" y="2819400"/>
            <a:ext cx="8610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correction: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to know the exact number of corrupted bits and their location in the message (more important)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the errors and the size of the message are important factors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an 8 bit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correct a single bit error, need to consider eight possible error locations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correct two errors, need to consider 28 possibilities or combinations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Imagine the receiver's difficulty in finding 10 errors in a data unit of 1000 bits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Modular Arithmetic</a:t>
            </a:r>
            <a:endParaRPr/>
          </a:p>
        </p:txBody>
      </p:sp>
      <p:sp>
        <p:nvSpPr>
          <p:cNvPr id="142" name="Google Shape;142;p9"/>
          <p:cNvSpPr txBox="1">
            <a:spLocks noGrp="1"/>
          </p:cNvSpPr>
          <p:nvPr>
            <p:ph type="body" idx="1"/>
          </p:nvPr>
        </p:nvSpPr>
        <p:spPr>
          <a:xfrm>
            <a:off x="381000" y="1066800"/>
            <a:ext cx="84582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uses only a limited range of integers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modulo-N arithmetic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define an upper limit, called a modulus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then use only the integers 0 to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N - I, inclusive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 carry when adding two digits in a column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 borrow when subtracting one digit from another in a column</a:t>
            </a:r>
            <a:endParaRPr sz="24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In Modulo-2 arithmetic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 (XORing of two single bits or words</a:t>
            </a:r>
            <a:endParaRPr/>
          </a:p>
        </p:txBody>
      </p:sp>
      <p:pic>
        <p:nvPicPr>
          <p:cNvPr id="143" name="Google Shape;14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4724400"/>
            <a:ext cx="7924800" cy="1893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Error Control Requirements</a:t>
            </a:r>
            <a:endParaRPr/>
          </a:p>
        </p:txBody>
      </p:sp>
      <p:sp>
        <p:nvSpPr>
          <p:cNvPr id="155" name="Google Shape;155;p11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843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The most common techniques for error control are based on some or all of the following ingredients: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Error detection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Receiver detects errors and discards PDUs in error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Positive acknowledgement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Destination returns acknowledgment of  successfully received, error-free PDUs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Retransmission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after timeout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Source retransmits unacknowledged PDUs after a predetermined amount of time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Negative acknowledgement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retransmission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Destination returns negative acknowledgment to PDUs in which an error is detected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 source retransmits such PDUs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Error Detection Codes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Data are transmitted as one or more contiguous sequences of bits, called frames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Data transmission can contain errors (single bit or burst)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Error detection codes detects the presence of an error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How to detect errors?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If only data is transmitted, errors cannot be detected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Send more information with data that satisfies a special relationship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🡪 Add redundancy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n-US" sz="2400" b="1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Error-detecting codes are commonly used in link, network, and transport layers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Error Detection Process</a:t>
            </a:r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Transmitter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For a given frame of bits , the transmitter adds additional bits that constitute an error-detecting code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 error-detecting code (check bits) is calculated from transmitted (data) bits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Check bits are appended to data bits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Receiver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Separates incoming frame into data bits and check bits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Calculates check bits from received data bits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Compares calculated check bits against received check bits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detected error occurs if  and only if there is a mismatch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Error Detection Codes</a:t>
            </a:r>
            <a:b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Parity Check</a:t>
            </a:r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Parity bit (a single bit) appended at the end of data block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Even parity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Added bit ensures an even number of 1s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Odd parity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Added bit ensures an odd number of 1s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Example, 7-bit character [1110001]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Even parity [1110001</a:t>
            </a:r>
            <a:r>
              <a:rPr lang="en-U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Odd parity [1110001</a:t>
            </a:r>
            <a:r>
              <a:rPr lang="en-U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Parity Check</a:t>
            </a:r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If the transmitter is transmitting </a:t>
            </a: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1110001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and using odd parity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It will append a </a:t>
            </a:r>
            <a:r>
              <a:rPr lang="en-US" sz="26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and transmit </a:t>
            </a: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1110001</a:t>
            </a:r>
            <a:r>
              <a:rPr lang="en-US" sz="26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The receiver examines the received character and if the total number of 1s is odd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No error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If 1 bit or any odd number  of bits is inverted during transmission, For example,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Then the receiver will detect an error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Performance: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Detects all odd-number errors in a data block (1,3,5,…bits in error)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Detects NO errors that flip an even number of bits (2, 4, 6, … bits in error)</a:t>
            </a:r>
            <a:endParaRPr/>
          </a:p>
          <a:p>
            <a:pPr marL="742950" lvl="1" indent="-14478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1294</Words>
  <Application>Microsoft Office PowerPoint</Application>
  <PresentationFormat>On-screen Show (4:3)</PresentationFormat>
  <Paragraphs>147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Noto Sans Symbols</vt:lpstr>
      <vt:lpstr>Times New Roman</vt:lpstr>
      <vt:lpstr>Office Theme</vt:lpstr>
      <vt:lpstr>Types of Errors</vt:lpstr>
      <vt:lpstr>PowerPoint Presentation</vt:lpstr>
      <vt:lpstr>Detection Versus Correction</vt:lpstr>
      <vt:lpstr>Modular Arithmetic</vt:lpstr>
      <vt:lpstr>Error Control Requirements</vt:lpstr>
      <vt:lpstr>Error Detection Codes</vt:lpstr>
      <vt:lpstr>Error Detection Process</vt:lpstr>
      <vt:lpstr>Error Detection Codes Parity Check</vt:lpstr>
      <vt:lpstr>Parity Check</vt:lpstr>
      <vt:lpstr>Error Detection Codes: Cyclic Redundancy Check (CRC)</vt:lpstr>
      <vt:lpstr>PowerPoint Presentation</vt:lpstr>
      <vt:lpstr>CRC using Modulo 2 Arithmetic: Example</vt:lpstr>
      <vt:lpstr>CRC using Modulo 2 Arithmetic: Example</vt:lpstr>
      <vt:lpstr>CRC using Polynomials</vt:lpstr>
      <vt:lpstr>CRC using Polynomials: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Errors</dc:title>
  <dc:creator>hp</dc:creator>
  <cp:lastModifiedBy>muhammad usama</cp:lastModifiedBy>
  <cp:revision>1</cp:revision>
  <dcterms:modified xsi:type="dcterms:W3CDTF">2023-11-14T12:12:52Z</dcterms:modified>
</cp:coreProperties>
</file>