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8"/>
  </p:notesMasterIdLst>
  <p:sldIdLst>
    <p:sldId id="257" r:id="rId2"/>
    <p:sldId id="258" r:id="rId3"/>
    <p:sldId id="260" r:id="rId4"/>
    <p:sldId id="261" r:id="rId5"/>
    <p:sldId id="262" r:id="rId6"/>
    <p:sldId id="263" r:id="rId7"/>
    <p:sldId id="265" r:id="rId8"/>
    <p:sldId id="266" r:id="rId9"/>
    <p:sldId id="267" r:id="rId10"/>
    <p:sldId id="268" r:id="rId11"/>
    <p:sldId id="270" r:id="rId12"/>
    <p:sldId id="271"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hF1qebitxtFk/G06tAFQDaiwAK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EF2BB9-6BE7-48D8-B003-BBA5D5D10DDB}">
  <a:tblStyle styleId="{62EF2BB9-6BE7-48D8-B003-BBA5D5D10DD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4739" autoAdjust="0"/>
  </p:normalViewPr>
  <p:slideViewPr>
    <p:cSldViewPr snapToGrid="0">
      <p:cViewPr varScale="1">
        <p:scale>
          <a:sx n="57" d="100"/>
          <a:sy n="57" d="100"/>
        </p:scale>
        <p:origin x="188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
        <p:nvSpPr>
          <p:cNvPr id="280" name="Google Shape;28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
        <p:nvSpPr>
          <p:cNvPr id="287" name="Google Shape;28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8" name="Google Shape;28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
        <p:nvSpPr>
          <p:cNvPr id="293" name="Google Shape;29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5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5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5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5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5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6"/>
          <p:cNvSpPr>
            <a:spLocks noGrp="1"/>
          </p:cNvSpPr>
          <p:nvPr>
            <p:ph type="pic" idx="2"/>
          </p:nvPr>
        </p:nvSpPr>
        <p:spPr>
          <a:xfrm>
            <a:off x="1792288" y="612775"/>
            <a:ext cx="5486400" cy="4114800"/>
          </a:xfrm>
          <a:prstGeom prst="rect">
            <a:avLst/>
          </a:prstGeom>
          <a:noFill/>
          <a:ln>
            <a:noFill/>
          </a:ln>
        </p:spPr>
      </p:sp>
      <p:sp>
        <p:nvSpPr>
          <p:cNvPr id="68" name="Google Shape;68;p5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533400" y="228600"/>
            <a:ext cx="7010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chemeClr val="dk1"/>
                </a:solidFill>
                <a:latin typeface="Times New Roman"/>
                <a:ea typeface="Times New Roman"/>
                <a:cs typeface="Times New Roman"/>
                <a:sym typeface="Times New Roman"/>
              </a:rPr>
              <a:t>Course Plan</a:t>
            </a:r>
            <a:endParaRPr sz="3600" b="0" i="0" u="none" strike="noStrike" cap="none" dirty="0">
              <a:solidFill>
                <a:schemeClr val="dk1"/>
              </a:solidFill>
              <a:latin typeface="Times New Roman"/>
              <a:ea typeface="Times New Roman"/>
              <a:cs typeface="Times New Roman"/>
              <a:sym typeface="Times New Roman"/>
            </a:endParaRPr>
          </a:p>
        </p:txBody>
      </p:sp>
      <p:sp>
        <p:nvSpPr>
          <p:cNvPr id="97" name="Google Shape;97;p2"/>
          <p:cNvSpPr/>
          <p:nvPr/>
        </p:nvSpPr>
        <p:spPr>
          <a:xfrm>
            <a:off x="914400" y="1447800"/>
            <a:ext cx="7300664" cy="3046988"/>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Data Link Layer: </a:t>
            </a:r>
            <a:r>
              <a:rPr lang="en-US" sz="2400" b="0" i="0" u="none" strike="noStrike" cap="none">
                <a:solidFill>
                  <a:schemeClr val="dk1"/>
                </a:solidFill>
                <a:latin typeface="Times New Roman"/>
                <a:ea typeface="Times New Roman"/>
                <a:cs typeface="Times New Roman"/>
                <a:sym typeface="Times New Roman"/>
              </a:rPr>
              <a:t>Error detection and correction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Issues related to error detection and correction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Error detection codes</a:t>
            </a:r>
            <a:endParaRPr sz="1400" b="0" i="0" u="none" strike="noStrike" cap="none">
              <a:solidFill>
                <a:srgbClr val="000000"/>
              </a:solidFill>
              <a:latin typeface="Arial"/>
              <a:ea typeface="Arial"/>
              <a:cs typeface="Arial"/>
              <a:sym typeface="Arial"/>
            </a:endParaRPr>
          </a:p>
          <a:p>
            <a:pPr marL="914400" marR="0" lvl="1" indent="-4572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Parity check</a:t>
            </a:r>
            <a:endParaRPr sz="1400" b="0" i="0" u="none" strike="noStrike" cap="none">
              <a:solidFill>
                <a:srgbClr val="000000"/>
              </a:solidFill>
              <a:latin typeface="Arial"/>
              <a:ea typeface="Arial"/>
              <a:cs typeface="Arial"/>
              <a:sym typeface="Arial"/>
            </a:endParaRPr>
          </a:p>
          <a:p>
            <a:pPr marL="914400" marR="0" lvl="1" indent="-4572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Cyclic redundancy check</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Error correction codes</a:t>
            </a:r>
            <a:endParaRPr sz="1400" b="0" i="0" u="none" strike="noStrike" cap="none">
              <a:solidFill>
                <a:srgbClr val="000000"/>
              </a:solidFill>
              <a:latin typeface="Arial"/>
              <a:ea typeface="Arial"/>
              <a:cs typeface="Arial"/>
              <a:sym typeface="Arial"/>
            </a:endParaRPr>
          </a:p>
          <a:p>
            <a:pPr marL="914400" marR="0" lvl="1" indent="-4572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Hamming code</a:t>
            </a:r>
            <a:endParaRPr sz="1400" b="0" i="0" u="none" strike="noStrike" cap="none">
              <a:solidFill>
                <a:srgbClr val="000000"/>
              </a:solidFill>
              <a:latin typeface="Arial"/>
              <a:ea typeface="Arial"/>
              <a:cs typeface="Arial"/>
              <a:sym typeface="Arial"/>
            </a:endParaRPr>
          </a:p>
          <a:p>
            <a:pPr marL="914400" marR="0" lvl="1" indent="-3048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Error Detection Process</a:t>
            </a:r>
            <a:endParaRPr/>
          </a:p>
        </p:txBody>
      </p:sp>
      <p:sp>
        <p:nvSpPr>
          <p:cNvPr id="167" name="Google Shape;167;p13"/>
          <p:cNvSpPr txBox="1">
            <a:spLocks noGrp="1"/>
          </p:cNvSpPr>
          <p:nvPr>
            <p:ph type="body" idx="1"/>
          </p:nvPr>
        </p:nvSpPr>
        <p:spPr>
          <a:xfrm>
            <a:off x="381000" y="9906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Transmitter</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For a given frame of bits , the transmitter adds additional bits that constitute an error-detecting code </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an error-detecting code (check bits) is calculated from transmitted (data) bits</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Check bits are appended to data bits</a:t>
            </a:r>
            <a:endParaRPr/>
          </a:p>
          <a:p>
            <a:pPr marL="0" lvl="0" indent="0" algn="l" rtl="0">
              <a:lnSpc>
                <a:spcPct val="90000"/>
              </a:lnSpc>
              <a:spcBef>
                <a:spcPts val="480"/>
              </a:spcBef>
              <a:spcAft>
                <a:spcPts val="0"/>
              </a:spcAft>
              <a:buClr>
                <a:schemeClr val="dk1"/>
              </a:buClr>
              <a:buSzPts val="2400"/>
              <a:buNone/>
            </a:pPr>
            <a:r>
              <a:rPr lang="en-US" sz="2400" b="1">
                <a:latin typeface="Times New Roman"/>
                <a:ea typeface="Times New Roman"/>
                <a:cs typeface="Times New Roman"/>
                <a:sym typeface="Times New Roman"/>
              </a:rPr>
              <a:t>Receiver</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Separates incoming frame into data bits and check bits</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Calculates check bits from received data bits</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Compares calculated check bits against received check bits</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 detected error occurs if  and only if there is a mismatch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Error Detection Codes</a:t>
            </a:r>
            <a:br>
              <a:rPr lang="en-US" sz="3600" b="1">
                <a:latin typeface="Times New Roman"/>
                <a:ea typeface="Times New Roman"/>
                <a:cs typeface="Times New Roman"/>
                <a:sym typeface="Times New Roman"/>
              </a:rPr>
            </a:br>
            <a:r>
              <a:rPr lang="en-US" sz="3600" b="1">
                <a:latin typeface="Times New Roman"/>
                <a:ea typeface="Times New Roman"/>
                <a:cs typeface="Times New Roman"/>
                <a:sym typeface="Times New Roman"/>
              </a:rPr>
              <a:t>Parity Check</a:t>
            </a:r>
            <a:endParaRPr/>
          </a:p>
        </p:txBody>
      </p:sp>
      <p:sp>
        <p:nvSpPr>
          <p:cNvPr id="180" name="Google Shape;180;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Parity bit (a single bit) appended at the end of data block</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b="1">
                <a:latin typeface="Times New Roman"/>
                <a:ea typeface="Times New Roman"/>
                <a:cs typeface="Times New Roman"/>
                <a:sym typeface="Times New Roman"/>
              </a:rPr>
              <a:t>Even parity</a:t>
            </a:r>
            <a:endParaRPr/>
          </a:p>
          <a:p>
            <a:pPr marL="742950" lvl="1" indent="-28575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Added bit ensures an even number of 1s</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b="1">
                <a:latin typeface="Times New Roman"/>
                <a:ea typeface="Times New Roman"/>
                <a:cs typeface="Times New Roman"/>
                <a:sym typeface="Times New Roman"/>
              </a:rPr>
              <a:t>Odd parity</a:t>
            </a:r>
            <a:endParaRPr/>
          </a:p>
          <a:p>
            <a:pPr marL="742950" lvl="1" indent="-28575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Added bit ensures an odd number of 1s</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Example, 7-bit character [1110001]</a:t>
            </a:r>
            <a:endParaRPr/>
          </a:p>
          <a:p>
            <a:pPr marL="742950" lvl="1" indent="-28575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Even parity [1110001</a:t>
            </a:r>
            <a:r>
              <a:rPr lang="en-US" sz="2400" b="1">
                <a:solidFill>
                  <a:srgbClr val="C00000"/>
                </a:solidFill>
                <a:latin typeface="Times New Roman"/>
                <a:ea typeface="Times New Roman"/>
                <a:cs typeface="Times New Roman"/>
                <a:sym typeface="Times New Roman"/>
              </a:rPr>
              <a:t>0</a:t>
            </a:r>
            <a:r>
              <a:rPr lang="en-US" sz="2400">
                <a:latin typeface="Times New Roman"/>
                <a:ea typeface="Times New Roman"/>
                <a:cs typeface="Times New Roman"/>
                <a:sym typeface="Times New Roman"/>
              </a:rPr>
              <a:t>]</a:t>
            </a:r>
            <a:endParaRPr/>
          </a:p>
          <a:p>
            <a:pPr marL="742950" lvl="1" indent="-28575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Odd parity [1110001</a:t>
            </a:r>
            <a:r>
              <a:rPr lang="en-US" sz="2400" b="1">
                <a:solidFill>
                  <a:srgbClr val="C00000"/>
                </a:solidFill>
                <a:latin typeface="Times New Roman"/>
                <a:ea typeface="Times New Roman"/>
                <a:cs typeface="Times New Roman"/>
                <a:sym typeface="Times New Roman"/>
              </a:rPr>
              <a:t>1</a:t>
            </a:r>
            <a:r>
              <a:rPr lang="en-US" sz="2400">
                <a:latin typeface="Times New Roman"/>
                <a:ea typeface="Times New Roman"/>
                <a:cs typeface="Times New Roman"/>
                <a:sym typeface="Times New Roman"/>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Parity Check</a:t>
            </a:r>
            <a:endParaRPr/>
          </a:p>
        </p:txBody>
      </p:sp>
      <p:sp>
        <p:nvSpPr>
          <p:cNvPr id="186" name="Google Shape;186;p16"/>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Clr>
                <a:schemeClr val="dk1"/>
              </a:buClr>
              <a:buSzPct val="100000"/>
              <a:buFont typeface="Noto Sans Symbols"/>
              <a:buChar char="⮚"/>
            </a:pPr>
            <a:r>
              <a:rPr lang="en-US" sz="2600">
                <a:latin typeface="Times New Roman"/>
                <a:ea typeface="Times New Roman"/>
                <a:cs typeface="Times New Roman"/>
                <a:sym typeface="Times New Roman"/>
              </a:rPr>
              <a:t>If the transmitter is transmitting </a:t>
            </a:r>
            <a:r>
              <a:rPr lang="en-US" sz="2600" b="1">
                <a:latin typeface="Times New Roman"/>
                <a:ea typeface="Times New Roman"/>
                <a:cs typeface="Times New Roman"/>
                <a:sym typeface="Times New Roman"/>
              </a:rPr>
              <a:t>1110001</a:t>
            </a:r>
            <a:r>
              <a:rPr lang="en-US" sz="2600">
                <a:latin typeface="Times New Roman"/>
                <a:ea typeface="Times New Roman"/>
                <a:cs typeface="Times New Roman"/>
                <a:sym typeface="Times New Roman"/>
              </a:rPr>
              <a:t> and using odd parity</a:t>
            </a:r>
            <a:endParaRPr/>
          </a:p>
          <a:p>
            <a:pPr marL="742950" lvl="1" indent="-285750" algn="l" rtl="0">
              <a:lnSpc>
                <a:spcPct val="90000"/>
              </a:lnSpc>
              <a:spcBef>
                <a:spcPts val="481"/>
              </a:spcBef>
              <a:spcAft>
                <a:spcPts val="0"/>
              </a:spcAft>
              <a:buClr>
                <a:schemeClr val="dk1"/>
              </a:buClr>
              <a:buSzPct val="100000"/>
              <a:buFont typeface="Noto Sans Symbols"/>
              <a:buChar char="❖"/>
            </a:pPr>
            <a:r>
              <a:rPr lang="en-US" sz="2600">
                <a:latin typeface="Times New Roman"/>
                <a:ea typeface="Times New Roman"/>
                <a:cs typeface="Times New Roman"/>
                <a:sym typeface="Times New Roman"/>
              </a:rPr>
              <a:t>It will append a </a:t>
            </a:r>
            <a:r>
              <a:rPr lang="en-US" sz="2600" b="1">
                <a:solidFill>
                  <a:srgbClr val="C00000"/>
                </a:solidFill>
                <a:latin typeface="Times New Roman"/>
                <a:ea typeface="Times New Roman"/>
                <a:cs typeface="Times New Roman"/>
                <a:sym typeface="Times New Roman"/>
              </a:rPr>
              <a:t>1</a:t>
            </a:r>
            <a:r>
              <a:rPr lang="en-US" sz="2600">
                <a:latin typeface="Times New Roman"/>
                <a:ea typeface="Times New Roman"/>
                <a:cs typeface="Times New Roman"/>
                <a:sym typeface="Times New Roman"/>
              </a:rPr>
              <a:t> and transmit </a:t>
            </a:r>
            <a:r>
              <a:rPr lang="en-US" sz="2600" b="1">
                <a:latin typeface="Times New Roman"/>
                <a:ea typeface="Times New Roman"/>
                <a:cs typeface="Times New Roman"/>
                <a:sym typeface="Times New Roman"/>
              </a:rPr>
              <a:t>1110001</a:t>
            </a:r>
            <a:r>
              <a:rPr lang="en-US" sz="2600" b="1">
                <a:solidFill>
                  <a:srgbClr val="C00000"/>
                </a:solidFill>
                <a:latin typeface="Times New Roman"/>
                <a:ea typeface="Times New Roman"/>
                <a:cs typeface="Times New Roman"/>
                <a:sym typeface="Times New Roman"/>
              </a:rPr>
              <a:t>1</a:t>
            </a:r>
            <a:r>
              <a:rPr lang="en-US" sz="2600">
                <a:latin typeface="Times New Roman"/>
                <a:ea typeface="Times New Roman"/>
                <a:cs typeface="Times New Roman"/>
                <a:sym typeface="Times New Roman"/>
              </a:rPr>
              <a:t> </a:t>
            </a:r>
            <a:endParaRPr/>
          </a:p>
          <a:p>
            <a:pPr marL="742950" lvl="1" indent="-285750" algn="l" rtl="0">
              <a:lnSpc>
                <a:spcPct val="90000"/>
              </a:lnSpc>
              <a:spcBef>
                <a:spcPts val="481"/>
              </a:spcBef>
              <a:spcAft>
                <a:spcPts val="0"/>
              </a:spcAft>
              <a:buClr>
                <a:schemeClr val="dk1"/>
              </a:buClr>
              <a:buSzPct val="100000"/>
              <a:buFont typeface="Noto Sans Symbols"/>
              <a:buChar char="❖"/>
            </a:pPr>
            <a:r>
              <a:rPr lang="en-US" sz="2600">
                <a:latin typeface="Times New Roman"/>
                <a:ea typeface="Times New Roman"/>
                <a:cs typeface="Times New Roman"/>
                <a:sym typeface="Times New Roman"/>
              </a:rPr>
              <a:t>The receiver examines the received character and if the total number of 1s is odd</a:t>
            </a:r>
            <a:endParaRPr/>
          </a:p>
          <a:p>
            <a:pPr marL="1143000" lvl="2" indent="-228600" algn="l" rtl="0">
              <a:lnSpc>
                <a:spcPct val="90000"/>
              </a:lnSpc>
              <a:spcBef>
                <a:spcPts val="481"/>
              </a:spcBef>
              <a:spcAft>
                <a:spcPts val="0"/>
              </a:spcAft>
              <a:buClr>
                <a:schemeClr val="dk1"/>
              </a:buClr>
              <a:buSzPct val="100000"/>
              <a:buFont typeface="Noto Sans Symbols"/>
              <a:buChar char="❖"/>
            </a:pPr>
            <a:r>
              <a:rPr lang="en-US" sz="2600">
                <a:latin typeface="Times New Roman"/>
                <a:ea typeface="Times New Roman"/>
                <a:cs typeface="Times New Roman"/>
                <a:sym typeface="Times New Roman"/>
              </a:rPr>
              <a:t>No error</a:t>
            </a:r>
            <a:endParaRPr/>
          </a:p>
          <a:p>
            <a:pPr marL="742950" lvl="1" indent="-285750" algn="l" rtl="0">
              <a:lnSpc>
                <a:spcPct val="90000"/>
              </a:lnSpc>
              <a:spcBef>
                <a:spcPts val="481"/>
              </a:spcBef>
              <a:spcAft>
                <a:spcPts val="0"/>
              </a:spcAft>
              <a:buClr>
                <a:schemeClr val="dk1"/>
              </a:buClr>
              <a:buSzPct val="100000"/>
              <a:buFont typeface="Noto Sans Symbols"/>
              <a:buChar char="❖"/>
            </a:pPr>
            <a:r>
              <a:rPr lang="en-US" sz="2600">
                <a:latin typeface="Times New Roman"/>
                <a:ea typeface="Times New Roman"/>
                <a:cs typeface="Times New Roman"/>
                <a:sym typeface="Times New Roman"/>
              </a:rPr>
              <a:t>If 1 bit or any odd number  of bits is inverted during transmission, For example, </a:t>
            </a:r>
            <a:endParaRPr/>
          </a:p>
          <a:p>
            <a:pPr marL="742950" lvl="1" indent="-285750" algn="l" rtl="0">
              <a:lnSpc>
                <a:spcPct val="90000"/>
              </a:lnSpc>
              <a:spcBef>
                <a:spcPts val="481"/>
              </a:spcBef>
              <a:spcAft>
                <a:spcPts val="0"/>
              </a:spcAft>
              <a:buClr>
                <a:schemeClr val="dk1"/>
              </a:buClr>
              <a:buSzPct val="100000"/>
              <a:buFont typeface="Noto Sans Symbols"/>
              <a:buChar char="❖"/>
            </a:pPr>
            <a:r>
              <a:rPr lang="en-US" sz="2600">
                <a:latin typeface="Times New Roman"/>
                <a:ea typeface="Times New Roman"/>
                <a:cs typeface="Times New Roman"/>
                <a:sym typeface="Times New Roman"/>
              </a:rPr>
              <a:t>Then the receiver will detect an error</a:t>
            </a:r>
            <a:endParaRPr/>
          </a:p>
          <a:p>
            <a:pPr marL="342900" lvl="0" indent="-342900" algn="l" rtl="0">
              <a:lnSpc>
                <a:spcPct val="90000"/>
              </a:lnSpc>
              <a:spcBef>
                <a:spcPts val="481"/>
              </a:spcBef>
              <a:spcAft>
                <a:spcPts val="0"/>
              </a:spcAft>
              <a:buClr>
                <a:schemeClr val="dk1"/>
              </a:buClr>
              <a:buSzPct val="100000"/>
              <a:buFont typeface="Noto Sans Symbols"/>
              <a:buChar char="⮚"/>
            </a:pPr>
            <a:r>
              <a:rPr lang="en-US" sz="2600" b="1">
                <a:latin typeface="Times New Roman"/>
                <a:ea typeface="Times New Roman"/>
                <a:cs typeface="Times New Roman"/>
                <a:sym typeface="Times New Roman"/>
              </a:rPr>
              <a:t>Performance:</a:t>
            </a:r>
            <a:endParaRPr sz="2600">
              <a:latin typeface="Times New Roman"/>
              <a:ea typeface="Times New Roman"/>
              <a:cs typeface="Times New Roman"/>
              <a:sym typeface="Times New Roman"/>
            </a:endParaRPr>
          </a:p>
          <a:p>
            <a:pPr marL="742950" lvl="1" indent="-285750" algn="l" rtl="0">
              <a:lnSpc>
                <a:spcPct val="100000"/>
              </a:lnSpc>
              <a:spcBef>
                <a:spcPts val="481"/>
              </a:spcBef>
              <a:spcAft>
                <a:spcPts val="0"/>
              </a:spcAft>
              <a:buClr>
                <a:schemeClr val="dk1"/>
              </a:buClr>
              <a:buSzPct val="100000"/>
              <a:buFont typeface="Noto Sans Symbols"/>
              <a:buChar char="❖"/>
            </a:pPr>
            <a:r>
              <a:rPr lang="en-US" sz="2600">
                <a:latin typeface="Times New Roman"/>
                <a:ea typeface="Times New Roman"/>
                <a:cs typeface="Times New Roman"/>
                <a:sym typeface="Times New Roman"/>
              </a:rPr>
              <a:t>Detects all odd-number errors in a data block (1,3,5,…bits in error)</a:t>
            </a:r>
            <a:endParaRPr/>
          </a:p>
          <a:p>
            <a:pPr marL="742950" lvl="1" indent="-285750" algn="l" rtl="0">
              <a:lnSpc>
                <a:spcPct val="100000"/>
              </a:lnSpc>
              <a:spcBef>
                <a:spcPts val="481"/>
              </a:spcBef>
              <a:spcAft>
                <a:spcPts val="0"/>
              </a:spcAft>
              <a:buClr>
                <a:schemeClr val="dk1"/>
              </a:buClr>
              <a:buSzPct val="100000"/>
              <a:buFont typeface="Noto Sans Symbols"/>
              <a:buChar char="❖"/>
            </a:pPr>
            <a:r>
              <a:rPr lang="en-US" sz="2600">
                <a:latin typeface="Times New Roman"/>
                <a:ea typeface="Times New Roman"/>
                <a:cs typeface="Times New Roman"/>
                <a:sym typeface="Times New Roman"/>
              </a:rPr>
              <a:t>Detects NO errors that flip an even number of bits (2, 4, 6, … bits in error)</a:t>
            </a:r>
            <a:endParaRPr/>
          </a:p>
          <a:p>
            <a:pPr marL="742950" lvl="1" indent="-144780" algn="l" rtl="0">
              <a:lnSpc>
                <a:spcPct val="100000"/>
              </a:lnSpc>
              <a:spcBef>
                <a:spcPts val="444"/>
              </a:spcBef>
              <a:spcAft>
                <a:spcPts val="0"/>
              </a:spcAft>
              <a:buClr>
                <a:schemeClr val="dk1"/>
              </a:buClr>
              <a:buSzPct val="100000"/>
              <a:buNone/>
            </a:pPr>
            <a:endParaRPr sz="2400">
              <a:latin typeface="Times New Roman"/>
              <a:ea typeface="Times New Roman"/>
              <a:cs typeface="Times New Roman"/>
              <a:sym typeface="Times New Roman"/>
            </a:endParaRPr>
          </a:p>
          <a:p>
            <a:pPr marL="342900" lvl="0" indent="-154940" algn="l" rtl="0">
              <a:lnSpc>
                <a:spcPct val="90000"/>
              </a:lnSpc>
              <a:spcBef>
                <a:spcPts val="592"/>
              </a:spcBef>
              <a:spcAft>
                <a:spcPts val="0"/>
              </a:spcAft>
              <a:buClr>
                <a:schemeClr val="dk1"/>
              </a:buClr>
              <a:buSzPct val="100000"/>
              <a:buNone/>
            </a:pPr>
            <a:endParaRPr>
              <a:latin typeface="Times New Roman"/>
              <a:ea typeface="Times New Roman"/>
              <a:cs typeface="Times New Roman"/>
              <a:sym typeface="Times New Roman"/>
            </a:endParaRPr>
          </a:p>
          <a:p>
            <a:pPr marL="342900" lvl="0" indent="-154940" algn="l" rtl="0">
              <a:lnSpc>
                <a:spcPct val="90000"/>
              </a:lnSpc>
              <a:spcBef>
                <a:spcPts val="592"/>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152400" y="2667000"/>
            <a:ext cx="8534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Flow Control and </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Automatic Repeat Request (ARQ)</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Flow Control</a:t>
            </a:r>
            <a:endParaRPr/>
          </a:p>
        </p:txBody>
      </p:sp>
      <p:sp>
        <p:nvSpPr>
          <p:cNvPr id="247" name="Google Shape;247;p24"/>
          <p:cNvSpPr txBox="1">
            <a:spLocks noGrp="1"/>
          </p:cNvSpPr>
          <p:nvPr>
            <p:ph type="body" idx="1"/>
          </p:nvPr>
        </p:nvSpPr>
        <p:spPr>
          <a:xfrm>
            <a:off x="457200" y="1481328"/>
            <a:ext cx="8229600" cy="499567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 technique for assuring that a transmitting entity does not overwhelm a receiving entity with data</a:t>
            </a:r>
            <a:endParaRPr/>
          </a:p>
          <a:p>
            <a:pPr marL="342900" lvl="0" indent="-34290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 receiving entity typically allocates a data buffer of some maximum length for a transfer</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When data are received, the receiver must do a certain amount of processing (e.g., examine the header) before passing the data to the higher-level software</a:t>
            </a:r>
            <a:endParaRPr/>
          </a:p>
          <a:p>
            <a:pPr marL="342900" lvl="0" indent="-34290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the absence of flow control</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 receiver's buffer may </a:t>
            </a:r>
            <a:r>
              <a:rPr lang="en-US" sz="2400" b="1">
                <a:latin typeface="Times New Roman"/>
                <a:ea typeface="Times New Roman"/>
                <a:cs typeface="Times New Roman"/>
                <a:sym typeface="Times New Roman"/>
              </a:rPr>
              <a:t>fill up and overflow </a:t>
            </a:r>
            <a:r>
              <a:rPr lang="en-US" sz="2400">
                <a:latin typeface="Times New Roman"/>
                <a:ea typeface="Times New Roman"/>
                <a:cs typeface="Times New Roman"/>
                <a:sym typeface="Times New Roman"/>
              </a:rPr>
              <a:t>while it is processing old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ARQ and Flow Control</a:t>
            </a:r>
            <a:endParaRPr/>
          </a:p>
        </p:txBody>
      </p:sp>
      <p:sp>
        <p:nvSpPr>
          <p:cNvPr id="253" name="Google Shape;253;p25"/>
          <p:cNvSpPr txBox="1">
            <a:spLocks noGrp="1"/>
          </p:cNvSpPr>
          <p:nvPr>
            <p:ph type="body" idx="1"/>
          </p:nvPr>
        </p:nvSpPr>
        <p:spPr>
          <a:xfrm>
            <a:off x="457200" y="1481328"/>
            <a:ext cx="8229600" cy="4995672"/>
          </a:xfrm>
          <a:prstGeom prst="rect">
            <a:avLst/>
          </a:prstGeom>
          <a:noFill/>
          <a:ln>
            <a:noFill/>
          </a:ln>
        </p:spPr>
        <p:txBody>
          <a:bodyPr spcFirstLastPara="1" wrap="square" lIns="91425" tIns="45700" rIns="91425" bIns="45700" anchor="t" anchorCtr="0">
            <a:normAutofit fontScale="92500"/>
          </a:bodyPr>
          <a:lstStyle/>
          <a:p>
            <a:pPr marL="342900" lvl="0" indent="-342900" algn="l" rtl="0">
              <a:lnSpc>
                <a:spcPct val="100000"/>
              </a:lnSpc>
              <a:spcBef>
                <a:spcPts val="0"/>
              </a:spcBef>
              <a:spcAft>
                <a:spcPts val="0"/>
              </a:spcAft>
              <a:buClr>
                <a:schemeClr val="dk1"/>
              </a:buClr>
              <a:buSzPct val="100000"/>
              <a:buFont typeface="Noto Sans Symbols"/>
              <a:buChar char="⮚"/>
            </a:pPr>
            <a:r>
              <a:rPr lang="en-US" sz="2800">
                <a:latin typeface="Times New Roman"/>
                <a:ea typeface="Times New Roman"/>
                <a:cs typeface="Times New Roman"/>
                <a:sym typeface="Times New Roman"/>
              </a:rPr>
              <a:t>ARQ is a mechanism used in data link control and transport protocols</a:t>
            </a:r>
            <a:endParaRPr/>
          </a:p>
          <a:p>
            <a:pPr marL="742950" lvl="1" indent="-285750" algn="l" rtl="0">
              <a:lnSpc>
                <a:spcPct val="100000"/>
              </a:lnSpc>
              <a:spcBef>
                <a:spcPts val="518"/>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relies on the use of an error detection code, such as CRC</a:t>
            </a:r>
            <a:endParaRPr/>
          </a:p>
          <a:p>
            <a:pPr marL="342900" lvl="0" indent="-342900" algn="l" rtl="0">
              <a:lnSpc>
                <a:spcPct val="100000"/>
              </a:lnSpc>
              <a:spcBef>
                <a:spcPts val="592"/>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It is a protocol for error control in data transmission</a:t>
            </a:r>
            <a:endParaRPr/>
          </a:p>
          <a:p>
            <a:pPr marL="742950" lvl="1" indent="-285750" algn="l" rtl="0">
              <a:lnSpc>
                <a:spcPct val="100000"/>
              </a:lnSpc>
              <a:spcBef>
                <a:spcPts val="518"/>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Uses acknowledgements (ACKs) and timeouts to achieve reliable data transmission over unreliable service</a:t>
            </a:r>
            <a:endParaRPr/>
          </a:p>
          <a:p>
            <a:pPr marL="342900" lvl="0" indent="-342900" algn="l" rtl="0">
              <a:lnSpc>
                <a:spcPct val="100000"/>
              </a:lnSpc>
              <a:spcBef>
                <a:spcPts val="518"/>
              </a:spcBef>
              <a:spcAft>
                <a:spcPts val="0"/>
              </a:spcAft>
              <a:buClr>
                <a:srgbClr val="C00000"/>
              </a:buClr>
              <a:buSzPct val="100000"/>
              <a:buFont typeface="Noto Sans Symbols"/>
              <a:buChar char="⮚"/>
            </a:pPr>
            <a:r>
              <a:rPr lang="en-US" sz="2800" b="1">
                <a:solidFill>
                  <a:srgbClr val="C00000"/>
                </a:solidFill>
                <a:latin typeface="Times New Roman"/>
                <a:ea typeface="Times New Roman"/>
                <a:cs typeface="Times New Roman"/>
                <a:sym typeface="Times New Roman"/>
              </a:rPr>
              <a:t>NOTE: Block of data transmitted from one protocol entity to another is known as protocol data unit (PDU)</a:t>
            </a:r>
            <a:endParaRPr/>
          </a:p>
          <a:p>
            <a:pPr marL="342900" lvl="0" indent="-178435" algn="l" rtl="0">
              <a:lnSpc>
                <a:spcPct val="100000"/>
              </a:lnSpc>
              <a:spcBef>
                <a:spcPts val="518"/>
              </a:spcBef>
              <a:spcAft>
                <a:spcPts val="0"/>
              </a:spcAft>
              <a:buClr>
                <a:schemeClr val="dk1"/>
              </a:buClr>
              <a:buSzPct val="100000"/>
              <a:buNone/>
            </a:pPr>
            <a:endParaRPr sz="2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152400" y="152400"/>
            <a:ext cx="8763000"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Automatic Repeat Request (ARQ) protocols</a:t>
            </a:r>
            <a:endParaRPr/>
          </a:p>
        </p:txBody>
      </p:sp>
      <p:sp>
        <p:nvSpPr>
          <p:cNvPr id="259" name="Google Shape;259;p26"/>
          <p:cNvSpPr txBox="1">
            <a:spLocks noGrp="1"/>
          </p:cNvSpPr>
          <p:nvPr>
            <p:ph type="body" idx="1"/>
          </p:nvPr>
        </p:nvSpPr>
        <p:spPr>
          <a:xfrm>
            <a:off x="457200" y="1219200"/>
            <a:ext cx="8229600" cy="4995672"/>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lnSpc>
                <a:spcPct val="100000"/>
              </a:lnSpc>
              <a:spcBef>
                <a:spcPts val="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When the receiver detects an error in a packet</a:t>
            </a:r>
            <a:endParaRPr/>
          </a:p>
          <a:p>
            <a:pPr marL="742950" lvl="1" indent="-285750" algn="l" rtl="0">
              <a:lnSpc>
                <a:spcPct val="100000"/>
              </a:lnSpc>
              <a:spcBef>
                <a:spcPts val="476"/>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 it automatically requests the transmitter to resend the packet </a:t>
            </a:r>
            <a:endParaRPr/>
          </a:p>
          <a:p>
            <a:pPr marL="742950" lvl="1" indent="-285750" algn="l" rtl="0">
              <a:lnSpc>
                <a:spcPct val="100000"/>
              </a:lnSpc>
              <a:spcBef>
                <a:spcPts val="476"/>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This process is repeated until </a:t>
            </a:r>
            <a:endParaRPr/>
          </a:p>
          <a:p>
            <a:pPr marL="1143000" lvl="2" indent="-228600" algn="l" rtl="0">
              <a:lnSpc>
                <a:spcPct val="100000"/>
              </a:lnSpc>
              <a:spcBef>
                <a:spcPts val="408"/>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the packet is error free or </a:t>
            </a:r>
            <a:endParaRPr/>
          </a:p>
          <a:p>
            <a:pPr marL="1143000" lvl="2" indent="-228600" algn="l" rtl="0">
              <a:lnSpc>
                <a:spcPct val="100000"/>
              </a:lnSpc>
              <a:spcBef>
                <a:spcPts val="408"/>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the error continues beyond a predetermined number of transmissions</a:t>
            </a:r>
            <a:endParaRPr/>
          </a:p>
          <a:p>
            <a:pPr marL="342900" lvl="0" indent="-342900" algn="l" rtl="0">
              <a:lnSpc>
                <a:spcPct val="100000"/>
              </a:lnSpc>
              <a:spcBef>
                <a:spcPts val="476"/>
              </a:spcBef>
              <a:spcAft>
                <a:spcPts val="0"/>
              </a:spcAft>
              <a:buClr>
                <a:srgbClr val="00B050"/>
              </a:buClr>
              <a:buSzPct val="100000"/>
              <a:buFont typeface="Noto Sans Symbols"/>
              <a:buChar char="⮚"/>
            </a:pPr>
            <a:r>
              <a:rPr lang="en-US" sz="2800" b="1">
                <a:solidFill>
                  <a:srgbClr val="00B050"/>
                </a:solidFill>
                <a:latin typeface="Times New Roman"/>
                <a:ea typeface="Times New Roman"/>
                <a:cs typeface="Times New Roman"/>
                <a:sym typeface="Times New Roman"/>
              </a:rPr>
              <a:t>In ARQ, only error detection capability is provided and no attempt to correct any packets received in error is made; </a:t>
            </a:r>
            <a:endParaRPr/>
          </a:p>
          <a:p>
            <a:pPr marL="742950" lvl="1" indent="-285750" algn="l" rtl="0">
              <a:lnSpc>
                <a:spcPct val="100000"/>
              </a:lnSpc>
              <a:spcBef>
                <a:spcPts val="476"/>
              </a:spcBef>
              <a:spcAft>
                <a:spcPts val="0"/>
              </a:spcAft>
              <a:buClr>
                <a:srgbClr val="00B050"/>
              </a:buClr>
              <a:buSzPct val="100000"/>
              <a:buFont typeface="Noto Sans Symbols"/>
              <a:buChar char="⮚"/>
            </a:pPr>
            <a:r>
              <a:rPr lang="en-US" b="1">
                <a:solidFill>
                  <a:srgbClr val="00B050"/>
                </a:solidFill>
                <a:latin typeface="Times New Roman"/>
                <a:ea typeface="Times New Roman"/>
                <a:cs typeface="Times New Roman"/>
                <a:sym typeface="Times New Roman"/>
              </a:rPr>
              <a:t>instead it is requested that the packets received in error be retransmitted</a:t>
            </a:r>
            <a:endParaRPr/>
          </a:p>
          <a:p>
            <a:pPr marL="342900" lvl="0" indent="-342900" algn="l" rtl="0">
              <a:lnSpc>
                <a:spcPct val="100000"/>
              </a:lnSpc>
              <a:spcBef>
                <a:spcPts val="544"/>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In its simplest form, ARQ leads to variable delays which are not acceptable for real-time services</a:t>
            </a:r>
            <a:endParaRPr b="1">
              <a:solidFill>
                <a:srgbClr val="00B050"/>
              </a:solidFill>
              <a:latin typeface="Times New Roman"/>
              <a:ea typeface="Times New Roman"/>
              <a:cs typeface="Times New Roman"/>
              <a:sym typeface="Times New Roman"/>
            </a:endParaRPr>
          </a:p>
          <a:p>
            <a:pPr marL="342900" lvl="0" indent="-170180" algn="l" rtl="0">
              <a:lnSpc>
                <a:spcPct val="100000"/>
              </a:lnSpc>
              <a:spcBef>
                <a:spcPts val="544"/>
              </a:spcBef>
              <a:spcAft>
                <a:spcPts val="0"/>
              </a:spcAft>
              <a:buClr>
                <a:schemeClr val="dk1"/>
              </a:buClr>
              <a:buSzPct val="100000"/>
              <a:buFont typeface="Noto Sans Symbols"/>
              <a:buNone/>
            </a:pPr>
            <a:endParaRPr>
              <a:latin typeface="Times New Roman"/>
              <a:ea typeface="Times New Roman"/>
              <a:cs typeface="Times New Roman"/>
              <a:sym typeface="Times New Roman"/>
            </a:endParaRPr>
          </a:p>
          <a:p>
            <a:pPr marL="342900" lvl="0" indent="-170180" algn="l" rtl="0">
              <a:lnSpc>
                <a:spcPct val="100000"/>
              </a:lnSpc>
              <a:spcBef>
                <a:spcPts val="544"/>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Operation of ARQ</a:t>
            </a:r>
            <a:endParaRPr/>
          </a:p>
        </p:txBody>
      </p:sp>
      <p:sp>
        <p:nvSpPr>
          <p:cNvPr id="265" name="Google Shape;265;p27"/>
          <p:cNvSpPr txBox="1">
            <a:spLocks noGrp="1"/>
          </p:cNvSpPr>
          <p:nvPr>
            <p:ph type="body" idx="1"/>
          </p:nvPr>
        </p:nvSpPr>
        <p:spPr>
          <a:xfrm>
            <a:off x="457200" y="1219200"/>
            <a:ext cx="8458200" cy="507187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C00000"/>
              </a:buClr>
              <a:buSzPts val="2600"/>
              <a:buNone/>
            </a:pPr>
            <a:r>
              <a:rPr lang="en-US" sz="2600" b="1">
                <a:solidFill>
                  <a:srgbClr val="C00000"/>
                </a:solidFill>
                <a:latin typeface="Times New Roman"/>
                <a:ea typeface="Times New Roman"/>
                <a:cs typeface="Times New Roman"/>
                <a:sym typeface="Times New Roman"/>
              </a:rPr>
              <a:t>The transmitter</a:t>
            </a:r>
            <a:r>
              <a:rPr lang="en-US" sz="2600">
                <a:latin typeface="Times New Roman"/>
                <a:ea typeface="Times New Roman"/>
                <a:cs typeface="Times New Roman"/>
                <a:sym typeface="Times New Roman"/>
              </a:rPr>
              <a:t> </a:t>
            </a:r>
            <a:endParaRPr/>
          </a:p>
          <a:p>
            <a:pPr marL="342900" lvl="0" indent="-342900" algn="l" rtl="0">
              <a:lnSpc>
                <a:spcPct val="100000"/>
              </a:lnSpc>
              <a:spcBef>
                <a:spcPts val="52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numbers the packets to be transmitted sequentially and </a:t>
            </a:r>
            <a:endParaRPr/>
          </a:p>
          <a:p>
            <a:pPr marL="342900" lvl="0" indent="-342900" algn="l" rtl="0">
              <a:lnSpc>
                <a:spcPct val="100000"/>
              </a:lnSpc>
              <a:spcBef>
                <a:spcPts val="52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maintains a timer for each packet it transmits by using numbers from a finite set</a:t>
            </a:r>
            <a:endParaRPr/>
          </a:p>
          <a:p>
            <a:pPr marL="0" lvl="0" indent="0" algn="l" rtl="0">
              <a:lnSpc>
                <a:spcPct val="100000"/>
              </a:lnSpc>
              <a:spcBef>
                <a:spcPts val="520"/>
              </a:spcBef>
              <a:spcAft>
                <a:spcPts val="0"/>
              </a:spcAft>
              <a:buClr>
                <a:schemeClr val="dk1"/>
              </a:buClr>
              <a:buSzPts val="2600"/>
              <a:buNone/>
            </a:pPr>
            <a:endParaRPr sz="2600">
              <a:latin typeface="Times New Roman"/>
              <a:ea typeface="Times New Roman"/>
              <a:cs typeface="Times New Roman"/>
              <a:sym typeface="Times New Roman"/>
            </a:endParaRPr>
          </a:p>
          <a:p>
            <a:pPr marL="0" lvl="0" indent="0" algn="l" rtl="0">
              <a:lnSpc>
                <a:spcPct val="100000"/>
              </a:lnSpc>
              <a:spcBef>
                <a:spcPts val="520"/>
              </a:spcBef>
              <a:spcAft>
                <a:spcPts val="0"/>
              </a:spcAft>
              <a:buClr>
                <a:srgbClr val="C00000"/>
              </a:buClr>
              <a:buSzPts val="2600"/>
              <a:buNone/>
            </a:pPr>
            <a:r>
              <a:rPr lang="en-US" sz="2600" b="1">
                <a:solidFill>
                  <a:srgbClr val="C00000"/>
                </a:solidFill>
                <a:latin typeface="Times New Roman"/>
                <a:ea typeface="Times New Roman"/>
                <a:cs typeface="Times New Roman"/>
                <a:sym typeface="Times New Roman"/>
              </a:rPr>
              <a:t>The receiver</a:t>
            </a:r>
            <a:r>
              <a:rPr lang="en-US" sz="2600">
                <a:latin typeface="Times New Roman"/>
                <a:ea typeface="Times New Roman"/>
                <a:cs typeface="Times New Roman"/>
                <a:sym typeface="Times New Roman"/>
              </a:rPr>
              <a:t> </a:t>
            </a:r>
            <a:endParaRPr/>
          </a:p>
          <a:p>
            <a:pPr marL="342900" lvl="0" indent="-342900" algn="l" rtl="0">
              <a:lnSpc>
                <a:spcPct val="100000"/>
              </a:lnSpc>
              <a:spcBef>
                <a:spcPts val="52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acknowledges, at the very least, the receipt of each successful packet by transmitting an ACK </a:t>
            </a:r>
            <a:endParaRPr/>
          </a:p>
          <a:p>
            <a:pPr marL="742950" lvl="1" indent="-285750" algn="l" rtl="0">
              <a:lnSpc>
                <a:spcPct val="100000"/>
              </a:lnSpc>
              <a:spcBef>
                <a:spcPts val="52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Which bears the sequence number of the packet being acknowledged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Operation of ARQ</a:t>
            </a:r>
            <a:endParaRPr/>
          </a:p>
        </p:txBody>
      </p:sp>
      <p:sp>
        <p:nvSpPr>
          <p:cNvPr id="271" name="Google Shape;271;p28"/>
          <p:cNvSpPr txBox="1">
            <a:spLocks noGrp="1"/>
          </p:cNvSpPr>
          <p:nvPr>
            <p:ph type="body" idx="1"/>
          </p:nvPr>
        </p:nvSpPr>
        <p:spPr>
          <a:xfrm>
            <a:off x="457200" y="1481328"/>
            <a:ext cx="8229600" cy="507187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The packets for which the ACK is not received in predetermined time interval (timeout)</a:t>
            </a:r>
            <a:endParaRPr/>
          </a:p>
          <a:p>
            <a:pPr marL="742950" lvl="1" indent="-285750" algn="l" rtl="0">
              <a:lnSpc>
                <a:spcPct val="100000"/>
              </a:lnSpc>
              <a:spcBef>
                <a:spcPts val="56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Are assumed to be lost and retransmitted</a:t>
            </a:r>
            <a:endParaRPr/>
          </a:p>
          <a:p>
            <a:pPr marL="342900" lvl="0" indent="-342900" algn="l" rtl="0">
              <a:lnSpc>
                <a:spcPct val="100000"/>
              </a:lnSpc>
              <a:spcBef>
                <a:spcPts val="56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Negative ACK  (NACK) by the receiver for packets received in error</a:t>
            </a:r>
            <a:endParaRPr/>
          </a:p>
          <a:p>
            <a:pPr marL="742950" lvl="1" indent="-285750" algn="l" rtl="0">
              <a:lnSpc>
                <a:spcPct val="100000"/>
              </a:lnSpc>
              <a:spcBef>
                <a:spcPts val="56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A packet is retransmitted following the receipt of NACK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ARQ Protocols</a:t>
            </a:r>
            <a:endParaRPr/>
          </a:p>
        </p:txBody>
      </p:sp>
      <p:sp>
        <p:nvSpPr>
          <p:cNvPr id="277" name="Google Shape;277;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rgbClr val="00B050"/>
              </a:buClr>
              <a:buSzPct val="100000"/>
              <a:buNone/>
            </a:pPr>
            <a:r>
              <a:rPr lang="en-US" sz="2600" b="1">
                <a:solidFill>
                  <a:srgbClr val="00B050"/>
                </a:solidFill>
                <a:latin typeface="Times New Roman"/>
                <a:ea typeface="Times New Roman"/>
                <a:cs typeface="Times New Roman"/>
                <a:sym typeface="Times New Roman"/>
              </a:rPr>
              <a:t>Stop and Wait (SW)</a:t>
            </a:r>
            <a:endParaRPr/>
          </a:p>
          <a:p>
            <a:pPr marL="342900" lvl="0" indent="-342900" algn="l" rtl="0">
              <a:lnSpc>
                <a:spcPct val="100000"/>
              </a:lnSpc>
              <a:spcBef>
                <a:spcPts val="444"/>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DLC protocol transmits a packet only when all previously transmitted packets have been successfully acknowledged</a:t>
            </a:r>
            <a:endParaRPr/>
          </a:p>
          <a:p>
            <a:pPr marL="342900" lvl="0" indent="-342900" algn="l" rtl="0">
              <a:lnSpc>
                <a:spcPct val="100000"/>
              </a:lnSpc>
              <a:spcBef>
                <a:spcPts val="444"/>
              </a:spcBef>
              <a:spcAft>
                <a:spcPts val="0"/>
              </a:spcAft>
              <a:buClr>
                <a:schemeClr val="dk1"/>
              </a:buClr>
              <a:buSzPct val="100000"/>
              <a:buFont typeface="Noto Sans Symbols"/>
              <a:buChar char="⮚"/>
            </a:pPr>
            <a:r>
              <a:rPr lang="en-US" sz="2400" b="1">
                <a:latin typeface="Times New Roman"/>
                <a:ea typeface="Times New Roman"/>
                <a:cs typeface="Times New Roman"/>
                <a:sym typeface="Times New Roman"/>
              </a:rPr>
              <a:t>The transmitter after transmitting a packet waits for its ACK</a:t>
            </a:r>
            <a:endParaRPr/>
          </a:p>
          <a:p>
            <a:pPr marL="742950" lvl="1" indent="-285750" algn="l" rtl="0">
              <a:lnSpc>
                <a:spcPct val="100000"/>
              </a:lnSpc>
              <a:spcBef>
                <a:spcPts val="444"/>
              </a:spcBef>
              <a:spcAft>
                <a:spcPts val="0"/>
              </a:spcAft>
              <a:buClr>
                <a:schemeClr val="dk1"/>
              </a:buClr>
              <a:buSzPct val="100000"/>
              <a:buFont typeface="Noto Sans Symbols"/>
              <a:buChar char="⮚"/>
            </a:pPr>
            <a:r>
              <a:rPr lang="en-US" sz="2400" b="1">
                <a:latin typeface="Times New Roman"/>
                <a:ea typeface="Times New Roman"/>
                <a:cs typeface="Times New Roman"/>
                <a:sym typeface="Times New Roman"/>
              </a:rPr>
              <a:t>Next packet is transmitted after receipt of ACK </a:t>
            </a:r>
            <a:endParaRPr/>
          </a:p>
          <a:p>
            <a:pPr marL="342900" lvl="0" indent="-342900" algn="l" rtl="0">
              <a:lnSpc>
                <a:spcPct val="100000"/>
              </a:lnSpc>
              <a:spcBef>
                <a:spcPts val="444"/>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If no ACK arrives within timeout,</a:t>
            </a:r>
            <a:endParaRPr/>
          </a:p>
          <a:p>
            <a:pPr marL="742950" lvl="1" indent="-285750" algn="l" rtl="0">
              <a:lnSpc>
                <a:spcPct val="100000"/>
              </a:lnSpc>
              <a:spcBef>
                <a:spcPts val="444"/>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Packet is retransmitted</a:t>
            </a:r>
            <a:endParaRPr/>
          </a:p>
          <a:p>
            <a:pPr marL="342900" lvl="0" indent="-342900" algn="l" rtl="0">
              <a:lnSpc>
                <a:spcPct val="100000"/>
              </a:lnSpc>
              <a:spcBef>
                <a:spcPts val="444"/>
              </a:spcBef>
              <a:spcAft>
                <a:spcPts val="0"/>
              </a:spcAft>
              <a:buClr>
                <a:srgbClr val="C00000"/>
              </a:buClr>
              <a:buSzPct val="100000"/>
              <a:buFont typeface="Noto Sans Symbols"/>
              <a:buChar char="⮚"/>
            </a:pPr>
            <a:r>
              <a:rPr lang="en-US" sz="2400" b="1">
                <a:solidFill>
                  <a:srgbClr val="C00000"/>
                </a:solidFill>
                <a:latin typeface="Times New Roman"/>
                <a:ea typeface="Times New Roman"/>
                <a:cs typeface="Times New Roman"/>
                <a:sym typeface="Times New Roman"/>
              </a:rPr>
              <a:t>In SW, never more than a single packet unacknowledged at any given instant of time</a:t>
            </a:r>
            <a:endParaRPr/>
          </a:p>
          <a:p>
            <a:pPr marL="342900" lvl="0" indent="-342900" algn="l" rtl="0">
              <a:lnSpc>
                <a:spcPct val="100000"/>
              </a:lnSpc>
              <a:spcBef>
                <a:spcPts val="444"/>
              </a:spcBef>
              <a:spcAft>
                <a:spcPts val="0"/>
              </a:spcAft>
              <a:buClr>
                <a:srgbClr val="00B050"/>
              </a:buClr>
              <a:buSzPct val="100000"/>
              <a:buFont typeface="Noto Sans Symbols"/>
              <a:buChar char="⮚"/>
            </a:pPr>
            <a:r>
              <a:rPr lang="en-US" sz="2400" b="1">
                <a:solidFill>
                  <a:srgbClr val="00B050"/>
                </a:solidFill>
                <a:latin typeface="Times New Roman"/>
                <a:ea typeface="Times New Roman"/>
                <a:cs typeface="Times New Roman"/>
                <a:sym typeface="Times New Roman"/>
              </a:rPr>
              <a:t>the maximum data transfer rate that can be supported is limited</a:t>
            </a:r>
            <a:endParaRPr/>
          </a:p>
          <a:p>
            <a:pPr marL="742950" lvl="1" indent="-285750" algn="l" rtl="0">
              <a:lnSpc>
                <a:spcPct val="100000"/>
              </a:lnSpc>
              <a:spcBef>
                <a:spcPts val="444"/>
              </a:spcBef>
              <a:spcAft>
                <a:spcPts val="0"/>
              </a:spcAft>
              <a:buClr>
                <a:schemeClr val="dk1"/>
              </a:buClr>
              <a:buSzPct val="100000"/>
              <a:buFont typeface="Noto Sans Symbols"/>
              <a:buChar char="⮚"/>
            </a:pPr>
            <a:r>
              <a:rPr lang="en-US" sz="2400">
                <a:latin typeface="Times New Roman"/>
                <a:ea typeface="Times New Roman"/>
                <a:cs typeface="Times New Roman"/>
                <a:sym typeface="Times New Roman"/>
              </a:rPr>
              <a:t>Since the transmitter does not use the available channel during time intervals it waits for an ACK</a:t>
            </a:r>
            <a:endParaRPr/>
          </a:p>
          <a:p>
            <a:pPr marL="342900" lvl="0" indent="-225425" algn="l" rtl="0">
              <a:lnSpc>
                <a:spcPct val="100000"/>
              </a:lnSpc>
              <a:spcBef>
                <a:spcPts val="370"/>
              </a:spcBef>
              <a:spcAft>
                <a:spcPts val="0"/>
              </a:spcAft>
              <a:buClr>
                <a:schemeClr val="dk1"/>
              </a:buClr>
              <a:buSzPct val="100000"/>
              <a:buNone/>
            </a:pP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533400" y="228600"/>
            <a:ext cx="8382000" cy="586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sz="3100">
                <a:latin typeface="Times New Roman"/>
                <a:ea typeface="Times New Roman"/>
                <a:cs typeface="Times New Roman"/>
                <a:sym typeface="Times New Roman"/>
              </a:rPr>
              <a:t>Networks must be able to transfer data from one device to another with acceptable accuracy</a:t>
            </a:r>
            <a:br>
              <a:rPr lang="en-US" sz="3100">
                <a:latin typeface="Times New Roman"/>
                <a:ea typeface="Times New Roman"/>
                <a:cs typeface="Times New Roman"/>
                <a:sym typeface="Times New Roman"/>
              </a:rPr>
            </a:br>
            <a:br>
              <a:rPr lang="en-US" sz="3100">
                <a:solidFill>
                  <a:srgbClr val="C00000"/>
                </a:solidFill>
                <a:latin typeface="Times New Roman"/>
                <a:ea typeface="Times New Roman"/>
                <a:cs typeface="Times New Roman"/>
                <a:sym typeface="Times New Roman"/>
              </a:rPr>
            </a:br>
            <a:r>
              <a:rPr lang="en-US" sz="3100" b="1">
                <a:solidFill>
                  <a:srgbClr val="C00000"/>
                </a:solidFill>
                <a:latin typeface="Times New Roman"/>
                <a:ea typeface="Times New Roman"/>
                <a:cs typeface="Times New Roman"/>
                <a:sym typeface="Times New Roman"/>
              </a:rPr>
              <a:t>Data can be corrupted during transmission</a:t>
            </a:r>
            <a:br>
              <a:rPr lang="en-US" sz="3100">
                <a:solidFill>
                  <a:srgbClr val="C00000"/>
                </a:solidFill>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sz="3100">
                <a:latin typeface="Times New Roman"/>
                <a:ea typeface="Times New Roman"/>
                <a:cs typeface="Times New Roman"/>
                <a:sym typeface="Times New Roman"/>
              </a:rPr>
              <a:t>Some application can tolerate a small level of error such as random errors in audio or video transmission</a:t>
            </a:r>
            <a:br>
              <a:rPr lang="en-US" sz="3100">
                <a:latin typeface="Times New Roman"/>
                <a:ea typeface="Times New Roman"/>
                <a:cs typeface="Times New Roman"/>
                <a:sym typeface="Times New Roman"/>
              </a:rPr>
            </a:br>
            <a:br>
              <a:rPr lang="en-US" sz="3100">
                <a:latin typeface="Times New Roman"/>
                <a:ea typeface="Times New Roman"/>
                <a:cs typeface="Times New Roman"/>
                <a:sym typeface="Times New Roman"/>
              </a:rPr>
            </a:br>
            <a:r>
              <a:rPr lang="en-US" sz="3100">
                <a:latin typeface="Times New Roman"/>
                <a:ea typeface="Times New Roman"/>
                <a:cs typeface="Times New Roman"/>
                <a:sym typeface="Times New Roman"/>
              </a:rPr>
              <a:t>But transmission of text requires very high level of accuracy</a:t>
            </a:r>
            <a:br>
              <a:rPr lang="en-US" sz="3100">
                <a:latin typeface="Times New Roman"/>
                <a:ea typeface="Times New Roman"/>
                <a:cs typeface="Times New Roman"/>
                <a:sym typeface="Times New Roman"/>
              </a:rPr>
            </a:br>
            <a:r>
              <a:rPr lang="en-US" sz="3100">
                <a:latin typeface="Times New Roman"/>
                <a:ea typeface="Times New Roman"/>
                <a:cs typeface="Times New Roman"/>
                <a:sym typeface="Times New Roman"/>
              </a:rPr>
              <a:t> </a:t>
            </a:r>
            <a:br>
              <a:rPr lang="en-US" sz="3100">
                <a:latin typeface="Times New Roman"/>
                <a:ea typeface="Times New Roman"/>
                <a:cs typeface="Times New Roman"/>
                <a:sym typeface="Times New Roman"/>
              </a:rPr>
            </a:br>
            <a:r>
              <a:rPr lang="en-US" sz="3100" b="1">
                <a:solidFill>
                  <a:srgbClr val="FF0000"/>
                </a:solidFill>
                <a:latin typeface="Times New Roman"/>
                <a:ea typeface="Times New Roman"/>
                <a:cs typeface="Times New Roman"/>
                <a:sym typeface="Times New Roman"/>
              </a:rPr>
              <a:t>Thus, some applications require that errors be detected and corrected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p:nvPr/>
        </p:nvSpPr>
        <p:spPr>
          <a:xfrm>
            <a:off x="304800" y="381000"/>
            <a:ext cx="718696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New Roman"/>
                <a:ea typeface="Times New Roman"/>
                <a:cs typeface="Times New Roman"/>
                <a:sym typeface="Times New Roman"/>
              </a:rPr>
              <a:t>SW: Flow diagram for noiseless channel</a:t>
            </a:r>
            <a:endParaRPr sz="3200" b="1" i="0" u="none" strike="noStrike" cap="none">
              <a:solidFill>
                <a:schemeClr val="dk1"/>
              </a:solidFill>
              <a:latin typeface="Times New Roman"/>
              <a:ea typeface="Times New Roman"/>
              <a:cs typeface="Times New Roman"/>
              <a:sym typeface="Times New Roman"/>
            </a:endParaRPr>
          </a:p>
        </p:txBody>
      </p:sp>
      <p:pic>
        <p:nvPicPr>
          <p:cNvPr id="284" name="Google Shape;284;p30"/>
          <p:cNvPicPr preferRelativeResize="0"/>
          <p:nvPr/>
        </p:nvPicPr>
        <p:blipFill rotWithShape="1">
          <a:blip r:embed="rId3">
            <a:alphaModFix/>
          </a:blip>
          <a:srcRect/>
          <a:stretch/>
        </p:blipFill>
        <p:spPr>
          <a:xfrm>
            <a:off x="1316038" y="1712913"/>
            <a:ext cx="5237162" cy="39258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p:nvPr/>
        </p:nvSpPr>
        <p:spPr>
          <a:xfrm>
            <a:off x="228600" y="1143000"/>
            <a:ext cx="8534400" cy="3970318"/>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An example of </a:t>
            </a:r>
            <a:r>
              <a:rPr lang="en-US" sz="2800" b="1" i="0" u="none" strike="noStrike" cap="none">
                <a:solidFill>
                  <a:schemeClr val="hlink"/>
                </a:solidFill>
                <a:latin typeface="Times New Roman"/>
                <a:ea typeface="Times New Roman"/>
                <a:cs typeface="Times New Roman"/>
                <a:sym typeface="Times New Roman"/>
              </a:rPr>
              <a:t>Stop-and-Wait ARQ</a:t>
            </a:r>
            <a:r>
              <a:rPr lang="en-US" sz="2800" b="1" i="0" u="none" strike="noStrike" cap="none">
                <a:solidFill>
                  <a:schemeClr val="dk1"/>
                </a:solidFill>
                <a:latin typeface="Times New Roman"/>
                <a:ea typeface="Times New Roman"/>
                <a:cs typeface="Times New Roman"/>
                <a:sym typeface="Times New Roman"/>
              </a:rPr>
              <a:t> for a noisy channel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Frame 0 is sent and acknowledged. </a:t>
            </a:r>
            <a:endParaRPr sz="2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Frame 1 is lost and resent after the time-out. </a:t>
            </a:r>
            <a:endParaRPr sz="2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The resent frame 1 is acknowledged and the timer stops. Frame 0 is sent and acknowledged, but the acknowledgment is lost. </a:t>
            </a:r>
            <a:endParaRPr sz="2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The sender has no idea if the frame or the acknowledgment is lost, so after the time-out, it resends frame 0, which is acknowledged.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p:nvPr/>
        </p:nvSpPr>
        <p:spPr>
          <a:xfrm>
            <a:off x="304800" y="381000"/>
            <a:ext cx="887569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Flow diagram: SW ARQ for a noisy channel</a:t>
            </a:r>
            <a:endParaRPr sz="3600" b="1" i="0" u="none" strike="noStrike" cap="none">
              <a:solidFill>
                <a:schemeClr val="dk1"/>
              </a:solidFill>
              <a:latin typeface="Times New Roman"/>
              <a:ea typeface="Times New Roman"/>
              <a:cs typeface="Times New Roman"/>
              <a:sym typeface="Times New Roman"/>
            </a:endParaRPr>
          </a:p>
        </p:txBody>
      </p:sp>
      <p:pic>
        <p:nvPicPr>
          <p:cNvPr id="297" name="Google Shape;297;p32"/>
          <p:cNvPicPr preferRelativeResize="0"/>
          <p:nvPr/>
        </p:nvPicPr>
        <p:blipFill rotWithShape="1">
          <a:blip r:embed="rId3">
            <a:alphaModFix/>
          </a:blip>
          <a:srcRect/>
          <a:stretch/>
        </p:blipFill>
        <p:spPr>
          <a:xfrm>
            <a:off x="1343025" y="1108075"/>
            <a:ext cx="5895975" cy="521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3"/>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ARQ Protocols</a:t>
            </a:r>
            <a:endParaRPr/>
          </a:p>
        </p:txBody>
      </p:sp>
      <p:sp>
        <p:nvSpPr>
          <p:cNvPr id="303" name="Google Shape;303;p33"/>
          <p:cNvSpPr txBox="1">
            <a:spLocks noGrp="1"/>
          </p:cNvSpPr>
          <p:nvPr>
            <p:ph type="body" idx="1"/>
          </p:nvPr>
        </p:nvSpPr>
        <p:spPr>
          <a:xfrm>
            <a:off x="457200" y="1481328"/>
            <a:ext cx="8229600" cy="4843272"/>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lnSpc>
                <a:spcPct val="100000"/>
              </a:lnSpc>
              <a:spcBef>
                <a:spcPts val="0"/>
              </a:spcBef>
              <a:spcAft>
                <a:spcPts val="0"/>
              </a:spcAft>
              <a:buClr>
                <a:srgbClr val="00B050"/>
              </a:buClr>
              <a:buSzPct val="100000"/>
              <a:buNone/>
            </a:pPr>
            <a:r>
              <a:rPr lang="en-US" sz="4400" b="1">
                <a:solidFill>
                  <a:srgbClr val="00B050"/>
                </a:solidFill>
                <a:latin typeface="Times New Roman"/>
                <a:ea typeface="Times New Roman"/>
                <a:cs typeface="Times New Roman"/>
                <a:sym typeface="Times New Roman"/>
              </a:rPr>
              <a:t>Selective Repeat (SR)</a:t>
            </a:r>
            <a:endParaRPr/>
          </a:p>
          <a:p>
            <a:pPr marL="342900" lvl="0" indent="-342900" algn="l" rtl="0">
              <a:lnSpc>
                <a:spcPct val="100000"/>
              </a:lnSpc>
              <a:spcBef>
                <a:spcPts val="440"/>
              </a:spcBef>
              <a:spcAft>
                <a:spcPts val="0"/>
              </a:spcAft>
              <a:buClr>
                <a:schemeClr val="dk1"/>
              </a:buClr>
              <a:buSzPct val="100000"/>
              <a:buFont typeface="Noto Sans Symbols"/>
              <a:buChar char="⮚"/>
            </a:pPr>
            <a:r>
              <a:rPr lang="en-US" sz="4000">
                <a:latin typeface="Times New Roman"/>
                <a:ea typeface="Times New Roman"/>
                <a:cs typeface="Times New Roman"/>
                <a:sym typeface="Times New Roman"/>
              </a:rPr>
              <a:t>DLC layer transmits packets continuously when available</a:t>
            </a:r>
            <a:endParaRPr/>
          </a:p>
          <a:p>
            <a:pPr marL="342900" lvl="0" indent="-342900" algn="l" rtl="0">
              <a:lnSpc>
                <a:spcPct val="100000"/>
              </a:lnSpc>
              <a:spcBef>
                <a:spcPts val="440"/>
              </a:spcBef>
              <a:spcAft>
                <a:spcPts val="0"/>
              </a:spcAft>
              <a:buClr>
                <a:schemeClr val="dk1"/>
              </a:buClr>
              <a:buSzPct val="100000"/>
              <a:buFont typeface="Noto Sans Symbols"/>
              <a:buChar char="⮚"/>
            </a:pPr>
            <a:r>
              <a:rPr lang="en-US" sz="4000">
                <a:latin typeface="Times New Roman"/>
                <a:ea typeface="Times New Roman"/>
                <a:cs typeface="Times New Roman"/>
                <a:sym typeface="Times New Roman"/>
              </a:rPr>
              <a:t>The receiver ACKs for each successfully received packet</a:t>
            </a:r>
            <a:endParaRPr/>
          </a:p>
          <a:p>
            <a:pPr marL="742950" lvl="1" indent="-285750" algn="l" rtl="0">
              <a:lnSpc>
                <a:spcPct val="100000"/>
              </a:lnSpc>
              <a:spcBef>
                <a:spcPts val="440"/>
              </a:spcBef>
              <a:spcAft>
                <a:spcPts val="0"/>
              </a:spcAft>
              <a:buClr>
                <a:schemeClr val="dk1"/>
              </a:buClr>
              <a:buSzPct val="100000"/>
              <a:buFont typeface="Noto Sans Symbols"/>
              <a:buChar char="⮚"/>
            </a:pPr>
            <a:r>
              <a:rPr lang="en-US" sz="4000">
                <a:latin typeface="Times New Roman"/>
                <a:ea typeface="Times New Roman"/>
                <a:cs typeface="Times New Roman"/>
                <a:sym typeface="Times New Roman"/>
              </a:rPr>
              <a:t>Bearing the sequence number of the packet being ACKed</a:t>
            </a:r>
            <a:endParaRPr sz="4000">
              <a:latin typeface="Times New Roman"/>
              <a:ea typeface="Times New Roman"/>
              <a:cs typeface="Times New Roman"/>
              <a:sym typeface="Times New Roman"/>
            </a:endParaRPr>
          </a:p>
          <a:p>
            <a:pPr marL="342900" lvl="0" indent="-342900" algn="l" rtl="0">
              <a:lnSpc>
                <a:spcPct val="100000"/>
              </a:lnSpc>
              <a:spcBef>
                <a:spcPts val="440"/>
              </a:spcBef>
              <a:spcAft>
                <a:spcPts val="0"/>
              </a:spcAft>
              <a:buClr>
                <a:schemeClr val="dk1"/>
              </a:buClr>
              <a:buSzPct val="100000"/>
              <a:buFont typeface="Noto Sans Symbols"/>
              <a:buChar char="⮚"/>
            </a:pPr>
            <a:r>
              <a:rPr lang="en-US" sz="4000">
                <a:latin typeface="Times New Roman"/>
                <a:ea typeface="Times New Roman"/>
                <a:cs typeface="Times New Roman"/>
                <a:sym typeface="Times New Roman"/>
              </a:rPr>
              <a:t>For non-receipt of ACK before the expiration of timeout</a:t>
            </a:r>
            <a:endParaRPr/>
          </a:p>
          <a:p>
            <a:pPr marL="742950" lvl="1" indent="-285750" algn="l" rtl="0">
              <a:lnSpc>
                <a:spcPct val="100000"/>
              </a:lnSpc>
              <a:spcBef>
                <a:spcPts val="440"/>
              </a:spcBef>
              <a:spcAft>
                <a:spcPts val="0"/>
              </a:spcAft>
              <a:buClr>
                <a:schemeClr val="dk1"/>
              </a:buClr>
              <a:buSzPct val="100000"/>
              <a:buFont typeface="Noto Sans Symbols"/>
              <a:buChar char="⮚"/>
            </a:pPr>
            <a:r>
              <a:rPr lang="en-US" sz="4000">
                <a:latin typeface="Times New Roman"/>
                <a:ea typeface="Times New Roman"/>
                <a:cs typeface="Times New Roman"/>
                <a:sym typeface="Times New Roman"/>
              </a:rPr>
              <a:t>Packet is retransmitted</a:t>
            </a:r>
            <a:endParaRPr/>
          </a:p>
          <a:p>
            <a:pPr marL="742950" lvl="1" indent="-285750" algn="l" rtl="0">
              <a:lnSpc>
                <a:spcPct val="100000"/>
              </a:lnSpc>
              <a:spcBef>
                <a:spcPts val="440"/>
              </a:spcBef>
              <a:spcAft>
                <a:spcPts val="0"/>
              </a:spcAft>
              <a:buClr>
                <a:schemeClr val="dk1"/>
              </a:buClr>
              <a:buSzPct val="100000"/>
              <a:buFont typeface="Noto Sans Symbols"/>
              <a:buChar char="⮚"/>
            </a:pPr>
            <a:r>
              <a:rPr lang="en-US" sz="4000">
                <a:latin typeface="Times New Roman"/>
                <a:ea typeface="Times New Roman"/>
                <a:cs typeface="Times New Roman"/>
                <a:sym typeface="Times New Roman"/>
              </a:rPr>
              <a:t>the transmitter resumes transmission of packets from where it left off</a:t>
            </a:r>
            <a:endParaRPr/>
          </a:p>
          <a:p>
            <a:pPr marL="342900" lvl="0" indent="-342900" algn="l" rtl="0">
              <a:lnSpc>
                <a:spcPct val="100000"/>
              </a:lnSpc>
              <a:spcBef>
                <a:spcPts val="440"/>
              </a:spcBef>
              <a:spcAft>
                <a:spcPts val="0"/>
              </a:spcAft>
              <a:buClr>
                <a:srgbClr val="00B050"/>
              </a:buClr>
              <a:buSzPct val="100000"/>
              <a:buFont typeface="Noto Sans Symbols"/>
              <a:buChar char="⮚"/>
            </a:pPr>
            <a:r>
              <a:rPr lang="en-US" sz="4000" b="1">
                <a:solidFill>
                  <a:srgbClr val="00B050"/>
                </a:solidFill>
                <a:latin typeface="Times New Roman"/>
                <a:ea typeface="Times New Roman"/>
                <a:cs typeface="Times New Roman"/>
                <a:sym typeface="Times New Roman"/>
              </a:rPr>
              <a:t>With SR ARQ protocol, packets are continuously transmitted </a:t>
            </a:r>
            <a:endParaRPr/>
          </a:p>
          <a:p>
            <a:pPr marL="742950" lvl="1" indent="-285750" algn="l" rtl="0">
              <a:lnSpc>
                <a:spcPct val="100000"/>
              </a:lnSpc>
              <a:spcBef>
                <a:spcPts val="440"/>
              </a:spcBef>
              <a:spcAft>
                <a:spcPts val="0"/>
              </a:spcAft>
              <a:buClr>
                <a:srgbClr val="00B050"/>
              </a:buClr>
              <a:buSzPct val="100000"/>
              <a:buFont typeface="Noto Sans Symbols"/>
              <a:buChar char="⮚"/>
            </a:pPr>
            <a:r>
              <a:rPr lang="en-US" sz="4000" b="1">
                <a:solidFill>
                  <a:srgbClr val="00B050"/>
                </a:solidFill>
                <a:latin typeface="Times New Roman"/>
                <a:ea typeface="Times New Roman"/>
                <a:cs typeface="Times New Roman"/>
                <a:sym typeface="Times New Roman"/>
              </a:rPr>
              <a:t>the inefficiency associated with SW is eliminated</a:t>
            </a:r>
            <a:endParaRPr/>
          </a:p>
          <a:p>
            <a:pPr marL="342900" lvl="0" indent="-342900" algn="l" rtl="0">
              <a:lnSpc>
                <a:spcPct val="100000"/>
              </a:lnSpc>
              <a:spcBef>
                <a:spcPts val="440"/>
              </a:spcBef>
              <a:spcAft>
                <a:spcPts val="0"/>
              </a:spcAft>
              <a:buClr>
                <a:srgbClr val="C00000"/>
              </a:buClr>
              <a:buSzPct val="100000"/>
              <a:buFont typeface="Noto Sans Symbols"/>
              <a:buChar char="⮚"/>
            </a:pPr>
            <a:r>
              <a:rPr lang="en-US" sz="4000" b="1">
                <a:solidFill>
                  <a:srgbClr val="C00000"/>
                </a:solidFill>
                <a:latin typeface="Times New Roman"/>
                <a:ea typeface="Times New Roman"/>
                <a:cs typeface="Times New Roman"/>
                <a:sym typeface="Times New Roman"/>
              </a:rPr>
              <a:t>But packets can be accepted out of sequence</a:t>
            </a:r>
            <a:endParaRPr/>
          </a:p>
          <a:p>
            <a:pPr marL="742950" lvl="1" indent="-285750" algn="l" rtl="0">
              <a:lnSpc>
                <a:spcPct val="100000"/>
              </a:lnSpc>
              <a:spcBef>
                <a:spcPts val="440"/>
              </a:spcBef>
              <a:spcAft>
                <a:spcPts val="0"/>
              </a:spcAft>
              <a:buClr>
                <a:schemeClr val="dk1"/>
              </a:buClr>
              <a:buSzPct val="100000"/>
              <a:buChar char="–"/>
            </a:pPr>
            <a:r>
              <a:rPr lang="en-US" sz="4000">
                <a:latin typeface="Times New Roman"/>
                <a:ea typeface="Times New Roman"/>
                <a:cs typeface="Times New Roman"/>
                <a:sym typeface="Times New Roman"/>
              </a:rPr>
              <a:t>Packets received out of sequence have to be buffered and sequenced before they can be delivered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ARQ Protocols</a:t>
            </a:r>
            <a:endParaRPr/>
          </a:p>
        </p:txBody>
      </p:sp>
      <p:sp>
        <p:nvSpPr>
          <p:cNvPr id="309" name="Google Shape;309;p34"/>
          <p:cNvSpPr txBox="1">
            <a:spLocks noGrp="1"/>
          </p:cNvSpPr>
          <p:nvPr>
            <p:ph type="body" idx="1"/>
          </p:nvPr>
        </p:nvSpPr>
        <p:spPr>
          <a:xfrm>
            <a:off x="457200" y="1481328"/>
            <a:ext cx="8229600" cy="4995672"/>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00000"/>
              </a:lnSpc>
              <a:spcBef>
                <a:spcPts val="0"/>
              </a:spcBef>
              <a:spcAft>
                <a:spcPts val="0"/>
              </a:spcAft>
              <a:buClr>
                <a:srgbClr val="00B050"/>
              </a:buClr>
              <a:buSzPct val="100000"/>
              <a:buNone/>
            </a:pPr>
            <a:r>
              <a:rPr lang="en-US" sz="3800" b="1">
                <a:solidFill>
                  <a:srgbClr val="00B050"/>
                </a:solidFill>
                <a:latin typeface="Times New Roman"/>
                <a:ea typeface="Times New Roman"/>
                <a:cs typeface="Times New Roman"/>
                <a:sym typeface="Times New Roman"/>
              </a:rPr>
              <a:t>Go-Back-N</a:t>
            </a:r>
            <a:endParaRPr/>
          </a:p>
          <a:p>
            <a:pPr marL="342900" lvl="0" indent="-342931" algn="l" rtl="0">
              <a:lnSpc>
                <a:spcPct val="100000"/>
              </a:lnSpc>
              <a:spcBef>
                <a:spcPts val="573"/>
              </a:spcBef>
              <a:spcAft>
                <a:spcPts val="0"/>
              </a:spcAft>
              <a:buClr>
                <a:schemeClr val="dk1"/>
              </a:buClr>
              <a:buSzPct val="100000"/>
              <a:buFont typeface="Noto Sans Symbols"/>
              <a:buChar char="⮚"/>
            </a:pPr>
            <a:r>
              <a:rPr lang="en-US" sz="3100">
                <a:latin typeface="Times New Roman"/>
                <a:ea typeface="Times New Roman"/>
                <a:cs typeface="Times New Roman"/>
                <a:sym typeface="Times New Roman"/>
              </a:rPr>
              <a:t>packets are transmitted continuously as in SR</a:t>
            </a:r>
            <a:endParaRPr/>
          </a:p>
          <a:p>
            <a:pPr marL="342900" lvl="0" indent="-342931" algn="l" rtl="0">
              <a:lnSpc>
                <a:spcPct val="100000"/>
              </a:lnSpc>
              <a:spcBef>
                <a:spcPts val="573"/>
              </a:spcBef>
              <a:spcAft>
                <a:spcPts val="0"/>
              </a:spcAft>
              <a:buClr>
                <a:schemeClr val="dk1"/>
              </a:buClr>
              <a:buSzPct val="100000"/>
              <a:buFont typeface="Noto Sans Symbols"/>
              <a:buChar char="⮚"/>
            </a:pPr>
            <a:r>
              <a:rPr lang="en-US" sz="3100">
                <a:latin typeface="Times New Roman"/>
                <a:ea typeface="Times New Roman"/>
                <a:cs typeface="Times New Roman"/>
                <a:sym typeface="Times New Roman"/>
              </a:rPr>
              <a:t>But at the receiver, the DLC layer accepts packets only in the order in which they were transmitted</a:t>
            </a:r>
            <a:endParaRPr/>
          </a:p>
          <a:p>
            <a:pPr marL="342900" lvl="0" indent="-342931" algn="l" rtl="0">
              <a:lnSpc>
                <a:spcPct val="100000"/>
              </a:lnSpc>
              <a:spcBef>
                <a:spcPts val="573"/>
              </a:spcBef>
              <a:spcAft>
                <a:spcPts val="0"/>
              </a:spcAft>
              <a:buClr>
                <a:schemeClr val="dk1"/>
              </a:buClr>
              <a:buSzPct val="100000"/>
              <a:buFont typeface="Noto Sans Symbols"/>
              <a:buChar char="⮚"/>
            </a:pPr>
            <a:r>
              <a:rPr lang="en-US" sz="3100">
                <a:latin typeface="Times New Roman"/>
                <a:ea typeface="Times New Roman"/>
                <a:cs typeface="Times New Roman"/>
                <a:sym typeface="Times New Roman"/>
              </a:rPr>
              <a:t>Packets received out of sequence are discarded and not acknowledged</a:t>
            </a:r>
            <a:endParaRPr/>
          </a:p>
          <a:p>
            <a:pPr marL="342900" lvl="0" indent="-342931" algn="l" rtl="0">
              <a:lnSpc>
                <a:spcPct val="100000"/>
              </a:lnSpc>
              <a:spcBef>
                <a:spcPts val="573"/>
              </a:spcBef>
              <a:spcAft>
                <a:spcPts val="0"/>
              </a:spcAft>
              <a:buClr>
                <a:schemeClr val="dk1"/>
              </a:buClr>
              <a:buSzPct val="100000"/>
              <a:buFont typeface="Noto Sans Symbols"/>
              <a:buChar char="⮚"/>
            </a:pPr>
            <a:r>
              <a:rPr lang="en-US" sz="3100">
                <a:latin typeface="Times New Roman"/>
                <a:ea typeface="Times New Roman"/>
                <a:cs typeface="Times New Roman"/>
                <a:sym typeface="Times New Roman"/>
              </a:rPr>
              <a:t>Since the receiver accepts packets only in-sequence</a:t>
            </a:r>
            <a:endParaRPr/>
          </a:p>
          <a:p>
            <a:pPr marL="742950" lvl="1" indent="-285812" algn="l" rtl="0">
              <a:lnSpc>
                <a:spcPct val="100000"/>
              </a:lnSpc>
              <a:spcBef>
                <a:spcPts val="573"/>
              </a:spcBef>
              <a:spcAft>
                <a:spcPts val="0"/>
              </a:spcAft>
              <a:buClr>
                <a:schemeClr val="dk1"/>
              </a:buClr>
              <a:buSzPct val="100000"/>
              <a:buFont typeface="Noto Sans Symbols"/>
              <a:buChar char="⮚"/>
            </a:pPr>
            <a:r>
              <a:rPr lang="en-US" sz="3100">
                <a:latin typeface="Times New Roman"/>
                <a:ea typeface="Times New Roman"/>
                <a:cs typeface="Times New Roman"/>
                <a:sym typeface="Times New Roman"/>
              </a:rPr>
              <a:t>after a timeout, </a:t>
            </a:r>
            <a:endParaRPr/>
          </a:p>
          <a:p>
            <a:pPr marL="1143000" lvl="2" indent="-228662" algn="l" rtl="0">
              <a:lnSpc>
                <a:spcPct val="100000"/>
              </a:lnSpc>
              <a:spcBef>
                <a:spcPts val="536"/>
              </a:spcBef>
              <a:spcAft>
                <a:spcPts val="0"/>
              </a:spcAft>
              <a:buClr>
                <a:schemeClr val="dk1"/>
              </a:buClr>
              <a:buSzPct val="100000"/>
              <a:buFont typeface="Noto Sans Symbols"/>
              <a:buChar char="⮚"/>
            </a:pPr>
            <a:r>
              <a:rPr lang="en-US" sz="2900">
                <a:latin typeface="Times New Roman"/>
                <a:ea typeface="Times New Roman"/>
                <a:cs typeface="Times New Roman"/>
                <a:sym typeface="Times New Roman"/>
              </a:rPr>
              <a:t>the transmitter retransmits the packet that timed out and </a:t>
            </a:r>
            <a:endParaRPr/>
          </a:p>
          <a:p>
            <a:pPr marL="1143000" lvl="2" indent="-228662" algn="l" rtl="0">
              <a:lnSpc>
                <a:spcPct val="100000"/>
              </a:lnSpc>
              <a:spcBef>
                <a:spcPts val="536"/>
              </a:spcBef>
              <a:spcAft>
                <a:spcPts val="0"/>
              </a:spcAft>
              <a:buClr>
                <a:schemeClr val="dk1"/>
              </a:buClr>
              <a:buSzPct val="100000"/>
              <a:buFont typeface="Noto Sans Symbols"/>
              <a:buChar char="⮚"/>
            </a:pPr>
            <a:r>
              <a:rPr lang="en-US" sz="2900">
                <a:latin typeface="Times New Roman"/>
                <a:ea typeface="Times New Roman"/>
                <a:cs typeface="Times New Roman"/>
                <a:sym typeface="Times New Roman"/>
              </a:rPr>
              <a:t>all packets with sequence numbers following the retransmitted packet</a:t>
            </a:r>
            <a:endParaRPr/>
          </a:p>
          <a:p>
            <a:pPr marL="342900" lvl="0" indent="-60958" algn="l" rtl="0">
              <a:lnSpc>
                <a:spcPct val="100000"/>
              </a:lnSpc>
              <a:spcBef>
                <a:spcPts val="888"/>
              </a:spcBef>
              <a:spcAft>
                <a:spcPts val="0"/>
              </a:spcAft>
              <a:buClr>
                <a:schemeClr val="dk1"/>
              </a:buClr>
              <a:buSzPct val="100000"/>
              <a:buNone/>
            </a:pPr>
            <a:endParaRPr sz="4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5"/>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ARQ Protocols</a:t>
            </a:r>
            <a:endParaRPr/>
          </a:p>
        </p:txBody>
      </p:sp>
      <p:sp>
        <p:nvSpPr>
          <p:cNvPr id="315" name="Google Shape;315;p35"/>
          <p:cNvSpPr txBox="1">
            <a:spLocks noGrp="1"/>
          </p:cNvSpPr>
          <p:nvPr>
            <p:ph type="body" idx="1"/>
          </p:nvPr>
        </p:nvSpPr>
        <p:spPr>
          <a:xfrm>
            <a:off x="457200" y="1481328"/>
            <a:ext cx="8229600" cy="499567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00B050"/>
              </a:buClr>
              <a:buSzPts val="3800"/>
              <a:buNone/>
            </a:pPr>
            <a:r>
              <a:rPr lang="en-US" sz="3800" b="1">
                <a:solidFill>
                  <a:srgbClr val="00B050"/>
                </a:solidFill>
                <a:latin typeface="Times New Roman"/>
                <a:ea typeface="Times New Roman"/>
                <a:cs typeface="Times New Roman"/>
                <a:sym typeface="Times New Roman"/>
              </a:rPr>
              <a:t>Go-Back-N</a:t>
            </a:r>
            <a:endParaRPr/>
          </a:p>
          <a:p>
            <a:pPr marL="342900" lvl="0" indent="-342900" algn="l" rtl="0">
              <a:lnSpc>
                <a:spcPct val="100000"/>
              </a:lnSpc>
              <a:spcBef>
                <a:spcPts val="620"/>
              </a:spcBef>
              <a:spcAft>
                <a:spcPts val="0"/>
              </a:spcAft>
              <a:buClr>
                <a:schemeClr val="dk1"/>
              </a:buClr>
              <a:buSzPts val="3100"/>
              <a:buFont typeface="Noto Sans Symbols"/>
              <a:buChar char="⮚"/>
            </a:pPr>
            <a:r>
              <a:rPr lang="en-US" sz="3100">
                <a:latin typeface="Times New Roman"/>
                <a:ea typeface="Times New Roman"/>
                <a:cs typeface="Times New Roman"/>
                <a:sym typeface="Times New Roman"/>
              </a:rPr>
              <a:t>Hence, for each timeout, all packets that are yet to be acknowledged are retransmitted</a:t>
            </a:r>
            <a:endParaRPr/>
          </a:p>
          <a:p>
            <a:pPr marL="342900" lvl="0" indent="-342900" algn="l" rtl="0">
              <a:lnSpc>
                <a:spcPct val="100000"/>
              </a:lnSpc>
              <a:spcBef>
                <a:spcPts val="620"/>
              </a:spcBef>
              <a:spcAft>
                <a:spcPts val="0"/>
              </a:spcAft>
              <a:buClr>
                <a:schemeClr val="dk1"/>
              </a:buClr>
              <a:buSzPts val="3100"/>
              <a:buFont typeface="Noto Sans Symbols"/>
              <a:buChar char="⮚"/>
            </a:pPr>
            <a:r>
              <a:rPr lang="en-US" sz="3100">
                <a:latin typeface="Times New Roman"/>
                <a:ea typeface="Times New Roman"/>
                <a:cs typeface="Times New Roman"/>
                <a:sym typeface="Times New Roman"/>
              </a:rPr>
              <a:t>packets are transmitted continuously as in SR</a:t>
            </a:r>
            <a:endParaRPr/>
          </a:p>
          <a:p>
            <a:pPr marL="342900" lvl="0" indent="-342900" algn="l" rtl="0">
              <a:lnSpc>
                <a:spcPct val="100000"/>
              </a:lnSpc>
              <a:spcBef>
                <a:spcPts val="620"/>
              </a:spcBef>
              <a:spcAft>
                <a:spcPts val="0"/>
              </a:spcAft>
              <a:buClr>
                <a:schemeClr val="dk1"/>
              </a:buClr>
              <a:buSzPts val="3100"/>
              <a:buFont typeface="Noto Sans Symbols"/>
              <a:buChar char="⮚"/>
            </a:pPr>
            <a:r>
              <a:rPr lang="en-US" sz="3100">
                <a:latin typeface="Times New Roman"/>
                <a:ea typeface="Times New Roman"/>
                <a:cs typeface="Times New Roman"/>
                <a:sym typeface="Times New Roman"/>
              </a:rPr>
              <a:t>But without the need to buffer out of sequence packets </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Hence, there is no resequencing overhead</a:t>
            </a:r>
            <a:endParaRPr/>
          </a:p>
          <a:p>
            <a:pPr marL="342900" lvl="0" indent="-38100" algn="l" rtl="0">
              <a:lnSpc>
                <a:spcPct val="100000"/>
              </a:lnSpc>
              <a:spcBef>
                <a:spcPts val="960"/>
              </a:spcBef>
              <a:spcAft>
                <a:spcPts val="0"/>
              </a:spcAft>
              <a:buClr>
                <a:schemeClr val="dk1"/>
              </a:buClr>
              <a:buSzPts val="4800"/>
              <a:buNone/>
            </a:pPr>
            <a:endParaRPr sz="4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152400" y="2667000"/>
            <a:ext cx="8534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Error Correction Codes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7"/>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80632"/>
              <a:buFont typeface="Times New Roman"/>
              <a:buNone/>
            </a:pPr>
            <a:br>
              <a:rPr lang="en-US">
                <a:latin typeface="Times New Roman"/>
                <a:ea typeface="Times New Roman"/>
                <a:cs typeface="Times New Roman"/>
                <a:sym typeface="Times New Roman"/>
              </a:rPr>
            </a:br>
            <a:r>
              <a:rPr lang="en-US" sz="4000" b="1">
                <a:latin typeface="Times New Roman"/>
                <a:ea typeface="Times New Roman"/>
                <a:cs typeface="Times New Roman"/>
                <a:sym typeface="Times New Roman"/>
              </a:rPr>
              <a:t>Error Correction Codes</a:t>
            </a:r>
            <a:br>
              <a:rPr lang="en-US" sz="4900">
                <a:latin typeface="Times New Roman"/>
                <a:ea typeface="Times New Roman"/>
                <a:cs typeface="Times New Roman"/>
                <a:sym typeface="Times New Roman"/>
              </a:rPr>
            </a:br>
            <a:endParaRPr sz="4900">
              <a:latin typeface="Times New Roman"/>
              <a:ea typeface="Times New Roman"/>
              <a:cs typeface="Times New Roman"/>
              <a:sym typeface="Times New Roman"/>
            </a:endParaRPr>
          </a:p>
        </p:txBody>
      </p:sp>
      <p:sp>
        <p:nvSpPr>
          <p:cNvPr id="326" name="Google Shape;326;p37"/>
          <p:cNvSpPr txBox="1">
            <a:spLocks noGrp="1"/>
          </p:cNvSpPr>
          <p:nvPr>
            <p:ph type="body" idx="1"/>
          </p:nvPr>
        </p:nvSpPr>
        <p:spPr>
          <a:xfrm>
            <a:off x="457200" y="1066800"/>
            <a:ext cx="8229600" cy="54102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100000"/>
              </a:lnSpc>
              <a:spcBef>
                <a:spcPts val="0"/>
              </a:spcBef>
              <a:spcAft>
                <a:spcPts val="0"/>
              </a:spcAft>
              <a:buClr>
                <a:schemeClr val="dk1"/>
              </a:buClr>
              <a:buSzPct val="100000"/>
              <a:buFont typeface="Noto Sans Symbols"/>
              <a:buChar char="⮚"/>
            </a:pPr>
            <a:r>
              <a:rPr lang="en-US" sz="2800" b="1">
                <a:latin typeface="Times New Roman"/>
                <a:ea typeface="Times New Roman"/>
                <a:cs typeface="Times New Roman"/>
                <a:sym typeface="Times New Roman"/>
              </a:rPr>
              <a:t>Error detection </a:t>
            </a:r>
            <a:r>
              <a:rPr lang="en-US" sz="2800">
                <a:latin typeface="Times New Roman"/>
                <a:ea typeface="Times New Roman"/>
                <a:cs typeface="Times New Roman"/>
                <a:sym typeface="Times New Roman"/>
              </a:rPr>
              <a:t>is found a useful technique in data link control protocols and in transport protocols (TCP)</a:t>
            </a:r>
            <a:endParaRPr/>
          </a:p>
          <a:p>
            <a:pPr marL="342900" lvl="0" indent="-342900" algn="l" rtl="0">
              <a:lnSpc>
                <a:spcPct val="100000"/>
              </a:lnSpc>
              <a:spcBef>
                <a:spcPts val="476"/>
              </a:spcBef>
              <a:spcAft>
                <a:spcPts val="0"/>
              </a:spcAft>
              <a:buClr>
                <a:schemeClr val="dk1"/>
              </a:buClr>
              <a:buSzPct val="100000"/>
              <a:buFont typeface="Noto Sans Symbols"/>
              <a:buChar char="⮚"/>
            </a:pPr>
            <a:r>
              <a:rPr lang="en-US" sz="2800">
                <a:latin typeface="Times New Roman"/>
                <a:ea typeface="Times New Roman"/>
                <a:cs typeface="Times New Roman"/>
                <a:sym typeface="Times New Roman"/>
              </a:rPr>
              <a:t>Error detection requires </a:t>
            </a:r>
            <a:r>
              <a:rPr lang="en-US" sz="2800" b="1">
                <a:latin typeface="Times New Roman"/>
                <a:ea typeface="Times New Roman"/>
                <a:cs typeface="Times New Roman"/>
                <a:sym typeface="Times New Roman"/>
              </a:rPr>
              <a:t>retransmission</a:t>
            </a:r>
            <a:r>
              <a:rPr lang="en-US" sz="2800">
                <a:latin typeface="Times New Roman"/>
                <a:ea typeface="Times New Roman"/>
                <a:cs typeface="Times New Roman"/>
                <a:sym typeface="Times New Roman"/>
              </a:rPr>
              <a:t> (using Automatic Repeat reQuest)</a:t>
            </a:r>
            <a:endParaRPr/>
          </a:p>
          <a:p>
            <a:pPr marL="342900" lvl="0" indent="-342900" algn="l" rtl="0">
              <a:lnSpc>
                <a:spcPct val="100000"/>
              </a:lnSpc>
              <a:spcBef>
                <a:spcPts val="476"/>
              </a:spcBef>
              <a:spcAft>
                <a:spcPts val="0"/>
              </a:spcAft>
              <a:buClr>
                <a:schemeClr val="dk1"/>
              </a:buClr>
              <a:buSzPct val="100000"/>
              <a:buFont typeface="Noto Sans Symbols"/>
              <a:buChar char="⮚"/>
            </a:pPr>
            <a:r>
              <a:rPr lang="en-US" sz="2800" b="1">
                <a:latin typeface="Times New Roman"/>
                <a:ea typeface="Times New Roman"/>
                <a:cs typeface="Times New Roman"/>
                <a:sym typeface="Times New Roman"/>
              </a:rPr>
              <a:t>Detection</a:t>
            </a:r>
            <a:r>
              <a:rPr lang="en-US" sz="2800">
                <a:latin typeface="Times New Roman"/>
                <a:ea typeface="Times New Roman"/>
                <a:cs typeface="Times New Roman"/>
                <a:sym typeface="Times New Roman"/>
              </a:rPr>
              <a:t> inadequate for </a:t>
            </a:r>
            <a:r>
              <a:rPr lang="en-US" sz="2800" b="1">
                <a:latin typeface="Times New Roman"/>
                <a:ea typeface="Times New Roman"/>
                <a:cs typeface="Times New Roman"/>
                <a:sym typeface="Times New Roman"/>
              </a:rPr>
              <a:t>wireless applications</a:t>
            </a:r>
            <a:endParaRPr/>
          </a:p>
          <a:p>
            <a:pPr marL="742950" lvl="1" indent="-285750" algn="l" rtl="0">
              <a:lnSpc>
                <a:spcPct val="100000"/>
              </a:lnSpc>
              <a:spcBef>
                <a:spcPts val="476"/>
              </a:spcBef>
              <a:spcAft>
                <a:spcPts val="0"/>
              </a:spcAft>
              <a:buClr>
                <a:schemeClr val="dk1"/>
              </a:buClr>
              <a:buSzPct val="100000"/>
              <a:buFont typeface="Noto Sans Symbols"/>
              <a:buChar char="⮚"/>
            </a:pPr>
            <a:r>
              <a:rPr lang="en-US" b="1">
                <a:latin typeface="Times New Roman"/>
                <a:ea typeface="Times New Roman"/>
                <a:cs typeface="Times New Roman"/>
                <a:sym typeface="Times New Roman"/>
              </a:rPr>
              <a:t>wireless</a:t>
            </a:r>
            <a:r>
              <a:rPr lang="en-US">
                <a:latin typeface="Times New Roman"/>
                <a:ea typeface="Times New Roman"/>
                <a:cs typeface="Times New Roman"/>
                <a:sym typeface="Times New Roman"/>
              </a:rPr>
              <a:t> links are notoriously </a:t>
            </a:r>
            <a:r>
              <a:rPr lang="en-US" b="1">
                <a:latin typeface="Times New Roman"/>
                <a:ea typeface="Times New Roman"/>
                <a:cs typeface="Times New Roman"/>
                <a:sym typeface="Times New Roman"/>
              </a:rPr>
              <a:t>noisy</a:t>
            </a:r>
            <a:r>
              <a:rPr lang="en-US">
                <a:latin typeface="Times New Roman"/>
                <a:ea typeface="Times New Roman"/>
                <a:cs typeface="Times New Roman"/>
                <a:sym typeface="Times New Roman"/>
              </a:rPr>
              <a:t> and error prone when compared to optical fibers</a:t>
            </a:r>
            <a:endParaRPr>
              <a:latin typeface="Times New Roman"/>
              <a:ea typeface="Times New Roman"/>
              <a:cs typeface="Times New Roman"/>
              <a:sym typeface="Times New Roman"/>
            </a:endParaRPr>
          </a:p>
          <a:p>
            <a:pPr marL="742950" lvl="1" indent="-285750" algn="l" rtl="0">
              <a:lnSpc>
                <a:spcPct val="100000"/>
              </a:lnSpc>
              <a:spcBef>
                <a:spcPts val="476"/>
              </a:spcBef>
              <a:spcAft>
                <a:spcPts val="0"/>
              </a:spcAft>
              <a:buClr>
                <a:schemeClr val="dk1"/>
              </a:buClr>
              <a:buSzPct val="100000"/>
              <a:buFont typeface="Noto Sans Symbols"/>
              <a:buChar char="⮚"/>
            </a:pPr>
            <a:r>
              <a:rPr lang="en-US" b="1">
                <a:latin typeface="Times New Roman"/>
                <a:ea typeface="Times New Roman"/>
                <a:cs typeface="Times New Roman"/>
                <a:sym typeface="Times New Roman"/>
              </a:rPr>
              <a:t>Bit error rate </a:t>
            </a:r>
            <a:r>
              <a:rPr lang="en-US">
                <a:latin typeface="Times New Roman"/>
                <a:ea typeface="Times New Roman"/>
                <a:cs typeface="Times New Roman"/>
                <a:sym typeface="Times New Roman"/>
              </a:rPr>
              <a:t>on wireless link can be high, results in a large number of retransmissions</a:t>
            </a:r>
            <a:endParaRPr/>
          </a:p>
          <a:p>
            <a:pPr marL="742950" lvl="1" indent="-285750" algn="l" rtl="0">
              <a:lnSpc>
                <a:spcPct val="100000"/>
              </a:lnSpc>
              <a:spcBef>
                <a:spcPts val="476"/>
              </a:spcBef>
              <a:spcAft>
                <a:spcPts val="0"/>
              </a:spcAft>
              <a:buClr>
                <a:schemeClr val="dk1"/>
              </a:buClr>
              <a:buSzPct val="100000"/>
              <a:buFont typeface="Noto Sans Symbols"/>
              <a:buChar char="⮚"/>
            </a:pPr>
            <a:r>
              <a:rPr lang="en-US" b="1">
                <a:latin typeface="Times New Roman"/>
                <a:ea typeface="Times New Roman"/>
                <a:cs typeface="Times New Roman"/>
                <a:sym typeface="Times New Roman"/>
              </a:rPr>
              <a:t>Long propagation delay</a:t>
            </a:r>
            <a:r>
              <a:rPr lang="en-US">
                <a:latin typeface="Times New Roman"/>
                <a:ea typeface="Times New Roman"/>
                <a:cs typeface="Times New Roman"/>
                <a:sym typeface="Times New Roman"/>
              </a:rPr>
              <a:t> compared to transmission time</a:t>
            </a:r>
            <a:endParaRPr>
              <a:latin typeface="Times New Roman"/>
              <a:ea typeface="Times New Roman"/>
              <a:cs typeface="Times New Roman"/>
              <a:sym typeface="Times New Roman"/>
            </a:endParaRPr>
          </a:p>
          <a:p>
            <a:pPr marL="342900" lvl="0" indent="-342900" algn="l" rtl="0">
              <a:lnSpc>
                <a:spcPct val="100000"/>
              </a:lnSpc>
              <a:spcBef>
                <a:spcPts val="476"/>
              </a:spcBef>
              <a:spcAft>
                <a:spcPts val="0"/>
              </a:spcAft>
              <a:buClr>
                <a:schemeClr val="dk1"/>
              </a:buClr>
              <a:buSzPct val="100000"/>
              <a:buFont typeface="Noto Sans Symbols"/>
              <a:buChar char="⮚"/>
            </a:pPr>
            <a:r>
              <a:rPr lang="en-US" sz="2800">
                <a:latin typeface="Times New Roman"/>
                <a:ea typeface="Times New Roman"/>
                <a:cs typeface="Times New Roman"/>
                <a:sym typeface="Times New Roman"/>
              </a:rPr>
              <a:t>Without </a:t>
            </a:r>
            <a:r>
              <a:rPr lang="en-US" sz="2800" b="1">
                <a:latin typeface="Times New Roman"/>
                <a:ea typeface="Times New Roman"/>
                <a:cs typeface="Times New Roman"/>
                <a:sym typeface="Times New Roman"/>
              </a:rPr>
              <a:t>error-correcting codes</a:t>
            </a:r>
            <a:r>
              <a:rPr lang="en-US" sz="2800">
                <a:latin typeface="Times New Roman"/>
                <a:ea typeface="Times New Roman"/>
                <a:cs typeface="Times New Roman"/>
                <a:sym typeface="Times New Roman"/>
              </a:rPr>
              <a:t>, it would be hard to get anything through</a:t>
            </a:r>
            <a:endParaRPr/>
          </a:p>
          <a:p>
            <a:pPr marL="342900" lvl="0" indent="-191770" algn="l" rtl="0">
              <a:lnSpc>
                <a:spcPct val="100000"/>
              </a:lnSpc>
              <a:spcBef>
                <a:spcPts val="476"/>
              </a:spcBef>
              <a:spcAft>
                <a:spcPts val="0"/>
              </a:spcAft>
              <a:buClr>
                <a:schemeClr val="dk1"/>
              </a:buClr>
              <a:buSzPct val="100000"/>
              <a:buFont typeface="Noto Sans Symbols"/>
              <a:buNone/>
            </a:pPr>
            <a:endParaRPr sz="2800" b="1">
              <a:latin typeface="Times New Roman"/>
              <a:ea typeface="Times New Roman"/>
              <a:cs typeface="Times New Roman"/>
              <a:sym typeface="Times New Roman"/>
            </a:endParaRPr>
          </a:p>
          <a:p>
            <a:pPr marL="0" lvl="0" indent="0" algn="l" rtl="0">
              <a:lnSpc>
                <a:spcPct val="100000"/>
              </a:lnSpc>
              <a:spcBef>
                <a:spcPts val="476"/>
              </a:spcBef>
              <a:spcAft>
                <a:spcPts val="0"/>
              </a:spcAft>
              <a:buClr>
                <a:schemeClr val="dk1"/>
              </a:buClr>
              <a:buSzPct val="100000"/>
              <a:buNone/>
            </a:pPr>
            <a:r>
              <a:rPr lang="en-US" sz="2800" b="1">
                <a:latin typeface="Times New Roman"/>
                <a:ea typeface="Times New Roman"/>
                <a:cs typeface="Times New Roman"/>
                <a:sym typeface="Times New Roman"/>
              </a:rPr>
              <a:t>We need error control mechanisms to detect and correct errors that occur in the transmission of PDUs</a:t>
            </a:r>
            <a:endParaRPr/>
          </a:p>
          <a:p>
            <a:pPr marL="342900" lvl="0" indent="-191770" algn="l" rtl="0">
              <a:lnSpc>
                <a:spcPct val="100000"/>
              </a:lnSpc>
              <a:spcBef>
                <a:spcPts val="476"/>
              </a:spcBef>
              <a:spcAft>
                <a:spcPts val="0"/>
              </a:spcAft>
              <a:buClr>
                <a:schemeClr val="dk1"/>
              </a:buClr>
              <a:buSzPct val="100000"/>
              <a:buFont typeface="Noto Sans Symbols"/>
              <a:buNone/>
            </a:pPr>
            <a:endParaRPr sz="2800">
              <a:latin typeface="Times New Roman"/>
              <a:ea typeface="Times New Roman"/>
              <a:cs typeface="Times New Roman"/>
              <a:sym typeface="Times New Roman"/>
            </a:endParaRPr>
          </a:p>
          <a:p>
            <a:pPr marL="342900" lvl="0" indent="-213359" algn="l" rtl="0">
              <a:lnSpc>
                <a:spcPct val="100000"/>
              </a:lnSpc>
              <a:spcBef>
                <a:spcPts val="408"/>
              </a:spcBef>
              <a:spcAft>
                <a:spcPts val="0"/>
              </a:spcAft>
              <a:buClr>
                <a:schemeClr val="dk1"/>
              </a:buClr>
              <a:buSzPct val="100000"/>
              <a:buNone/>
            </a:pPr>
            <a:endParaRPr sz="2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8"/>
          <p:cNvSpPr txBox="1">
            <a:spLocks noGrp="1"/>
          </p:cNvSpPr>
          <p:nvPr>
            <p:ph type="title"/>
          </p:nvPr>
        </p:nvSpPr>
        <p:spPr>
          <a:xfrm>
            <a:off x="457200" y="274638"/>
            <a:ext cx="8229600"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Forward error correction codes (FEC)</a:t>
            </a:r>
            <a:endParaRPr/>
          </a:p>
        </p:txBody>
      </p:sp>
      <p:sp>
        <p:nvSpPr>
          <p:cNvPr id="332" name="Google Shape;332;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Designed to detect and correct errors</a:t>
            </a:r>
            <a:endParaRPr/>
          </a:p>
          <a:p>
            <a:pPr marL="342900" lvl="0" indent="-342900" algn="l" rtl="0">
              <a:lnSpc>
                <a:spcPct val="90000"/>
              </a:lnSpc>
              <a:spcBef>
                <a:spcPts val="520"/>
              </a:spcBef>
              <a:spcAft>
                <a:spcPts val="0"/>
              </a:spcAft>
              <a:buClr>
                <a:schemeClr val="dk1"/>
              </a:buClr>
              <a:buSzPts val="2600"/>
              <a:buFont typeface="Noto Sans Symbols"/>
              <a:buChar char="⮚"/>
            </a:pPr>
            <a:r>
              <a:rPr lang="en-US" sz="2600" b="1">
                <a:latin typeface="Times New Roman"/>
                <a:ea typeface="Times New Roman"/>
                <a:cs typeface="Times New Roman"/>
                <a:sym typeface="Times New Roman"/>
              </a:rPr>
              <a:t>Widely used form of error correction code</a:t>
            </a:r>
            <a:endParaRPr/>
          </a:p>
          <a:p>
            <a:pPr marL="742950" lvl="1" indent="-285750" algn="l" rtl="0">
              <a:lnSpc>
                <a:spcPct val="90000"/>
              </a:lnSpc>
              <a:spcBef>
                <a:spcPts val="52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Block error correction codes</a:t>
            </a:r>
            <a:endParaRPr/>
          </a:p>
          <a:p>
            <a:pPr marL="342900" lvl="0" indent="-342900" algn="l" rtl="0">
              <a:lnSpc>
                <a:spcPct val="90000"/>
              </a:lnSpc>
              <a:spcBef>
                <a:spcPts val="52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Follow the same general layout as in error detection codes</a:t>
            </a:r>
            <a:endParaRPr/>
          </a:p>
          <a:p>
            <a:pPr marL="742950" lvl="1" indent="-285750" algn="l" rtl="0">
              <a:lnSpc>
                <a:spcPct val="90000"/>
              </a:lnSpc>
              <a:spcBef>
                <a:spcPts val="52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Take as input </a:t>
            </a:r>
            <a:r>
              <a:rPr lang="en-US" sz="2600" b="1" i="1">
                <a:latin typeface="Times New Roman"/>
                <a:ea typeface="Times New Roman"/>
                <a:cs typeface="Times New Roman"/>
                <a:sym typeface="Times New Roman"/>
              </a:rPr>
              <a:t>k-bit</a:t>
            </a:r>
            <a:r>
              <a:rPr lang="en-US" sz="2600">
                <a:latin typeface="Times New Roman"/>
                <a:ea typeface="Times New Roman"/>
                <a:cs typeface="Times New Roman"/>
                <a:sym typeface="Times New Roman"/>
              </a:rPr>
              <a:t> block, add </a:t>
            </a:r>
            <a:r>
              <a:rPr lang="en-US" sz="2600" b="1" i="1">
                <a:latin typeface="Times New Roman"/>
                <a:ea typeface="Times New Roman"/>
                <a:cs typeface="Times New Roman"/>
                <a:sym typeface="Times New Roman"/>
              </a:rPr>
              <a:t>r = n-k </a:t>
            </a:r>
            <a:r>
              <a:rPr lang="en-US" sz="2600">
                <a:latin typeface="Times New Roman"/>
                <a:ea typeface="Times New Roman"/>
                <a:cs typeface="Times New Roman"/>
                <a:sym typeface="Times New Roman"/>
              </a:rPr>
              <a:t>bits to produce </a:t>
            </a:r>
            <a:r>
              <a:rPr lang="en-US" sz="2600" b="1">
                <a:latin typeface="Times New Roman"/>
                <a:ea typeface="Times New Roman"/>
                <a:cs typeface="Times New Roman"/>
                <a:sym typeface="Times New Roman"/>
              </a:rPr>
              <a:t>n</a:t>
            </a:r>
            <a:r>
              <a:rPr lang="en-US" sz="2600">
                <a:latin typeface="Times New Roman"/>
                <a:ea typeface="Times New Roman"/>
                <a:cs typeface="Times New Roman"/>
                <a:sym typeface="Times New Roman"/>
              </a:rPr>
              <a:t> bit-block</a:t>
            </a:r>
            <a:endParaRPr/>
          </a:p>
          <a:p>
            <a:pPr marL="342900" lvl="0" indent="-139700" algn="l" rtl="0">
              <a:lnSpc>
                <a:spcPct val="90000"/>
              </a:lnSpc>
              <a:spcBef>
                <a:spcPts val="640"/>
              </a:spcBef>
              <a:spcAft>
                <a:spcPts val="0"/>
              </a:spcAft>
              <a:buClr>
                <a:schemeClr val="dk1"/>
              </a:buClr>
              <a:buSzPts val="3200"/>
              <a:buNone/>
            </a:pPr>
            <a:endParaRPr>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a:spLocks noGrp="1"/>
          </p:cNvSpPr>
          <p:nvPr>
            <p:ph type="title"/>
          </p:nvPr>
        </p:nvSpPr>
        <p:spPr>
          <a:xfrm>
            <a:off x="270164" y="46038"/>
            <a:ext cx="38100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Times New Roman"/>
              <a:buNone/>
            </a:pPr>
            <a:r>
              <a:rPr lang="en-US" sz="3600" b="1">
                <a:latin typeface="Times New Roman"/>
                <a:ea typeface="Times New Roman"/>
                <a:cs typeface="Times New Roman"/>
                <a:sym typeface="Times New Roman"/>
              </a:rPr>
              <a:t>Forward Error </a:t>
            </a:r>
            <a:br>
              <a:rPr lang="en-US" sz="3600" b="1">
                <a:latin typeface="Times New Roman"/>
                <a:ea typeface="Times New Roman"/>
                <a:cs typeface="Times New Roman"/>
                <a:sym typeface="Times New Roman"/>
              </a:rPr>
            </a:br>
            <a:r>
              <a:rPr lang="en-US" sz="3600" b="1">
                <a:latin typeface="Times New Roman"/>
                <a:ea typeface="Times New Roman"/>
                <a:cs typeface="Times New Roman"/>
                <a:sym typeface="Times New Roman"/>
              </a:rPr>
              <a:t>Correction Process</a:t>
            </a:r>
            <a:endParaRPr/>
          </a:p>
        </p:txBody>
      </p:sp>
      <p:pic>
        <p:nvPicPr>
          <p:cNvPr id="338" name="Google Shape;338;p39"/>
          <p:cNvPicPr preferRelativeResize="0"/>
          <p:nvPr/>
        </p:nvPicPr>
        <p:blipFill rotWithShape="1">
          <a:blip r:embed="rId3">
            <a:alphaModFix/>
          </a:blip>
          <a:srcRect/>
          <a:stretch/>
        </p:blipFill>
        <p:spPr>
          <a:xfrm>
            <a:off x="270164" y="1600200"/>
            <a:ext cx="4191000" cy="4648200"/>
          </a:xfrm>
          <a:prstGeom prst="rect">
            <a:avLst/>
          </a:prstGeom>
          <a:noFill/>
          <a:ln>
            <a:noFill/>
          </a:ln>
        </p:spPr>
      </p:pic>
      <p:sp>
        <p:nvSpPr>
          <p:cNvPr id="339" name="Google Shape;339;p39"/>
          <p:cNvSpPr txBox="1"/>
          <p:nvPr/>
        </p:nvSpPr>
        <p:spPr>
          <a:xfrm>
            <a:off x="4267200" y="46038"/>
            <a:ext cx="4648200" cy="792162"/>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100000"/>
              </a:lnSpc>
              <a:spcBef>
                <a:spcPts val="0"/>
              </a:spcBef>
              <a:spcAft>
                <a:spcPts val="0"/>
              </a:spcAft>
              <a:buClr>
                <a:schemeClr val="dk1"/>
              </a:buClr>
              <a:buSzPct val="100000"/>
              <a:buFont typeface="Times New Roman"/>
              <a:buNone/>
            </a:pPr>
            <a:r>
              <a:rPr lang="en-US" sz="3600" b="1" i="0" u="none" strike="noStrike" cap="none">
                <a:solidFill>
                  <a:schemeClr val="dk1"/>
                </a:solidFill>
                <a:latin typeface="Times New Roman"/>
                <a:ea typeface="Times New Roman"/>
                <a:cs typeface="Times New Roman"/>
                <a:sym typeface="Times New Roman"/>
              </a:rPr>
              <a:t>FEC Decoder Outcomes</a:t>
            </a:r>
            <a:endParaRPr sz="1400" b="0" i="0" u="none" strike="noStrike" cap="none">
              <a:solidFill>
                <a:srgbClr val="000000"/>
              </a:solidFill>
              <a:latin typeface="Arial"/>
              <a:ea typeface="Arial"/>
              <a:cs typeface="Arial"/>
              <a:sym typeface="Arial"/>
            </a:endParaRPr>
          </a:p>
        </p:txBody>
      </p:sp>
      <p:sp>
        <p:nvSpPr>
          <p:cNvPr id="340" name="Google Shape;340;p39"/>
          <p:cNvSpPr txBox="1"/>
          <p:nvPr/>
        </p:nvSpPr>
        <p:spPr>
          <a:xfrm>
            <a:off x="4267200" y="838200"/>
            <a:ext cx="4419600" cy="5791200"/>
          </a:xfrm>
          <a:prstGeom prst="rect">
            <a:avLst/>
          </a:prstGeom>
          <a:noFill/>
          <a:ln>
            <a:noFill/>
          </a:ln>
        </p:spPr>
        <p:txBody>
          <a:bodyPr spcFirstLastPara="1" wrap="square" lIns="91425" tIns="45700" rIns="91425" bIns="45700" anchor="t" anchorCtr="0">
            <a:normAutofit fontScale="92500"/>
          </a:bodyPr>
          <a:lstStyle/>
          <a:p>
            <a:pPr marL="342900" marR="0" lvl="0" indent="-342900" algn="l" rtl="0">
              <a:lnSpc>
                <a:spcPct val="90000"/>
              </a:lnSpc>
              <a:spcBef>
                <a:spcPts val="0"/>
              </a:spcBef>
              <a:spcAft>
                <a:spcPts val="0"/>
              </a:spcAft>
              <a:buClr>
                <a:schemeClr val="dk1"/>
              </a:buClr>
              <a:buSzPct val="100000"/>
              <a:buFont typeface="Arial"/>
              <a:buNone/>
            </a:pPr>
            <a:r>
              <a:rPr lang="en-US" sz="2400" b="1" i="0" u="none" strike="noStrike" cap="none">
                <a:solidFill>
                  <a:schemeClr val="dk1"/>
                </a:solidFill>
                <a:latin typeface="Times New Roman"/>
                <a:ea typeface="Times New Roman"/>
                <a:cs typeface="Times New Roman"/>
                <a:sym typeface="Times New Roman"/>
              </a:rPr>
              <a:t>When a block is passed through FEC, possible outcomes</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444"/>
              </a:spcBef>
              <a:spcAft>
                <a:spcPts val="0"/>
              </a:spcAft>
              <a:buClr>
                <a:srgbClr val="00B050"/>
              </a:buClr>
              <a:buSzPct val="100000"/>
              <a:buFont typeface="Noto Sans Symbols"/>
              <a:buChar char="⮚"/>
            </a:pPr>
            <a:r>
              <a:rPr lang="en-US" sz="2400" b="1" i="0" u="none" strike="noStrike" cap="none">
                <a:solidFill>
                  <a:srgbClr val="00B050"/>
                </a:solidFill>
                <a:latin typeface="Times New Roman"/>
                <a:ea typeface="Times New Roman"/>
                <a:cs typeface="Times New Roman"/>
                <a:sym typeface="Times New Roman"/>
              </a:rPr>
              <a:t>No errors present</a:t>
            </a:r>
            <a:endParaRPr sz="1400" b="0" i="0" u="none" strike="noStrike" cap="none">
              <a:solidFill>
                <a:srgbClr val="000000"/>
              </a:solidFill>
              <a:latin typeface="Arial"/>
              <a:ea typeface="Arial"/>
              <a:cs typeface="Arial"/>
              <a:sym typeface="Arial"/>
            </a:endParaRPr>
          </a:p>
          <a:p>
            <a:pPr marL="742950" marR="0" lvl="1" indent="-285750" algn="l" rtl="0">
              <a:lnSpc>
                <a:spcPct val="90000"/>
              </a:lnSpc>
              <a:spcBef>
                <a:spcPts val="444"/>
              </a:spcBef>
              <a:spcAft>
                <a:spcPts val="0"/>
              </a:spcAft>
              <a:buClr>
                <a:schemeClr val="dk1"/>
              </a:buClr>
              <a:buSzPct val="100000"/>
              <a:buFont typeface="Noto Sans Symbols"/>
              <a:buChar char="⮚"/>
            </a:pPr>
            <a:r>
              <a:rPr lang="en-US" sz="2400" b="0" i="0" u="none" strike="noStrike" cap="none">
                <a:solidFill>
                  <a:schemeClr val="dk1"/>
                </a:solidFill>
                <a:latin typeface="Times New Roman"/>
                <a:ea typeface="Times New Roman"/>
                <a:cs typeface="Times New Roman"/>
                <a:sym typeface="Times New Roman"/>
              </a:rPr>
              <a:t>Input to the FEC decoder matches original codeword</a:t>
            </a:r>
            <a:endParaRPr sz="24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90000"/>
              </a:lnSpc>
              <a:spcBef>
                <a:spcPts val="444"/>
              </a:spcBef>
              <a:spcAft>
                <a:spcPts val="0"/>
              </a:spcAft>
              <a:buClr>
                <a:schemeClr val="dk1"/>
              </a:buClr>
              <a:buSzPct val="100000"/>
              <a:buFont typeface="Noto Sans Symbols"/>
              <a:buChar char="⮚"/>
            </a:pPr>
            <a:r>
              <a:rPr lang="en-US" sz="2400" b="0" i="0" u="none" strike="noStrike" cap="none">
                <a:solidFill>
                  <a:schemeClr val="dk1"/>
                </a:solidFill>
                <a:latin typeface="Times New Roman"/>
                <a:ea typeface="Times New Roman"/>
                <a:cs typeface="Times New Roman"/>
                <a:sym typeface="Times New Roman"/>
              </a:rPr>
              <a:t>Decoder produces the original data block as output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444"/>
              </a:spcBef>
              <a:spcAft>
                <a:spcPts val="0"/>
              </a:spcAft>
              <a:buClr>
                <a:srgbClr val="00B050"/>
              </a:buClr>
              <a:buSzPct val="100000"/>
              <a:buFont typeface="Noto Sans Symbols"/>
              <a:buChar char="⮚"/>
            </a:pPr>
            <a:r>
              <a:rPr lang="en-US" sz="2400" b="1" i="0" u="none" strike="noStrike" cap="none">
                <a:solidFill>
                  <a:srgbClr val="00B050"/>
                </a:solidFill>
                <a:latin typeface="Times New Roman"/>
                <a:ea typeface="Times New Roman"/>
                <a:cs typeface="Times New Roman"/>
                <a:sym typeface="Times New Roman"/>
              </a:rPr>
              <a:t>Decoder detects and corrects </a:t>
            </a:r>
            <a:r>
              <a:rPr lang="en-US" sz="2400" b="0" i="0" u="none" strike="noStrike" cap="none">
                <a:solidFill>
                  <a:schemeClr val="dk1"/>
                </a:solidFill>
                <a:latin typeface="Times New Roman"/>
                <a:ea typeface="Times New Roman"/>
                <a:cs typeface="Times New Roman"/>
                <a:sym typeface="Times New Roman"/>
              </a:rPr>
              <a:t>bit errors for certain error patterns</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444"/>
              </a:spcBef>
              <a:spcAft>
                <a:spcPts val="0"/>
              </a:spcAft>
              <a:buClr>
                <a:srgbClr val="00B050"/>
              </a:buClr>
              <a:buSzPct val="100000"/>
              <a:buFont typeface="Noto Sans Symbols"/>
              <a:buChar char="⮚"/>
            </a:pPr>
            <a:r>
              <a:rPr lang="en-US" sz="2400" b="1" i="0" u="none" strike="noStrike" cap="none">
                <a:solidFill>
                  <a:srgbClr val="00B050"/>
                </a:solidFill>
                <a:latin typeface="Times New Roman"/>
                <a:ea typeface="Times New Roman"/>
                <a:cs typeface="Times New Roman"/>
                <a:sym typeface="Times New Roman"/>
              </a:rPr>
              <a:t>Decoder detects but cannot correct</a:t>
            </a:r>
            <a:r>
              <a:rPr lang="en-US" sz="2400" b="0" i="0" u="none" strike="noStrike" cap="none">
                <a:solidFill>
                  <a:schemeClr val="dk1"/>
                </a:solidFill>
                <a:latin typeface="Times New Roman"/>
                <a:ea typeface="Times New Roman"/>
                <a:cs typeface="Times New Roman"/>
                <a:sym typeface="Times New Roman"/>
              </a:rPr>
              <a:t> bit errors for certain error patterns</a:t>
            </a:r>
            <a:endParaRPr sz="1400" b="0" i="0" u="none" strike="noStrike" cap="none">
              <a:solidFill>
                <a:srgbClr val="000000"/>
              </a:solidFill>
              <a:latin typeface="Arial"/>
              <a:ea typeface="Arial"/>
              <a:cs typeface="Arial"/>
              <a:sym typeface="Arial"/>
            </a:endParaRPr>
          </a:p>
          <a:p>
            <a:pPr marL="742950" marR="0" lvl="1" indent="-285750" algn="l" rtl="0">
              <a:lnSpc>
                <a:spcPct val="90000"/>
              </a:lnSpc>
              <a:spcBef>
                <a:spcPts val="444"/>
              </a:spcBef>
              <a:spcAft>
                <a:spcPts val="0"/>
              </a:spcAft>
              <a:buClr>
                <a:schemeClr val="dk1"/>
              </a:buClr>
              <a:buSzPct val="100000"/>
              <a:buFont typeface="Noto Sans Symbols"/>
              <a:buChar char="⮚"/>
            </a:pPr>
            <a:r>
              <a:rPr lang="en-US" sz="2400" b="0" i="0" u="none" strike="noStrike" cap="none">
                <a:solidFill>
                  <a:schemeClr val="dk1"/>
                </a:solidFill>
                <a:latin typeface="Times New Roman"/>
                <a:ea typeface="Times New Roman"/>
                <a:cs typeface="Times New Roman"/>
                <a:sym typeface="Times New Roman"/>
              </a:rPr>
              <a:t>Decoder simply reports uncorrectable error</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444"/>
              </a:spcBef>
              <a:spcAft>
                <a:spcPts val="0"/>
              </a:spcAft>
              <a:buClr>
                <a:srgbClr val="00B050"/>
              </a:buClr>
              <a:buSzPct val="100000"/>
              <a:buFont typeface="Noto Sans Symbols"/>
              <a:buChar char="⮚"/>
            </a:pPr>
            <a:r>
              <a:rPr lang="en-US" sz="2400" b="1" i="0" u="none" strike="noStrike" cap="none">
                <a:solidFill>
                  <a:srgbClr val="00B050"/>
                </a:solidFill>
                <a:latin typeface="Times New Roman"/>
                <a:ea typeface="Times New Roman"/>
                <a:cs typeface="Times New Roman"/>
                <a:sym typeface="Times New Roman"/>
              </a:rPr>
              <a:t>Decoder detects no bit errors </a:t>
            </a:r>
            <a:r>
              <a:rPr lang="en-US" sz="2400" b="0" i="0" u="none" strike="noStrike" cap="none">
                <a:solidFill>
                  <a:schemeClr val="dk1"/>
                </a:solidFill>
                <a:latin typeface="Times New Roman"/>
                <a:ea typeface="Times New Roman"/>
                <a:cs typeface="Times New Roman"/>
                <a:sym typeface="Times New Roman"/>
              </a:rPr>
              <a:t>(for rare error patterns), though errors are present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Types of Errors</a:t>
            </a:r>
            <a:endParaRPr/>
          </a:p>
        </p:txBody>
      </p:sp>
      <p:sp>
        <p:nvSpPr>
          <p:cNvPr id="114" name="Google Shape;114;p5"/>
          <p:cNvSpPr txBox="1">
            <a:spLocks noGrp="1"/>
          </p:cNvSpPr>
          <p:nvPr>
            <p:ph type="body" idx="1"/>
          </p:nvPr>
        </p:nvSpPr>
        <p:spPr>
          <a:xfrm>
            <a:off x="457200" y="1481328"/>
            <a:ext cx="8229600" cy="2557272"/>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Single bit error </a:t>
            </a:r>
            <a:r>
              <a:rPr lang="en-US" sz="2400">
                <a:latin typeface="Times New Roman"/>
                <a:ea typeface="Times New Roman"/>
                <a:cs typeface="Times New Roman"/>
                <a:sym typeface="Times New Roman"/>
              </a:rPr>
              <a:t>is</a:t>
            </a: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only 1 bit in the data unit has changed</a:t>
            </a:r>
            <a:endParaRPr/>
          </a:p>
          <a:p>
            <a:pPr marL="742950" lvl="1" indent="-285750" algn="l" rtl="0">
              <a:lnSpc>
                <a:spcPct val="9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least likely type of error in serial data transmission</a:t>
            </a:r>
            <a:endParaRPr sz="2400" i="1">
              <a:latin typeface="Times New Roman"/>
              <a:ea typeface="Times New Roman"/>
              <a:cs typeface="Times New Roman"/>
              <a:sym typeface="Times New Roman"/>
            </a:endParaRPr>
          </a:p>
          <a:p>
            <a:pPr marL="342900" lvl="0" indent="-190500" algn="l" rtl="0">
              <a:lnSpc>
                <a:spcPct val="90000"/>
              </a:lnSpc>
              <a:spcBef>
                <a:spcPts val="480"/>
              </a:spcBef>
              <a:spcAft>
                <a:spcPts val="0"/>
              </a:spcAft>
              <a:buClr>
                <a:schemeClr val="dk1"/>
              </a:buClr>
              <a:buSzPts val="2400"/>
              <a:buNone/>
            </a:pPr>
            <a:endParaRPr sz="2400" i="1">
              <a:latin typeface="Times New Roman"/>
              <a:ea typeface="Times New Roman"/>
              <a:cs typeface="Times New Roman"/>
              <a:sym typeface="Times New Roman"/>
            </a:endParaRPr>
          </a:p>
          <a:p>
            <a:pPr marL="342900" lvl="0" indent="-190500" algn="l" rtl="0">
              <a:lnSpc>
                <a:spcPct val="90000"/>
              </a:lnSpc>
              <a:spcBef>
                <a:spcPts val="480"/>
              </a:spcBef>
              <a:spcAft>
                <a:spcPts val="0"/>
              </a:spcAft>
              <a:buClr>
                <a:schemeClr val="dk1"/>
              </a:buClr>
              <a:buSzPts val="2400"/>
              <a:buNone/>
            </a:pPr>
            <a:endParaRPr sz="2400" i="1">
              <a:latin typeface="Times New Roman"/>
              <a:ea typeface="Times New Roman"/>
              <a:cs typeface="Times New Roman"/>
              <a:sym typeface="Times New Roman"/>
            </a:endParaRPr>
          </a:p>
          <a:p>
            <a:pPr marL="342900" lvl="0" indent="-342900" algn="l" rtl="0">
              <a:lnSpc>
                <a:spcPct val="90000"/>
              </a:lnSpc>
              <a:spcBef>
                <a:spcPts val="480"/>
              </a:spcBef>
              <a:spcAft>
                <a:spcPts val="0"/>
              </a:spcAft>
              <a:buClr>
                <a:schemeClr val="dk1"/>
              </a:buClr>
              <a:buSzPts val="2400"/>
              <a:buNone/>
            </a:pPr>
            <a:endParaRPr sz="2400" i="1">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808"/>
              <a:buFont typeface="Noto Sans Symbols"/>
              <a:buNone/>
            </a:pPr>
            <a:endParaRPr sz="2400">
              <a:solidFill>
                <a:srgbClr val="0033CC"/>
              </a:solidFill>
              <a:latin typeface="Times New Roman"/>
              <a:ea typeface="Times New Roman"/>
              <a:cs typeface="Times New Roman"/>
              <a:sym typeface="Times New Roman"/>
            </a:endParaRPr>
          </a:p>
          <a:p>
            <a:pPr marL="342900" lvl="0" indent="-190500" algn="l" rtl="0">
              <a:lnSpc>
                <a:spcPct val="90000"/>
              </a:lnSpc>
              <a:spcBef>
                <a:spcPts val="480"/>
              </a:spcBef>
              <a:spcAft>
                <a:spcPts val="0"/>
              </a:spcAft>
              <a:buClr>
                <a:schemeClr val="dk1"/>
              </a:buClr>
              <a:buSzPts val="2400"/>
              <a:buNone/>
            </a:pPr>
            <a:endParaRPr sz="2400" i="1">
              <a:latin typeface="Times New Roman"/>
              <a:ea typeface="Times New Roman"/>
              <a:cs typeface="Times New Roman"/>
              <a:sym typeface="Times New Roman"/>
            </a:endParaRPr>
          </a:p>
        </p:txBody>
      </p:sp>
      <p:pic>
        <p:nvPicPr>
          <p:cNvPr id="115" name="Google Shape;115;p5"/>
          <p:cNvPicPr preferRelativeResize="0"/>
          <p:nvPr/>
        </p:nvPicPr>
        <p:blipFill rotWithShape="1">
          <a:blip r:embed="rId3">
            <a:alphaModFix/>
          </a:blip>
          <a:srcRect/>
          <a:stretch/>
        </p:blipFill>
        <p:spPr>
          <a:xfrm>
            <a:off x="609600" y="2286000"/>
            <a:ext cx="7734300" cy="1219200"/>
          </a:xfrm>
          <a:prstGeom prst="rect">
            <a:avLst/>
          </a:prstGeom>
          <a:noFill/>
          <a:ln>
            <a:noFill/>
          </a:ln>
        </p:spPr>
      </p:pic>
      <p:sp>
        <p:nvSpPr>
          <p:cNvPr id="116" name="Google Shape;116;p5"/>
          <p:cNvSpPr txBox="1"/>
          <p:nvPr/>
        </p:nvSpPr>
        <p:spPr>
          <a:xfrm>
            <a:off x="457200" y="3581400"/>
            <a:ext cx="8229600" cy="31242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2400"/>
              <a:buFont typeface="Arial"/>
              <a:buNone/>
            </a:pPr>
            <a:r>
              <a:rPr lang="en-US" sz="2400" b="1" i="1" u="none" strike="noStrike" cap="none">
                <a:solidFill>
                  <a:schemeClr val="dk1"/>
                </a:solidFill>
                <a:latin typeface="Times New Roman"/>
                <a:ea typeface="Times New Roman"/>
                <a:cs typeface="Times New Roman"/>
                <a:sym typeface="Times New Roman"/>
              </a:rPr>
              <a:t>In a burst error, </a:t>
            </a:r>
            <a:r>
              <a:rPr lang="en-US" sz="2400" b="0" i="0" u="none" strike="noStrike" cap="none">
                <a:solidFill>
                  <a:schemeClr val="dk1"/>
                </a:solidFill>
                <a:latin typeface="Times New Roman"/>
                <a:ea typeface="Times New Roman"/>
                <a:cs typeface="Times New Roman"/>
                <a:sym typeface="Times New Roman"/>
              </a:rPr>
              <a:t>2 or more bits in the data unit get changed</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The length of the burst </a:t>
            </a:r>
            <a:r>
              <a:rPr lang="en-US" sz="2200" b="0" i="0" u="none" strike="noStrike" cap="none">
                <a:solidFill>
                  <a:schemeClr val="dk1"/>
                </a:solidFill>
                <a:latin typeface="Times New Roman"/>
                <a:ea typeface="Times New Roman"/>
                <a:cs typeface="Times New Roman"/>
                <a:sym typeface="Times New Roman"/>
              </a:rPr>
              <a:t>is measured from the first corrupted bit to the last corrupted bit. OR </a:t>
            </a:r>
            <a:r>
              <a:rPr lang="en-US" sz="2400" b="0" i="0" u="none" strike="noStrike" cap="none">
                <a:solidFill>
                  <a:schemeClr val="dk1"/>
                </a:solidFill>
                <a:latin typeface="Times New Roman"/>
                <a:ea typeface="Times New Roman"/>
                <a:cs typeface="Times New Roman"/>
                <a:sym typeface="Times New Roman"/>
              </a:rPr>
              <a:t>distance between the first and last errors in data block</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Arial"/>
              <a:buNone/>
            </a:pPr>
            <a:endParaRPr sz="2400" b="0" i="1" u="none" strike="noStrike" cap="none">
              <a:solidFill>
                <a:schemeClr val="dk1"/>
              </a:solidFill>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Arial"/>
              <a:buNone/>
            </a:pPr>
            <a:endParaRPr sz="2400" b="0" i="1"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480"/>
              </a:spcBef>
              <a:spcAft>
                <a:spcPts val="0"/>
              </a:spcAft>
              <a:buClr>
                <a:schemeClr val="dk1"/>
              </a:buClr>
              <a:buSzPts val="2400"/>
              <a:buFont typeface="Arial"/>
              <a:buNone/>
            </a:pPr>
            <a:endParaRPr sz="2400" b="0" i="1"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808"/>
              <a:buFont typeface="Noto Sans Symbols"/>
              <a:buNone/>
            </a:pPr>
            <a:endParaRPr sz="2400" b="0" i="0" u="none" strike="noStrike" cap="none">
              <a:solidFill>
                <a:srgbClr val="0033CC"/>
              </a:solidFill>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Arial"/>
              <a:buNone/>
            </a:pPr>
            <a:endParaRPr sz="2400" b="0" i="1" u="none" strike="noStrike" cap="none">
              <a:solidFill>
                <a:schemeClr val="dk1"/>
              </a:solidFill>
              <a:latin typeface="Times New Roman"/>
              <a:ea typeface="Times New Roman"/>
              <a:cs typeface="Times New Roman"/>
              <a:sym typeface="Times New Roman"/>
            </a:endParaRPr>
          </a:p>
        </p:txBody>
      </p:sp>
      <p:pic>
        <p:nvPicPr>
          <p:cNvPr id="117" name="Google Shape;117;p5"/>
          <p:cNvPicPr preferRelativeResize="0"/>
          <p:nvPr/>
        </p:nvPicPr>
        <p:blipFill rotWithShape="1">
          <a:blip r:embed="rId4">
            <a:alphaModFix/>
          </a:blip>
          <a:srcRect/>
          <a:stretch/>
        </p:blipFill>
        <p:spPr>
          <a:xfrm>
            <a:off x="609600" y="5053012"/>
            <a:ext cx="7620000" cy="157638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Hamming Code Process</a:t>
            </a:r>
            <a:endParaRPr/>
          </a:p>
        </p:txBody>
      </p:sp>
      <p:sp>
        <p:nvSpPr>
          <p:cNvPr id="346" name="Google Shape;346;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Font typeface="Noto Sans Symbols"/>
              <a:buChar char="⮚"/>
            </a:pPr>
            <a:r>
              <a:rPr lang="en-US" sz="2800" dirty="0">
                <a:latin typeface="Times New Roman"/>
                <a:ea typeface="Times New Roman"/>
                <a:cs typeface="Times New Roman"/>
                <a:sym typeface="Times New Roman"/>
              </a:rPr>
              <a:t>Encoding: </a:t>
            </a:r>
            <a:r>
              <a:rPr lang="en-US" sz="2800" i="1" dirty="0">
                <a:latin typeface="Times New Roman"/>
                <a:ea typeface="Times New Roman"/>
                <a:cs typeface="Times New Roman"/>
                <a:sym typeface="Times New Roman"/>
              </a:rPr>
              <a:t>k</a:t>
            </a:r>
            <a:r>
              <a:rPr lang="en-US" sz="2800" dirty="0">
                <a:latin typeface="Times New Roman"/>
                <a:ea typeface="Times New Roman"/>
                <a:cs typeface="Times New Roman"/>
                <a:sym typeface="Times New Roman"/>
              </a:rPr>
              <a:t> data bits + (</a:t>
            </a:r>
            <a:r>
              <a:rPr lang="en-US" sz="2800" i="1" dirty="0">
                <a:latin typeface="Times New Roman"/>
                <a:ea typeface="Times New Roman"/>
                <a:cs typeface="Times New Roman"/>
                <a:sym typeface="Times New Roman"/>
              </a:rPr>
              <a:t>n </a:t>
            </a:r>
            <a:r>
              <a:rPr lang="en-US" sz="2800" dirty="0">
                <a:latin typeface="Times New Roman"/>
                <a:ea typeface="Times New Roman"/>
                <a:cs typeface="Times New Roman"/>
                <a:sym typeface="Times New Roman"/>
              </a:rPr>
              <a:t>-</a:t>
            </a:r>
            <a:r>
              <a:rPr lang="en-US" sz="2800" i="1" dirty="0">
                <a:latin typeface="Times New Roman"/>
                <a:ea typeface="Times New Roman"/>
                <a:cs typeface="Times New Roman"/>
                <a:sym typeface="Times New Roman"/>
              </a:rPr>
              <a:t>k</a:t>
            </a:r>
            <a:r>
              <a:rPr lang="en-US" sz="2800" dirty="0">
                <a:latin typeface="Times New Roman"/>
                <a:ea typeface="Times New Roman"/>
                <a:cs typeface="Times New Roman"/>
                <a:sym typeface="Times New Roman"/>
              </a:rPr>
              <a:t>) check bits</a:t>
            </a:r>
            <a:endParaRPr dirty="0"/>
          </a:p>
          <a:p>
            <a:pPr marL="342900" lvl="0" indent="-342900" algn="l" rtl="0">
              <a:lnSpc>
                <a:spcPct val="100000"/>
              </a:lnSpc>
              <a:spcBef>
                <a:spcPts val="560"/>
              </a:spcBef>
              <a:spcAft>
                <a:spcPts val="0"/>
              </a:spcAft>
              <a:buClr>
                <a:schemeClr val="dk1"/>
              </a:buClr>
              <a:buSzPts val="2800"/>
              <a:buFont typeface="Noto Sans Symbols"/>
              <a:buChar char="⮚"/>
            </a:pPr>
            <a:r>
              <a:rPr lang="en-US" sz="2800" dirty="0">
                <a:latin typeface="Times New Roman"/>
                <a:ea typeface="Times New Roman"/>
                <a:cs typeface="Times New Roman"/>
                <a:sym typeface="Times New Roman"/>
              </a:rPr>
              <a:t>Decoding: compares received (</a:t>
            </a:r>
            <a:r>
              <a:rPr lang="en-US" sz="2800" i="1" dirty="0">
                <a:latin typeface="Times New Roman"/>
                <a:ea typeface="Times New Roman"/>
                <a:cs typeface="Times New Roman"/>
                <a:sym typeface="Times New Roman"/>
              </a:rPr>
              <a:t>n </a:t>
            </a:r>
            <a:r>
              <a:rPr lang="en-US" sz="2800" dirty="0">
                <a:latin typeface="Times New Roman"/>
                <a:ea typeface="Times New Roman"/>
                <a:cs typeface="Times New Roman"/>
                <a:sym typeface="Times New Roman"/>
              </a:rPr>
              <a:t>-</a:t>
            </a:r>
            <a:r>
              <a:rPr lang="en-US" sz="2800" i="1" dirty="0">
                <a:latin typeface="Times New Roman"/>
                <a:ea typeface="Times New Roman"/>
                <a:cs typeface="Times New Roman"/>
                <a:sym typeface="Times New Roman"/>
              </a:rPr>
              <a:t>k</a:t>
            </a:r>
            <a:r>
              <a:rPr lang="en-US" sz="2800" dirty="0">
                <a:latin typeface="Times New Roman"/>
                <a:ea typeface="Times New Roman"/>
                <a:cs typeface="Times New Roman"/>
                <a:sym typeface="Times New Roman"/>
              </a:rPr>
              <a:t>) bits with calculated (</a:t>
            </a:r>
            <a:r>
              <a:rPr lang="en-US" sz="2800" i="1" dirty="0">
                <a:latin typeface="Times New Roman"/>
                <a:ea typeface="Times New Roman"/>
                <a:cs typeface="Times New Roman"/>
                <a:sym typeface="Times New Roman"/>
              </a:rPr>
              <a:t>n </a:t>
            </a:r>
            <a:r>
              <a:rPr lang="en-US" sz="2800" dirty="0">
                <a:latin typeface="Times New Roman"/>
                <a:ea typeface="Times New Roman"/>
                <a:cs typeface="Times New Roman"/>
                <a:sym typeface="Times New Roman"/>
              </a:rPr>
              <a:t>-</a:t>
            </a:r>
            <a:r>
              <a:rPr lang="en-US" sz="2800" i="1" dirty="0">
                <a:latin typeface="Times New Roman"/>
                <a:ea typeface="Times New Roman"/>
                <a:cs typeface="Times New Roman"/>
                <a:sym typeface="Times New Roman"/>
              </a:rPr>
              <a:t>k</a:t>
            </a:r>
            <a:r>
              <a:rPr lang="en-US" sz="2800" dirty="0">
                <a:latin typeface="Times New Roman"/>
                <a:ea typeface="Times New Roman"/>
                <a:cs typeface="Times New Roman"/>
                <a:sym typeface="Times New Roman"/>
              </a:rPr>
              <a:t>) bits using XOR</a:t>
            </a:r>
            <a:endParaRPr dirty="0"/>
          </a:p>
          <a:p>
            <a:pPr marL="742950" lvl="1" indent="-285750" algn="l" rtl="0">
              <a:lnSpc>
                <a:spcPct val="100000"/>
              </a:lnSpc>
              <a:spcBef>
                <a:spcPts val="560"/>
              </a:spcBef>
              <a:spcAft>
                <a:spcPts val="0"/>
              </a:spcAft>
              <a:buClr>
                <a:schemeClr val="dk1"/>
              </a:buClr>
              <a:buSzPts val="2800"/>
              <a:buFont typeface="Noto Sans Symbols"/>
              <a:buChar char="⮚"/>
            </a:pPr>
            <a:r>
              <a:rPr lang="en-US" sz="2800" dirty="0">
                <a:latin typeface="Times New Roman"/>
                <a:ea typeface="Times New Roman"/>
                <a:cs typeface="Times New Roman"/>
                <a:sym typeface="Times New Roman"/>
              </a:rPr>
              <a:t>Resulting (</a:t>
            </a:r>
            <a:r>
              <a:rPr lang="en-US" sz="2800" i="1" dirty="0">
                <a:latin typeface="Times New Roman"/>
                <a:ea typeface="Times New Roman"/>
                <a:cs typeface="Times New Roman"/>
                <a:sym typeface="Times New Roman"/>
              </a:rPr>
              <a:t>n </a:t>
            </a:r>
            <a:r>
              <a:rPr lang="en-US" sz="2800" dirty="0">
                <a:latin typeface="Times New Roman"/>
                <a:ea typeface="Times New Roman"/>
                <a:cs typeface="Times New Roman"/>
                <a:sym typeface="Times New Roman"/>
              </a:rPr>
              <a:t>-</a:t>
            </a:r>
            <a:r>
              <a:rPr lang="en-US" sz="2800" i="1" dirty="0">
                <a:latin typeface="Times New Roman"/>
                <a:ea typeface="Times New Roman"/>
                <a:cs typeface="Times New Roman"/>
                <a:sym typeface="Times New Roman"/>
              </a:rPr>
              <a:t>k</a:t>
            </a:r>
            <a:r>
              <a:rPr lang="en-US" sz="2800" dirty="0">
                <a:latin typeface="Times New Roman"/>
                <a:ea typeface="Times New Roman"/>
                <a:cs typeface="Times New Roman"/>
                <a:sym typeface="Times New Roman"/>
              </a:rPr>
              <a:t>) bits called </a:t>
            </a:r>
            <a:r>
              <a:rPr lang="en-US" sz="2800" b="1" i="1" dirty="0">
                <a:solidFill>
                  <a:srgbClr val="C00000"/>
                </a:solidFill>
                <a:latin typeface="Times New Roman"/>
                <a:ea typeface="Times New Roman"/>
                <a:cs typeface="Times New Roman"/>
                <a:sym typeface="Times New Roman"/>
              </a:rPr>
              <a:t>syndrome word</a:t>
            </a:r>
            <a:endParaRPr sz="2800" b="1" dirty="0">
              <a:solidFill>
                <a:srgbClr val="C00000"/>
              </a:solidFill>
              <a:latin typeface="Times New Roman"/>
              <a:ea typeface="Times New Roman"/>
              <a:cs typeface="Times New Roman"/>
              <a:sym typeface="Times New Roman"/>
            </a:endParaRPr>
          </a:p>
          <a:p>
            <a:pPr marL="742950" lvl="1" indent="-285750" algn="l" rtl="0">
              <a:lnSpc>
                <a:spcPct val="100000"/>
              </a:lnSpc>
              <a:spcBef>
                <a:spcPts val="560"/>
              </a:spcBef>
              <a:spcAft>
                <a:spcPts val="0"/>
              </a:spcAft>
              <a:buClr>
                <a:schemeClr val="dk1"/>
              </a:buClr>
              <a:buSzPts val="2800"/>
              <a:buFont typeface="Noto Sans Symbols"/>
              <a:buChar char="⮚"/>
            </a:pPr>
            <a:r>
              <a:rPr lang="en-US" sz="2800" dirty="0">
                <a:latin typeface="Times New Roman"/>
                <a:ea typeface="Times New Roman"/>
                <a:cs typeface="Times New Roman"/>
                <a:sym typeface="Times New Roman"/>
              </a:rPr>
              <a:t>Syndrome range is between </a:t>
            </a:r>
            <a:r>
              <a:rPr lang="en-US" sz="2800" b="1" dirty="0">
                <a:solidFill>
                  <a:srgbClr val="C00000"/>
                </a:solidFill>
                <a:latin typeface="Times New Roman"/>
                <a:ea typeface="Times New Roman"/>
                <a:cs typeface="Times New Roman"/>
                <a:sym typeface="Times New Roman"/>
              </a:rPr>
              <a:t>0 and 2</a:t>
            </a:r>
            <a:r>
              <a:rPr lang="en-US" sz="2800" b="1" baseline="30000" dirty="0">
                <a:solidFill>
                  <a:srgbClr val="C00000"/>
                </a:solidFill>
                <a:latin typeface="Times New Roman"/>
                <a:ea typeface="Times New Roman"/>
                <a:cs typeface="Times New Roman"/>
                <a:sym typeface="Times New Roman"/>
              </a:rPr>
              <a:t>(</a:t>
            </a:r>
            <a:r>
              <a:rPr lang="en-US" sz="2800" b="1" i="1" baseline="30000" dirty="0">
                <a:solidFill>
                  <a:srgbClr val="C00000"/>
                </a:solidFill>
                <a:latin typeface="Times New Roman"/>
                <a:ea typeface="Times New Roman"/>
                <a:cs typeface="Times New Roman"/>
                <a:sym typeface="Times New Roman"/>
              </a:rPr>
              <a:t>n</a:t>
            </a:r>
            <a:r>
              <a:rPr lang="en-US" sz="2800" b="1" baseline="30000" dirty="0">
                <a:solidFill>
                  <a:srgbClr val="C00000"/>
                </a:solidFill>
                <a:latin typeface="Times New Roman"/>
                <a:ea typeface="Times New Roman"/>
                <a:cs typeface="Times New Roman"/>
                <a:sym typeface="Times New Roman"/>
              </a:rPr>
              <a:t>-</a:t>
            </a:r>
            <a:r>
              <a:rPr lang="en-US" sz="2800" b="1" i="1" baseline="30000" dirty="0">
                <a:solidFill>
                  <a:srgbClr val="C00000"/>
                </a:solidFill>
                <a:latin typeface="Times New Roman"/>
                <a:ea typeface="Times New Roman"/>
                <a:cs typeface="Times New Roman"/>
                <a:sym typeface="Times New Roman"/>
              </a:rPr>
              <a:t>k</a:t>
            </a:r>
            <a:r>
              <a:rPr lang="en-US" sz="2800" b="1" baseline="30000" dirty="0">
                <a:solidFill>
                  <a:srgbClr val="C00000"/>
                </a:solidFill>
                <a:latin typeface="Times New Roman"/>
                <a:ea typeface="Times New Roman"/>
                <a:cs typeface="Times New Roman"/>
                <a:sym typeface="Times New Roman"/>
              </a:rPr>
              <a:t>)</a:t>
            </a:r>
            <a:r>
              <a:rPr lang="en-US" sz="2800" b="1" dirty="0">
                <a:solidFill>
                  <a:srgbClr val="C00000"/>
                </a:solidFill>
                <a:latin typeface="Times New Roman"/>
                <a:ea typeface="Times New Roman"/>
                <a:cs typeface="Times New Roman"/>
                <a:sym typeface="Times New Roman"/>
              </a:rPr>
              <a:t>-1</a:t>
            </a:r>
            <a:endParaRPr dirty="0"/>
          </a:p>
          <a:p>
            <a:pPr marL="742950" lvl="1" indent="-285750" algn="l" rtl="0">
              <a:lnSpc>
                <a:spcPct val="100000"/>
              </a:lnSpc>
              <a:spcBef>
                <a:spcPts val="560"/>
              </a:spcBef>
              <a:spcAft>
                <a:spcPts val="0"/>
              </a:spcAft>
              <a:buClr>
                <a:schemeClr val="dk1"/>
              </a:buClr>
              <a:buSzPts val="2800"/>
              <a:buFont typeface="Noto Sans Symbols"/>
              <a:buChar char="⮚"/>
            </a:pPr>
            <a:r>
              <a:rPr lang="en-US" sz="2800" dirty="0">
                <a:latin typeface="Times New Roman"/>
                <a:ea typeface="Times New Roman"/>
                <a:cs typeface="Times New Roman"/>
                <a:sym typeface="Times New Roman"/>
              </a:rPr>
              <a:t>Each bit of syndrome indicates </a:t>
            </a:r>
            <a:r>
              <a:rPr lang="en-US" sz="2800" b="1" dirty="0">
                <a:latin typeface="Times New Roman"/>
                <a:ea typeface="Times New Roman"/>
                <a:cs typeface="Times New Roman"/>
                <a:sym typeface="Times New Roman"/>
              </a:rPr>
              <a:t>a match (0) </a:t>
            </a:r>
            <a:r>
              <a:rPr lang="en-US" sz="2800" dirty="0">
                <a:latin typeface="Times New Roman"/>
                <a:ea typeface="Times New Roman"/>
                <a:cs typeface="Times New Roman"/>
                <a:sym typeface="Times New Roman"/>
              </a:rPr>
              <a:t>or </a:t>
            </a:r>
            <a:r>
              <a:rPr lang="en-US" sz="2800" b="1" dirty="0">
                <a:solidFill>
                  <a:srgbClr val="C00000"/>
                </a:solidFill>
                <a:latin typeface="Times New Roman"/>
                <a:ea typeface="Times New Roman"/>
                <a:cs typeface="Times New Roman"/>
                <a:sym typeface="Times New Roman"/>
              </a:rPr>
              <a:t>conflict (1) in that bit position</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Hamming Code</a:t>
            </a:r>
            <a:endParaRPr/>
          </a:p>
        </p:txBody>
      </p:sp>
      <p:sp>
        <p:nvSpPr>
          <p:cNvPr id="352" name="Google Shape;352;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number of bits needed to correct a single bit error in a word containing </a:t>
            </a:r>
            <a:r>
              <a:rPr lang="en-US" sz="2800" i="1">
                <a:latin typeface="Times New Roman"/>
                <a:ea typeface="Times New Roman"/>
                <a:cs typeface="Times New Roman"/>
                <a:sym typeface="Times New Roman"/>
              </a:rPr>
              <a:t>k data bits</a:t>
            </a:r>
            <a:endParaRPr sz="2800" b="1">
              <a:solidFill>
                <a:srgbClr val="C00000"/>
              </a:solidFill>
              <a:latin typeface="Times New Roman"/>
              <a:ea typeface="Times New Roman"/>
              <a:cs typeface="Times New Roman"/>
              <a:sym typeface="Times New Roman"/>
            </a:endParaRPr>
          </a:p>
        </p:txBody>
      </p:sp>
      <p:pic>
        <p:nvPicPr>
          <p:cNvPr id="353" name="Google Shape;353;p41"/>
          <p:cNvPicPr preferRelativeResize="0"/>
          <p:nvPr/>
        </p:nvPicPr>
        <p:blipFill rotWithShape="1">
          <a:blip r:embed="rId3">
            <a:alphaModFix/>
          </a:blip>
          <a:srcRect/>
          <a:stretch/>
        </p:blipFill>
        <p:spPr>
          <a:xfrm>
            <a:off x="1524000" y="3276600"/>
            <a:ext cx="4800600" cy="2943225"/>
          </a:xfrm>
          <a:prstGeom prst="rect">
            <a:avLst/>
          </a:prstGeom>
          <a:noFill/>
          <a:ln>
            <a:noFill/>
          </a:ln>
        </p:spPr>
      </p:pic>
      <p:pic>
        <p:nvPicPr>
          <p:cNvPr id="354" name="Google Shape;354;p41"/>
          <p:cNvPicPr preferRelativeResize="0"/>
          <p:nvPr/>
        </p:nvPicPr>
        <p:blipFill rotWithShape="1">
          <a:blip r:embed="rId4">
            <a:alphaModFix/>
          </a:blip>
          <a:srcRect/>
          <a:stretch/>
        </p:blipFill>
        <p:spPr>
          <a:xfrm>
            <a:off x="4343400" y="2590800"/>
            <a:ext cx="2828925" cy="323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Hamming Code: Example</a:t>
            </a:r>
            <a:endParaRPr/>
          </a:p>
        </p:txBody>
      </p:sp>
      <p:sp>
        <p:nvSpPr>
          <p:cNvPr id="360" name="Google Shape;360;p42"/>
          <p:cNvSpPr txBox="1">
            <a:spLocks noGrp="1"/>
          </p:cNvSpPr>
          <p:nvPr>
            <p:ph type="body" idx="1"/>
          </p:nvPr>
        </p:nvSpPr>
        <p:spPr>
          <a:xfrm>
            <a:off x="152400" y="1481328"/>
            <a:ext cx="8534400" cy="507187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Consider 8 bit data block 00111001</a:t>
            </a:r>
            <a:endParaRPr/>
          </a:p>
          <a:p>
            <a:pPr marL="342900" lvl="0" indent="-342900" algn="l" rtl="0">
              <a:lnSpc>
                <a:spcPct val="10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we need 4 check bits</a:t>
            </a:r>
            <a:endParaRPr/>
          </a:p>
          <a:p>
            <a:pPr marL="342900" lvl="0" indent="-342900" algn="l" rtl="0">
              <a:lnSpc>
                <a:spcPct val="100000"/>
              </a:lnSpc>
              <a:spcBef>
                <a:spcPts val="400"/>
              </a:spcBef>
              <a:spcAft>
                <a:spcPts val="0"/>
              </a:spcAft>
              <a:buClr>
                <a:schemeClr val="dk1"/>
              </a:buClr>
              <a:buSzPts val="2000"/>
              <a:buFont typeface="Noto Sans Symbols"/>
              <a:buChar char="⮚"/>
            </a:pPr>
            <a:r>
              <a:rPr lang="en-US" sz="2000" b="1">
                <a:latin typeface="Times New Roman"/>
                <a:ea typeface="Times New Roman"/>
                <a:cs typeface="Times New Roman"/>
                <a:sym typeface="Times New Roman"/>
              </a:rPr>
              <a:t>Transmitted Block</a:t>
            </a:r>
            <a:endParaRPr/>
          </a:p>
          <a:p>
            <a:pPr marL="342900" lvl="0" indent="-342900" algn="l" rtl="0">
              <a:lnSpc>
                <a:spcPct val="10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Check bits (hamming code) are to be added at positions 1,2,4,8,…</a:t>
            </a:r>
            <a:endParaRPr/>
          </a:p>
          <a:p>
            <a:pPr marL="742950" lvl="1" indent="-285750" algn="l" rtl="0">
              <a:lnSpc>
                <a:spcPct val="10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By taking XOR of data bits having value 1 (here, four data bits have  value 1). Here, we get 0111 Hamming code</a:t>
            </a:r>
            <a:endParaRPr/>
          </a:p>
          <a:p>
            <a:pPr marL="742950" lvl="1" indent="-285750" algn="l" rtl="0">
              <a:lnSpc>
                <a:spcPct val="100000"/>
              </a:lnSpc>
              <a:spcBef>
                <a:spcPts val="400"/>
              </a:spcBef>
              <a:spcAft>
                <a:spcPts val="0"/>
              </a:spcAft>
              <a:buClr>
                <a:schemeClr val="dk1"/>
              </a:buClr>
              <a:buSzPts val="2000"/>
              <a:buFont typeface="Noto Sans Symbols"/>
              <a:buChar char="⮚"/>
            </a:pPr>
            <a:r>
              <a:rPr lang="en-US" sz="2000" b="1">
                <a:latin typeface="Times New Roman"/>
                <a:ea typeface="Times New Roman"/>
                <a:cs typeface="Times New Roman"/>
                <a:sym typeface="Times New Roman"/>
              </a:rPr>
              <a:t>So transmitted block is: 001101001111</a:t>
            </a:r>
            <a:endParaRPr/>
          </a:p>
        </p:txBody>
      </p:sp>
      <p:pic>
        <p:nvPicPr>
          <p:cNvPr id="361" name="Google Shape;361;p42"/>
          <p:cNvPicPr preferRelativeResize="0"/>
          <p:nvPr/>
        </p:nvPicPr>
        <p:blipFill rotWithShape="1">
          <a:blip r:embed="rId3">
            <a:alphaModFix/>
          </a:blip>
          <a:srcRect/>
          <a:stretch/>
        </p:blipFill>
        <p:spPr>
          <a:xfrm>
            <a:off x="228600" y="4457700"/>
            <a:ext cx="6096000" cy="2095500"/>
          </a:xfrm>
          <a:prstGeom prst="rect">
            <a:avLst/>
          </a:prstGeom>
          <a:noFill/>
          <a:ln>
            <a:noFill/>
          </a:ln>
        </p:spPr>
      </p:pic>
      <p:pic>
        <p:nvPicPr>
          <p:cNvPr id="362" name="Google Shape;362;p42"/>
          <p:cNvPicPr preferRelativeResize="0"/>
          <p:nvPr/>
        </p:nvPicPr>
        <p:blipFill rotWithShape="1">
          <a:blip r:embed="rId4">
            <a:alphaModFix/>
          </a:blip>
          <a:srcRect/>
          <a:stretch/>
        </p:blipFill>
        <p:spPr>
          <a:xfrm>
            <a:off x="6477000" y="4419600"/>
            <a:ext cx="2514600" cy="2152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368" name="Google Shape;368;p43"/>
          <p:cNvSpPr txBox="1">
            <a:spLocks noGrp="1"/>
          </p:cNvSpPr>
          <p:nvPr>
            <p:ph type="body" idx="1"/>
          </p:nvPr>
        </p:nvSpPr>
        <p:spPr>
          <a:xfrm>
            <a:off x="457200" y="1600201"/>
            <a:ext cx="8229600" cy="7620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latin typeface="Times New Roman"/>
                <a:ea typeface="Times New Roman"/>
                <a:cs typeface="Times New Roman"/>
                <a:sym typeface="Times New Roman"/>
              </a:rPr>
              <a:t>8bit: 00111001</a:t>
            </a:r>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a:p>
        </p:txBody>
      </p:sp>
      <p:sp>
        <p:nvSpPr>
          <p:cNvPr id="369" name="Google Shape;369;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graphicFrame>
        <p:nvGraphicFramePr>
          <p:cNvPr id="370" name="Google Shape;370;p43"/>
          <p:cNvGraphicFramePr/>
          <p:nvPr/>
        </p:nvGraphicFramePr>
        <p:xfrm>
          <a:off x="76201" y="3048000"/>
          <a:ext cx="9067825" cy="2225100"/>
        </p:xfrm>
        <a:graphic>
          <a:graphicData uri="http://schemas.openxmlformats.org/drawingml/2006/table">
            <a:tbl>
              <a:tblPr firstRow="1" bandRow="1">
                <a:noFill/>
                <a:tableStyleId>{62EF2BB9-6BE7-48D8-B003-BBA5D5D10DDB}</a:tableStyleId>
              </a:tblPr>
              <a:tblGrid>
                <a:gridCol w="697525">
                  <a:extLst>
                    <a:ext uri="{9D8B030D-6E8A-4147-A177-3AD203B41FA5}">
                      <a16:colId xmlns:a16="http://schemas.microsoft.com/office/drawing/2014/main" val="20000"/>
                    </a:ext>
                  </a:extLst>
                </a:gridCol>
                <a:gridCol w="697525">
                  <a:extLst>
                    <a:ext uri="{9D8B030D-6E8A-4147-A177-3AD203B41FA5}">
                      <a16:colId xmlns:a16="http://schemas.microsoft.com/office/drawing/2014/main" val="20001"/>
                    </a:ext>
                  </a:extLst>
                </a:gridCol>
                <a:gridCol w="697525">
                  <a:extLst>
                    <a:ext uri="{9D8B030D-6E8A-4147-A177-3AD203B41FA5}">
                      <a16:colId xmlns:a16="http://schemas.microsoft.com/office/drawing/2014/main" val="20002"/>
                    </a:ext>
                  </a:extLst>
                </a:gridCol>
                <a:gridCol w="697525">
                  <a:extLst>
                    <a:ext uri="{9D8B030D-6E8A-4147-A177-3AD203B41FA5}">
                      <a16:colId xmlns:a16="http://schemas.microsoft.com/office/drawing/2014/main" val="20003"/>
                    </a:ext>
                  </a:extLst>
                </a:gridCol>
                <a:gridCol w="697525">
                  <a:extLst>
                    <a:ext uri="{9D8B030D-6E8A-4147-A177-3AD203B41FA5}">
                      <a16:colId xmlns:a16="http://schemas.microsoft.com/office/drawing/2014/main" val="20004"/>
                    </a:ext>
                  </a:extLst>
                </a:gridCol>
                <a:gridCol w="697525">
                  <a:extLst>
                    <a:ext uri="{9D8B030D-6E8A-4147-A177-3AD203B41FA5}">
                      <a16:colId xmlns:a16="http://schemas.microsoft.com/office/drawing/2014/main" val="20005"/>
                    </a:ext>
                  </a:extLst>
                </a:gridCol>
                <a:gridCol w="697525">
                  <a:extLst>
                    <a:ext uri="{9D8B030D-6E8A-4147-A177-3AD203B41FA5}">
                      <a16:colId xmlns:a16="http://schemas.microsoft.com/office/drawing/2014/main" val="20006"/>
                    </a:ext>
                  </a:extLst>
                </a:gridCol>
                <a:gridCol w="697525">
                  <a:extLst>
                    <a:ext uri="{9D8B030D-6E8A-4147-A177-3AD203B41FA5}">
                      <a16:colId xmlns:a16="http://schemas.microsoft.com/office/drawing/2014/main" val="20007"/>
                    </a:ext>
                  </a:extLst>
                </a:gridCol>
                <a:gridCol w="697525">
                  <a:extLst>
                    <a:ext uri="{9D8B030D-6E8A-4147-A177-3AD203B41FA5}">
                      <a16:colId xmlns:a16="http://schemas.microsoft.com/office/drawing/2014/main" val="20008"/>
                    </a:ext>
                  </a:extLst>
                </a:gridCol>
                <a:gridCol w="697525">
                  <a:extLst>
                    <a:ext uri="{9D8B030D-6E8A-4147-A177-3AD203B41FA5}">
                      <a16:colId xmlns:a16="http://schemas.microsoft.com/office/drawing/2014/main" val="20009"/>
                    </a:ext>
                  </a:extLst>
                </a:gridCol>
                <a:gridCol w="697525">
                  <a:extLst>
                    <a:ext uri="{9D8B030D-6E8A-4147-A177-3AD203B41FA5}">
                      <a16:colId xmlns:a16="http://schemas.microsoft.com/office/drawing/2014/main" val="20010"/>
                    </a:ext>
                  </a:extLst>
                </a:gridCol>
                <a:gridCol w="697525">
                  <a:extLst>
                    <a:ext uri="{9D8B030D-6E8A-4147-A177-3AD203B41FA5}">
                      <a16:colId xmlns:a16="http://schemas.microsoft.com/office/drawing/2014/main" val="20011"/>
                    </a:ext>
                  </a:extLst>
                </a:gridCol>
                <a:gridCol w="697525">
                  <a:extLst>
                    <a:ext uri="{9D8B030D-6E8A-4147-A177-3AD203B41FA5}">
                      <a16:colId xmlns:a16="http://schemas.microsoft.com/office/drawing/2014/main" val="2001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9</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8</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7</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6</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1100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1011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1010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1001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1000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0111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0110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0101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0100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0011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0010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0001</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D8</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D7</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D6</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D3</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C3</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C1</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Tr</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0</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0</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1</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1</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0</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1</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0</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0</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1</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1</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1</a:t>
                      </a:r>
                      <a:endParaRPr sz="1800" u="none" strike="noStrike" cap="none">
                        <a:solidFill>
                          <a:srgbClr val="FF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FF0000"/>
                          </a:solidFill>
                        </a:rPr>
                        <a:t>1</a:t>
                      </a:r>
                      <a:endParaRPr sz="1800" u="none" strike="noStrike" cap="none">
                        <a:solidFill>
                          <a:srgbClr val="FF0000"/>
                        </a:solidFil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Code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1010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1001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0111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0011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5"/>
                  </a:ext>
                </a:extLst>
              </a:tr>
            </a:tbl>
          </a:graphicData>
        </a:graphic>
      </p:graphicFrame>
      <p:sp>
        <p:nvSpPr>
          <p:cNvPr id="371" name="Google Shape;371;p43"/>
          <p:cNvSpPr txBox="1"/>
          <p:nvPr/>
        </p:nvSpPr>
        <p:spPr>
          <a:xfrm>
            <a:off x="381000" y="5405986"/>
            <a:ext cx="8229600" cy="1147214"/>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l" rtl="0">
              <a:lnSpc>
                <a:spcPct val="100000"/>
              </a:lnSpc>
              <a:spcBef>
                <a:spcPts val="0"/>
              </a:spcBef>
              <a:spcAft>
                <a:spcPts val="0"/>
              </a:spcAft>
              <a:buClr>
                <a:schemeClr val="dk1"/>
              </a:buClr>
              <a:buSzPct val="100000"/>
              <a:buFont typeface="Arial"/>
              <a:buNone/>
            </a:pPr>
            <a:r>
              <a:rPr lang="en-US" sz="3200" b="0" i="0" u="none" strike="noStrike" cap="none">
                <a:solidFill>
                  <a:schemeClr val="dk1"/>
                </a:solidFill>
                <a:latin typeface="Times New Roman"/>
                <a:ea typeface="Times New Roman"/>
                <a:cs typeface="Times New Roman"/>
                <a:sym typeface="Times New Roman"/>
              </a:rPr>
              <a:t>1010	0111		0011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48"/>
              </a:spcBef>
              <a:spcAft>
                <a:spcPts val="0"/>
              </a:spcAft>
              <a:buClr>
                <a:schemeClr val="dk1"/>
              </a:buClr>
              <a:buSzPct val="100000"/>
              <a:buFont typeface="Arial"/>
              <a:buNone/>
            </a:pPr>
            <a:r>
              <a:rPr lang="en-US" sz="3200" b="0" i="0" u="none" strike="noStrike" cap="none">
                <a:solidFill>
                  <a:schemeClr val="dk1"/>
                </a:solidFill>
                <a:latin typeface="Times New Roman"/>
                <a:ea typeface="Times New Roman"/>
                <a:cs typeface="Times New Roman"/>
                <a:sym typeface="Times New Roman"/>
              </a:rPr>
              <a:t>1001	0011		0100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48"/>
              </a:spcBef>
              <a:spcAft>
                <a:spcPts val="0"/>
              </a:spcAft>
              <a:buClr>
                <a:schemeClr val="dk1"/>
              </a:buClr>
              <a:buSzPct val="100000"/>
              <a:buFont typeface="Arial"/>
              <a:buNone/>
            </a:pPr>
            <a:r>
              <a:rPr lang="en-US" sz="3200" b="0" i="0" u="none" strike="noStrike" cap="none">
                <a:solidFill>
                  <a:schemeClr val="dk1"/>
                </a:solidFill>
                <a:latin typeface="Times New Roman"/>
                <a:ea typeface="Times New Roman"/>
                <a:cs typeface="Times New Roman"/>
                <a:sym typeface="Times New Roman"/>
              </a:rPr>
              <a:t>0011	0100		0111</a:t>
            </a:r>
            <a:endParaRPr sz="1400" b="0" i="0" u="none" strike="noStrike" cap="none">
              <a:solidFill>
                <a:srgbClr val="000000"/>
              </a:solidFill>
              <a:latin typeface="Arial"/>
              <a:ea typeface="Arial"/>
              <a:cs typeface="Arial"/>
              <a:sym typeface="Arial"/>
            </a:endParaRPr>
          </a:p>
          <a:p>
            <a:pPr marL="342900" marR="0" lvl="0" indent="-200660" algn="l" rtl="0">
              <a:lnSpc>
                <a:spcPct val="100000"/>
              </a:lnSpc>
              <a:spcBef>
                <a:spcPts val="448"/>
              </a:spcBef>
              <a:spcAft>
                <a:spcPts val="0"/>
              </a:spcAft>
              <a:buClr>
                <a:schemeClr val="dk1"/>
              </a:buClr>
              <a:buSzPct val="100000"/>
              <a:buFont typeface="Arial"/>
              <a:buNone/>
            </a:pPr>
            <a:endParaRPr sz="3200" b="0" i="0" u="none" strike="noStrike" cap="none">
              <a:solidFill>
                <a:schemeClr val="dk1"/>
              </a:solidFill>
              <a:latin typeface="Times New Roman"/>
              <a:ea typeface="Times New Roman"/>
              <a:cs typeface="Times New Roman"/>
              <a:sym typeface="Times New Roman"/>
            </a:endParaRPr>
          </a:p>
          <a:p>
            <a:pPr marL="342900" marR="0" lvl="0" indent="-200660" algn="l" rtl="0">
              <a:lnSpc>
                <a:spcPct val="100000"/>
              </a:lnSpc>
              <a:spcBef>
                <a:spcPts val="448"/>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cxnSp>
        <p:nvCxnSpPr>
          <p:cNvPr id="372" name="Google Shape;372;p43"/>
          <p:cNvCxnSpPr/>
          <p:nvPr/>
        </p:nvCxnSpPr>
        <p:spPr>
          <a:xfrm>
            <a:off x="533400" y="6019800"/>
            <a:ext cx="457200" cy="0"/>
          </a:xfrm>
          <a:prstGeom prst="straightConnector1">
            <a:avLst/>
          </a:prstGeom>
          <a:noFill/>
          <a:ln w="9525" cap="flat" cmpd="sng">
            <a:solidFill>
              <a:srgbClr val="4A7DBA"/>
            </a:solidFill>
            <a:prstDash val="solid"/>
            <a:round/>
            <a:headEnd type="none" w="sm" len="sm"/>
            <a:tailEnd type="none" w="sm" len="sm"/>
          </a:ln>
        </p:spPr>
      </p:cxnSp>
      <p:cxnSp>
        <p:nvCxnSpPr>
          <p:cNvPr id="373" name="Google Shape;373;p43"/>
          <p:cNvCxnSpPr/>
          <p:nvPr/>
        </p:nvCxnSpPr>
        <p:spPr>
          <a:xfrm>
            <a:off x="1447800" y="6019800"/>
            <a:ext cx="457200" cy="0"/>
          </a:xfrm>
          <a:prstGeom prst="straightConnector1">
            <a:avLst/>
          </a:prstGeom>
          <a:noFill/>
          <a:ln w="9525" cap="flat" cmpd="sng">
            <a:solidFill>
              <a:srgbClr val="4A7DBA"/>
            </a:solidFill>
            <a:prstDash val="solid"/>
            <a:round/>
            <a:headEnd type="none" w="sm" len="sm"/>
            <a:tailEnd type="none" w="sm" len="sm"/>
          </a:ln>
        </p:spPr>
      </p:cxnSp>
      <p:cxnSp>
        <p:nvCxnSpPr>
          <p:cNvPr id="374" name="Google Shape;374;p43"/>
          <p:cNvCxnSpPr/>
          <p:nvPr/>
        </p:nvCxnSpPr>
        <p:spPr>
          <a:xfrm>
            <a:off x="3276600" y="6019800"/>
            <a:ext cx="457200" cy="0"/>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Hamming Code: Example</a:t>
            </a:r>
            <a:endParaRPr/>
          </a:p>
        </p:txBody>
      </p:sp>
      <p:sp>
        <p:nvSpPr>
          <p:cNvPr id="380" name="Google Shape;380;p44"/>
          <p:cNvSpPr txBox="1">
            <a:spLocks noGrp="1"/>
          </p:cNvSpPr>
          <p:nvPr>
            <p:ph type="body" idx="1"/>
          </p:nvPr>
        </p:nvSpPr>
        <p:spPr>
          <a:xfrm>
            <a:off x="152400" y="1481328"/>
            <a:ext cx="8991600" cy="507187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Now suppose Data bit 3 (at position 6) changes from 0 to 1</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receiver receives  the block as </a:t>
            </a:r>
            <a:r>
              <a:rPr lang="en-US" sz="2400" b="1">
                <a:latin typeface="Times New Roman"/>
                <a:ea typeface="Times New Roman"/>
                <a:cs typeface="Times New Roman"/>
                <a:sym typeface="Times New Roman"/>
              </a:rPr>
              <a:t>001101101111</a:t>
            </a:r>
            <a:endParaRPr/>
          </a:p>
          <a:p>
            <a:pPr marL="742950" lvl="1" indent="-285750" algn="l" rtl="0">
              <a:lnSpc>
                <a:spcPct val="10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Hamming code is still the same</a:t>
            </a:r>
            <a:endParaRPr/>
          </a:p>
          <a:p>
            <a:pPr marL="742950" lvl="1" indent="-285750" algn="l" rtl="0">
              <a:lnSpc>
                <a:spcPct val="10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Receiver performs XOR of hamming code and all of the bit position values for non-zero data bits with a result of 0110 (indicates there is error at in bit position 6)</a:t>
            </a:r>
            <a:endParaRPr/>
          </a:p>
        </p:txBody>
      </p:sp>
      <p:pic>
        <p:nvPicPr>
          <p:cNvPr id="381" name="Google Shape;381;p44"/>
          <p:cNvPicPr preferRelativeResize="0"/>
          <p:nvPr/>
        </p:nvPicPr>
        <p:blipFill rotWithShape="1">
          <a:blip r:embed="rId3">
            <a:alphaModFix/>
          </a:blip>
          <a:srcRect/>
          <a:stretch/>
        </p:blipFill>
        <p:spPr>
          <a:xfrm>
            <a:off x="385389" y="3788725"/>
            <a:ext cx="6248400" cy="2286000"/>
          </a:xfrm>
          <a:prstGeom prst="rect">
            <a:avLst/>
          </a:prstGeom>
          <a:noFill/>
          <a:ln>
            <a:noFill/>
          </a:ln>
        </p:spPr>
      </p:pic>
      <p:pic>
        <p:nvPicPr>
          <p:cNvPr id="382" name="Google Shape;382;p44"/>
          <p:cNvPicPr preferRelativeResize="0"/>
          <p:nvPr/>
        </p:nvPicPr>
        <p:blipFill rotWithShape="1">
          <a:blip r:embed="rId4">
            <a:alphaModFix/>
          </a:blip>
          <a:srcRect/>
          <a:stretch/>
        </p:blipFill>
        <p:spPr>
          <a:xfrm>
            <a:off x="6633808" y="3788718"/>
            <a:ext cx="2438400" cy="2419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Syndrome characteristics</a:t>
            </a:r>
            <a:endParaRPr/>
          </a:p>
        </p:txBody>
      </p:sp>
      <p:sp>
        <p:nvSpPr>
          <p:cNvPr id="388" name="Google Shape;388;p45"/>
          <p:cNvSpPr txBox="1">
            <a:spLocks noGrp="1"/>
          </p:cNvSpPr>
          <p:nvPr>
            <p:ph type="body" idx="1"/>
          </p:nvPr>
        </p:nvSpPr>
        <p:spPr>
          <a:xfrm>
            <a:off x="152400" y="1481328"/>
            <a:ext cx="8991600" cy="507187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00B050"/>
              </a:buClr>
              <a:buSzPts val="2400"/>
              <a:buFont typeface="Noto Sans Symbols"/>
              <a:buChar char="⮚"/>
            </a:pPr>
            <a:r>
              <a:rPr lang="en-US" sz="2400" b="1">
                <a:solidFill>
                  <a:srgbClr val="00B050"/>
                </a:solidFill>
                <a:latin typeface="Times New Roman"/>
                <a:ea typeface="Times New Roman"/>
                <a:cs typeface="Times New Roman"/>
                <a:sym typeface="Times New Roman"/>
              </a:rPr>
              <a:t>If the syndrome contains all 0s, no error has been detected</a:t>
            </a:r>
            <a:endParaRPr/>
          </a:p>
          <a:p>
            <a:pPr marL="342900" lvl="0" indent="-34290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If the syndrome contains one and only one bit set to 1</a:t>
            </a:r>
            <a:endParaRPr/>
          </a:p>
          <a:p>
            <a:pPr marL="742950" lvl="1" indent="-285750" algn="l" rtl="0">
              <a:lnSpc>
                <a:spcPct val="100000"/>
              </a:lnSpc>
              <a:spcBef>
                <a:spcPts val="480"/>
              </a:spcBef>
              <a:spcAft>
                <a:spcPts val="0"/>
              </a:spcAft>
              <a:buClr>
                <a:srgbClr val="00B050"/>
              </a:buClr>
              <a:buSzPts val="2400"/>
              <a:buFont typeface="Noto Sans Symbols"/>
              <a:buChar char="⮚"/>
            </a:pPr>
            <a:r>
              <a:rPr lang="en-US" sz="2400" b="1">
                <a:solidFill>
                  <a:srgbClr val="00B050"/>
                </a:solidFill>
                <a:latin typeface="Times New Roman"/>
                <a:ea typeface="Times New Roman"/>
                <a:cs typeface="Times New Roman"/>
                <a:sym typeface="Times New Roman"/>
              </a:rPr>
              <a:t>then an error has occurred in one of the check bits</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 No correction is needed</a:t>
            </a:r>
            <a:endParaRPr/>
          </a:p>
          <a:p>
            <a:pPr marL="342900" lvl="0" indent="-34290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If the syndrome contains more than one bit set to 1</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then the numerical value of the syndrome indicates the </a:t>
            </a:r>
            <a:r>
              <a:rPr lang="en-US" sz="2400" b="1">
                <a:solidFill>
                  <a:srgbClr val="00B050"/>
                </a:solidFill>
                <a:latin typeface="Times New Roman"/>
                <a:ea typeface="Times New Roman"/>
                <a:cs typeface="Times New Roman"/>
                <a:sym typeface="Times New Roman"/>
              </a:rPr>
              <a:t>position of the data bit in error</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b="1">
                <a:latin typeface="Times New Roman"/>
                <a:ea typeface="Times New Roman"/>
                <a:cs typeface="Times New Roman"/>
                <a:sym typeface="Times New Roman"/>
              </a:rPr>
              <a:t>This data bit is inverted for correction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394" name="Google Shape;394;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8 bit block 00110100</a:t>
            </a:r>
            <a:endParaRPr/>
          </a:p>
          <a:p>
            <a:pPr marL="342900" lvl="0" indent="-342900" algn="l" rtl="0">
              <a:lnSpc>
                <a:spcPct val="100000"/>
              </a:lnSpc>
              <a:spcBef>
                <a:spcPts val="640"/>
              </a:spcBef>
              <a:spcAft>
                <a:spcPts val="0"/>
              </a:spcAft>
              <a:buClr>
                <a:schemeClr val="dk1"/>
              </a:buClr>
              <a:buSzPts val="3200"/>
              <a:buChar char="•"/>
            </a:pPr>
            <a:r>
              <a:rPr lang="en-US"/>
              <a:t>Check bits: 0101</a:t>
            </a:r>
            <a:endParaRPr/>
          </a:p>
          <a:p>
            <a:pPr marL="342900" lvl="0" indent="-342900" algn="l" rtl="0">
              <a:lnSpc>
                <a:spcPct val="100000"/>
              </a:lnSpc>
              <a:spcBef>
                <a:spcPts val="640"/>
              </a:spcBef>
              <a:spcAft>
                <a:spcPts val="0"/>
              </a:spcAft>
              <a:buClr>
                <a:schemeClr val="dk1"/>
              </a:buClr>
              <a:buSzPts val="3200"/>
              <a:buChar char="•"/>
            </a:pPr>
            <a:r>
              <a:rPr lang="en-US"/>
              <a:t>Transmitted block: 001100101001</a:t>
            </a:r>
            <a:endParaRPr/>
          </a:p>
          <a:p>
            <a:pPr marL="342900" lvl="0" indent="-139700" algn="l" rtl="0">
              <a:lnSpc>
                <a:spcPct val="100000"/>
              </a:lnSpc>
              <a:spcBef>
                <a:spcPts val="640"/>
              </a:spcBef>
              <a:spcAft>
                <a:spcPts val="0"/>
              </a:spcAft>
              <a:buClr>
                <a:schemeClr val="dk1"/>
              </a:buClr>
              <a:buSzPts val="3200"/>
              <a:buNone/>
            </a:pPr>
            <a:endParaRPr/>
          </a:p>
          <a:p>
            <a:pPr marL="342900" lvl="0" indent="-342900" algn="l" rtl="0">
              <a:lnSpc>
                <a:spcPct val="100000"/>
              </a:lnSpc>
              <a:spcBef>
                <a:spcPts val="640"/>
              </a:spcBef>
              <a:spcAft>
                <a:spcPts val="0"/>
              </a:spcAft>
              <a:buClr>
                <a:schemeClr val="dk1"/>
              </a:buClr>
              <a:buSzPts val="3200"/>
              <a:buChar char="•"/>
            </a:pPr>
            <a:r>
              <a:rPr lang="en-US"/>
              <a:t>2nd part</a:t>
            </a:r>
            <a:endParaRPr/>
          </a:p>
          <a:p>
            <a:pPr marL="342900" lvl="0" indent="-342900" algn="l" rtl="0">
              <a:lnSpc>
                <a:spcPct val="100000"/>
              </a:lnSpc>
              <a:spcBef>
                <a:spcPts val="640"/>
              </a:spcBef>
              <a:spcAft>
                <a:spcPts val="0"/>
              </a:spcAft>
              <a:buClr>
                <a:schemeClr val="dk1"/>
              </a:buClr>
              <a:buSzPts val="3200"/>
              <a:buChar char="•"/>
            </a:pPr>
            <a:r>
              <a:rPr lang="en-US"/>
              <a:t>If the transmitted block received to receiver is 0011</a:t>
            </a:r>
            <a:r>
              <a:rPr lang="en-US">
                <a:solidFill>
                  <a:srgbClr val="FF0000"/>
                </a:solidFill>
              </a:rPr>
              <a:t>1</a:t>
            </a:r>
            <a:r>
              <a:rPr lang="en-US"/>
              <a:t>0101001. Find the error bit position.</a:t>
            </a:r>
            <a:endParaRPr/>
          </a:p>
          <a:p>
            <a:pPr marL="342900" lvl="0" indent="-139700" algn="l" rtl="0">
              <a:lnSpc>
                <a:spcPct val="100000"/>
              </a:lnSpc>
              <a:spcBef>
                <a:spcPts val="640"/>
              </a:spcBef>
              <a:spcAft>
                <a:spcPts val="0"/>
              </a:spcAft>
              <a:buClr>
                <a:schemeClr val="dk1"/>
              </a:buClr>
              <a:buSzPts val="3200"/>
              <a:buNone/>
            </a:pPr>
            <a:endParaRPr/>
          </a:p>
        </p:txBody>
      </p:sp>
      <p:sp>
        <p:nvSpPr>
          <p:cNvPr id="395" name="Google Shape;395;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body" idx="1"/>
          </p:nvPr>
        </p:nvSpPr>
        <p:spPr>
          <a:xfrm>
            <a:off x="152400" y="228600"/>
            <a:ext cx="8686800" cy="25908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600"/>
              <a:buNone/>
            </a:pPr>
            <a:r>
              <a:rPr lang="en-US" sz="3600" b="1">
                <a:latin typeface="Times New Roman"/>
                <a:ea typeface="Times New Roman"/>
                <a:cs typeface="Times New Roman"/>
                <a:sym typeface="Times New Roman"/>
              </a:rPr>
              <a:t>Redundancy</a:t>
            </a:r>
            <a:r>
              <a:rPr lang="en-US" sz="36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Central concept in </a:t>
            </a:r>
            <a:r>
              <a:rPr lang="en-US" sz="2400">
                <a:solidFill>
                  <a:srgbClr val="00B050"/>
                </a:solidFill>
                <a:latin typeface="Times New Roman"/>
                <a:ea typeface="Times New Roman"/>
                <a:cs typeface="Times New Roman"/>
                <a:sym typeface="Times New Roman"/>
              </a:rPr>
              <a:t>detecting /correcting errors</a:t>
            </a:r>
            <a:endParaRPr/>
          </a:p>
          <a:p>
            <a:pPr marL="742950" lvl="1" indent="-28575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Need to send extra (redundant) bits with the data</a:t>
            </a:r>
            <a:endParaRPr/>
          </a:p>
          <a:p>
            <a:pPr marL="742950" lvl="1" indent="-28575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Extra bits are added by the sender and removed by the receiver</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Presence of redundant allows receiver to detect or correct corrupted bits</a:t>
            </a:r>
            <a:endParaRPr/>
          </a:p>
        </p:txBody>
      </p:sp>
      <p:sp>
        <p:nvSpPr>
          <p:cNvPr id="123" name="Google Shape;123;p6"/>
          <p:cNvSpPr txBox="1"/>
          <p:nvPr/>
        </p:nvSpPr>
        <p:spPr>
          <a:xfrm>
            <a:off x="266700" y="2819400"/>
            <a:ext cx="8458200" cy="3200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Coding: </a:t>
            </a:r>
            <a:r>
              <a:rPr lang="en-US" sz="2400" b="1" i="0" u="none" strike="noStrike" cap="none">
                <a:solidFill>
                  <a:schemeClr val="dk1"/>
                </a:solidFill>
                <a:latin typeface="Times New Roman"/>
                <a:ea typeface="Times New Roman"/>
                <a:cs typeface="Times New Roman"/>
                <a:sym typeface="Times New Roman"/>
              </a:rPr>
              <a:t>Various coding schemes to achieve redundancy</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 sender adds redundant bits through a process that creates a relationship between the redundant bits and the actual data bits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 receiver checks the relationships between the two sets of bits to detect or correct the errors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In any coding scheme, t</a:t>
            </a:r>
            <a:r>
              <a:rPr lang="en-US" sz="2400" b="0" i="0" u="none" strike="noStrike" cap="none">
                <a:solidFill>
                  <a:schemeClr val="dk1"/>
                </a:solidFill>
                <a:latin typeface="Times New Roman"/>
                <a:ea typeface="Times New Roman"/>
                <a:cs typeface="Times New Roman"/>
                <a:sym typeface="Times New Roman"/>
              </a:rPr>
              <a:t>he ratio of redundant bits to the data bits and the robustness of the process are important factors</a:t>
            </a:r>
            <a:endParaRPr sz="1400" b="0" i="0" u="none" strike="noStrike" cap="none">
              <a:solidFill>
                <a:srgbClr val="000000"/>
              </a:solidFill>
              <a:latin typeface="Arial"/>
              <a:ea typeface="Arial"/>
              <a:cs typeface="Arial"/>
              <a:sym typeface="Arial"/>
            </a:endParaRPr>
          </a:p>
          <a:p>
            <a:pPr marL="342900" marR="0" lvl="0" indent="-177800" algn="l" rtl="0">
              <a:lnSpc>
                <a:spcPct val="100000"/>
              </a:lnSpc>
              <a:spcBef>
                <a:spcPts val="520"/>
              </a:spcBef>
              <a:spcAft>
                <a:spcPts val="0"/>
              </a:spcAft>
              <a:buClr>
                <a:schemeClr val="dk1"/>
              </a:buClr>
              <a:buSzPts val="2600"/>
              <a:buFont typeface="Arial"/>
              <a:buNone/>
            </a:pPr>
            <a:endParaRPr sz="2600" b="0" i="1"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457200" y="0"/>
            <a:ext cx="8229600" cy="609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Times New Roman"/>
              <a:buNone/>
            </a:pPr>
            <a:r>
              <a:rPr lang="en-US" sz="3600" b="1">
                <a:latin typeface="Times New Roman"/>
                <a:ea typeface="Times New Roman"/>
                <a:cs typeface="Times New Roman"/>
                <a:sym typeface="Times New Roman"/>
              </a:rPr>
              <a:t>Detection Versus Correction</a:t>
            </a:r>
            <a:endParaRPr/>
          </a:p>
        </p:txBody>
      </p:sp>
      <p:sp>
        <p:nvSpPr>
          <p:cNvPr id="129" name="Google Shape;129;p7"/>
          <p:cNvSpPr txBox="1">
            <a:spLocks noGrp="1"/>
          </p:cNvSpPr>
          <p:nvPr>
            <p:ph type="body" idx="1"/>
          </p:nvPr>
        </p:nvSpPr>
        <p:spPr>
          <a:xfrm>
            <a:off x="228600" y="685800"/>
            <a:ext cx="8686800" cy="1905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B050"/>
              </a:buClr>
              <a:buSzPts val="2800"/>
              <a:buNone/>
            </a:pPr>
            <a:r>
              <a:rPr lang="en-US" sz="2800" b="1">
                <a:solidFill>
                  <a:srgbClr val="00B050"/>
                </a:solidFill>
                <a:latin typeface="Times New Roman"/>
                <a:ea typeface="Times New Roman"/>
                <a:cs typeface="Times New Roman"/>
                <a:sym typeface="Times New Roman"/>
              </a:rPr>
              <a:t>Error detection </a:t>
            </a:r>
            <a:r>
              <a:rPr lang="en-US" sz="2400" b="1">
                <a:latin typeface="Times New Roman"/>
                <a:ea typeface="Times New Roman"/>
                <a:cs typeface="Times New Roman"/>
                <a:sym typeface="Times New Roman"/>
              </a:rPr>
              <a:t>c</a:t>
            </a:r>
            <a:r>
              <a:rPr lang="en-US" sz="2400">
                <a:latin typeface="Times New Roman"/>
                <a:ea typeface="Times New Roman"/>
                <a:cs typeface="Times New Roman"/>
                <a:sym typeface="Times New Roman"/>
              </a:rPr>
              <a:t>oncerns only to see if any error has occurred</a:t>
            </a:r>
            <a:endParaRPr/>
          </a:p>
          <a:p>
            <a:pPr marL="742950" lvl="1" indent="-285750" algn="l" rtl="0">
              <a:lnSpc>
                <a:spcPct val="100000"/>
              </a:lnSpc>
              <a:spcBef>
                <a:spcPts val="560"/>
              </a:spcBef>
              <a:spcAft>
                <a:spcPts val="0"/>
              </a:spcAft>
              <a:buClr>
                <a:schemeClr val="dk1"/>
              </a:buClr>
              <a:buSzPts val="2800"/>
              <a:buFont typeface="Noto Sans Symbols"/>
              <a:buChar char="⮚"/>
            </a:pPr>
            <a:r>
              <a:rPr lang="en-US" i="1">
                <a:latin typeface="Times New Roman"/>
                <a:ea typeface="Times New Roman"/>
                <a:cs typeface="Times New Roman"/>
                <a:sym typeface="Times New Roman"/>
              </a:rPr>
              <a:t>Simply Yes or No</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i="1">
                <a:latin typeface="Times New Roman"/>
                <a:ea typeface="Times New Roman"/>
                <a:cs typeface="Times New Roman"/>
                <a:sym typeface="Times New Roman"/>
              </a:rPr>
              <a:t>Even not interested in the number of errors (corrupted bits)</a:t>
            </a:r>
            <a:endParaRPr/>
          </a:p>
          <a:p>
            <a:pPr marL="1143000" lvl="2" indent="-228600" algn="l" rtl="0">
              <a:lnSpc>
                <a:spcPct val="100000"/>
              </a:lnSpc>
              <a:spcBef>
                <a:spcPts val="480"/>
              </a:spcBef>
              <a:spcAft>
                <a:spcPts val="0"/>
              </a:spcAft>
              <a:buClr>
                <a:schemeClr val="dk1"/>
              </a:buClr>
              <a:buSzPts val="2400"/>
              <a:buFont typeface="Noto Sans Symbols"/>
              <a:buChar char="❖"/>
            </a:pPr>
            <a:r>
              <a:rPr lang="en-US" i="1">
                <a:latin typeface="Times New Roman"/>
                <a:ea typeface="Times New Roman"/>
                <a:cs typeface="Times New Roman"/>
                <a:sym typeface="Times New Roman"/>
              </a:rPr>
              <a:t>Single bit error is same as the burst error</a:t>
            </a:r>
            <a:endParaRPr/>
          </a:p>
        </p:txBody>
      </p:sp>
      <p:sp>
        <p:nvSpPr>
          <p:cNvPr id="130" name="Google Shape;130;p7"/>
          <p:cNvSpPr txBox="1"/>
          <p:nvPr/>
        </p:nvSpPr>
        <p:spPr>
          <a:xfrm>
            <a:off x="304800" y="2819400"/>
            <a:ext cx="8610600" cy="388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B050"/>
              </a:buClr>
              <a:buSzPts val="2800"/>
              <a:buFont typeface="Arial"/>
              <a:buNone/>
            </a:pPr>
            <a:r>
              <a:rPr lang="en-US" sz="2800" b="1" i="0" u="none" strike="noStrike" cap="none">
                <a:solidFill>
                  <a:srgbClr val="00B050"/>
                </a:solidFill>
                <a:latin typeface="Times New Roman"/>
                <a:ea typeface="Times New Roman"/>
                <a:cs typeface="Times New Roman"/>
                <a:sym typeface="Times New Roman"/>
              </a:rPr>
              <a:t>Error correction: </a:t>
            </a:r>
            <a:r>
              <a:rPr lang="en-US" sz="2400" b="0" i="0" u="none" strike="noStrike" cap="none">
                <a:solidFill>
                  <a:schemeClr val="dk1"/>
                </a:solidFill>
                <a:latin typeface="Times New Roman"/>
                <a:ea typeface="Times New Roman"/>
                <a:cs typeface="Times New Roman"/>
                <a:sym typeface="Times New Roman"/>
              </a:rPr>
              <a:t>need to know the exact number of corrupted bits and their location in the message (more important)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 number of the errors and the size of the message are important factors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In an 8 bit data</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To correct a single bit error, need to consider eight possible error locations</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To correct two errors, need to consider 28 possibilities or combinations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Imagine the receiver's difficulty in finding 10 errors in a data unit of 1000 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304800" y="152400"/>
            <a:ext cx="8229600" cy="685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Error Correction Methods</a:t>
            </a:r>
            <a:endParaRPr/>
          </a:p>
        </p:txBody>
      </p:sp>
      <p:sp>
        <p:nvSpPr>
          <p:cNvPr id="136" name="Google Shape;136;p8"/>
          <p:cNvSpPr txBox="1">
            <a:spLocks noGrp="1"/>
          </p:cNvSpPr>
          <p:nvPr>
            <p:ph type="body" idx="1"/>
          </p:nvPr>
        </p:nvSpPr>
        <p:spPr>
          <a:xfrm>
            <a:off x="457200" y="1295400"/>
            <a:ext cx="8458200" cy="3505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Noto Sans Symbols"/>
              <a:buChar char="⮚"/>
            </a:pPr>
            <a:r>
              <a:rPr lang="en-US" sz="2400" b="1">
                <a:latin typeface="Times New Roman"/>
                <a:ea typeface="Times New Roman"/>
                <a:cs typeface="Times New Roman"/>
                <a:sym typeface="Times New Roman"/>
              </a:rPr>
              <a:t>Forward error correction </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 receiver tries to guess the message by using redundant bits if the number of errors is small</a:t>
            </a:r>
            <a:endParaRPr sz="2400" b="1">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Noto Sans Symbols"/>
              <a:buChar char="⮚"/>
            </a:pPr>
            <a:r>
              <a:rPr lang="en-US" sz="2400" b="1">
                <a:latin typeface="Times New Roman"/>
                <a:ea typeface="Times New Roman"/>
                <a:cs typeface="Times New Roman"/>
                <a:sym typeface="Times New Roman"/>
              </a:rPr>
              <a:t>Correction by retransmission </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 technique in which the receiver detects the occurrence of an error and asks the sender to resend the message</a:t>
            </a:r>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Resending is repeated until a message arrives error free (as per believe of the receiver)</a:t>
            </a:r>
            <a:endParaRPr/>
          </a:p>
          <a:p>
            <a:pPr marL="342900" lvl="0" indent="-165100" algn="l" rtl="0">
              <a:lnSpc>
                <a:spcPct val="100000"/>
              </a:lnSpc>
              <a:spcBef>
                <a:spcPts val="560"/>
              </a:spcBef>
              <a:spcAft>
                <a:spcPts val="0"/>
              </a:spcAft>
              <a:buClr>
                <a:schemeClr val="dk1"/>
              </a:buClr>
              <a:buSzPts val="2800"/>
              <a:buNone/>
            </a:pPr>
            <a:endParaRPr sz="2800" i="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a:spLocks noGrp="1"/>
          </p:cNvSpPr>
          <p:nvPr>
            <p:ph type="title"/>
          </p:nvPr>
        </p:nvSpPr>
        <p:spPr>
          <a:xfrm>
            <a:off x="304800" y="152400"/>
            <a:ext cx="8229600"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Coping with Data Transmission Errors</a:t>
            </a:r>
            <a:endParaRPr/>
          </a:p>
        </p:txBody>
      </p:sp>
      <p:sp>
        <p:nvSpPr>
          <p:cNvPr id="149" name="Google Shape;149;p10"/>
          <p:cNvSpPr txBox="1">
            <a:spLocks noGrp="1"/>
          </p:cNvSpPr>
          <p:nvPr>
            <p:ph type="body" idx="1"/>
          </p:nvPr>
        </p:nvSpPr>
        <p:spPr>
          <a:xfrm>
            <a:off x="381000" y="1143000"/>
            <a:ext cx="8229600" cy="18288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lnSpc>
                <a:spcPct val="90000"/>
              </a:lnSpc>
              <a:spcBef>
                <a:spcPts val="0"/>
              </a:spcBef>
              <a:spcAft>
                <a:spcPts val="0"/>
              </a:spcAft>
              <a:buClr>
                <a:schemeClr val="dk1"/>
              </a:buClr>
              <a:buSzPct val="100000"/>
              <a:buFont typeface="Noto Sans Symbols"/>
              <a:buChar char="⮚"/>
            </a:pPr>
            <a:r>
              <a:rPr lang="en-US" sz="3800">
                <a:latin typeface="Times New Roman"/>
                <a:ea typeface="Times New Roman"/>
                <a:cs typeface="Times New Roman"/>
                <a:sym typeface="Times New Roman"/>
              </a:rPr>
              <a:t>Error detection codes</a:t>
            </a:r>
            <a:endParaRPr/>
          </a:p>
          <a:p>
            <a:pPr marL="342900" lvl="0" indent="-342900" algn="l" rtl="0">
              <a:lnSpc>
                <a:spcPct val="90000"/>
              </a:lnSpc>
              <a:spcBef>
                <a:spcPts val="475"/>
              </a:spcBef>
              <a:spcAft>
                <a:spcPts val="0"/>
              </a:spcAft>
              <a:buClr>
                <a:schemeClr val="dk1"/>
              </a:buClr>
              <a:buSzPct val="100000"/>
              <a:buFont typeface="Noto Sans Symbols"/>
              <a:buChar char="⮚"/>
            </a:pPr>
            <a:r>
              <a:rPr lang="en-US" sz="3800">
                <a:latin typeface="Times New Roman"/>
                <a:ea typeface="Times New Roman"/>
                <a:cs typeface="Times New Roman"/>
                <a:sym typeface="Times New Roman"/>
              </a:rPr>
              <a:t>Automatic repeat request (ARQ) protocols</a:t>
            </a:r>
            <a:endParaRPr/>
          </a:p>
          <a:p>
            <a:pPr marL="742950" lvl="1" indent="-285750" algn="l" rtl="0">
              <a:lnSpc>
                <a:spcPct val="90000"/>
              </a:lnSpc>
              <a:spcBef>
                <a:spcPts val="475"/>
              </a:spcBef>
              <a:spcAft>
                <a:spcPts val="0"/>
              </a:spcAft>
              <a:buClr>
                <a:schemeClr val="dk1"/>
              </a:buClr>
              <a:buSzPct val="100000"/>
              <a:buFont typeface="Noto Sans Symbols"/>
              <a:buChar char="❖"/>
            </a:pPr>
            <a:r>
              <a:rPr lang="en-US" sz="3800">
                <a:latin typeface="Times New Roman"/>
                <a:ea typeface="Times New Roman"/>
                <a:cs typeface="Times New Roman"/>
                <a:sym typeface="Times New Roman"/>
              </a:rPr>
              <a:t>Correction by Retransmission</a:t>
            </a:r>
            <a:endParaRPr/>
          </a:p>
          <a:p>
            <a:pPr marL="342900" lvl="0" indent="-342900" algn="l" rtl="0">
              <a:lnSpc>
                <a:spcPct val="90000"/>
              </a:lnSpc>
              <a:spcBef>
                <a:spcPts val="475"/>
              </a:spcBef>
              <a:spcAft>
                <a:spcPts val="0"/>
              </a:spcAft>
              <a:buClr>
                <a:schemeClr val="dk1"/>
              </a:buClr>
              <a:buSzPct val="100000"/>
              <a:buFont typeface="Noto Sans Symbols"/>
              <a:buChar char="⮚"/>
            </a:pPr>
            <a:r>
              <a:rPr lang="en-US" sz="3800">
                <a:latin typeface="Times New Roman"/>
                <a:ea typeface="Times New Roman"/>
                <a:cs typeface="Times New Roman"/>
                <a:sym typeface="Times New Roman"/>
              </a:rPr>
              <a:t>Error correction codes, or forward correction codes (FEC)</a:t>
            </a:r>
            <a:endParaRPr/>
          </a:p>
          <a:p>
            <a:pPr marL="742950" lvl="1" indent="-285750" algn="l" rtl="0">
              <a:lnSpc>
                <a:spcPct val="90000"/>
              </a:lnSpc>
              <a:spcBef>
                <a:spcPts val="475"/>
              </a:spcBef>
              <a:spcAft>
                <a:spcPts val="0"/>
              </a:spcAft>
              <a:buClr>
                <a:schemeClr val="dk1"/>
              </a:buClr>
              <a:buSzPct val="100000"/>
              <a:buFont typeface="Noto Sans Symbols"/>
              <a:buChar char="❖"/>
            </a:pPr>
            <a:r>
              <a:rPr lang="en-US" sz="3800">
                <a:latin typeface="Times New Roman"/>
                <a:ea typeface="Times New Roman"/>
                <a:cs typeface="Times New Roman"/>
                <a:sym typeface="Times New Roman"/>
              </a:rPr>
              <a:t>Correction at receiver</a:t>
            </a:r>
            <a:endParaRPr/>
          </a:p>
          <a:p>
            <a:pPr marL="342900" lvl="0" indent="-215900" algn="l" rtl="0">
              <a:lnSpc>
                <a:spcPct val="90000"/>
              </a:lnSpc>
              <a:spcBef>
                <a:spcPts val="400"/>
              </a:spcBef>
              <a:spcAft>
                <a:spcPts val="0"/>
              </a:spcAft>
              <a:buClr>
                <a:schemeClr val="dk1"/>
              </a:buClr>
              <a:buSzPct val="100000"/>
              <a:buFont typeface="Noto Sans Symbols"/>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Error Control Requirements</a:t>
            </a:r>
            <a:endParaRPr/>
          </a:p>
        </p:txBody>
      </p:sp>
      <p:sp>
        <p:nvSpPr>
          <p:cNvPr id="155" name="Google Shape;155;p11"/>
          <p:cNvSpPr txBox="1">
            <a:spLocks noGrp="1"/>
          </p:cNvSpPr>
          <p:nvPr>
            <p:ph type="body" idx="1"/>
          </p:nvPr>
        </p:nvSpPr>
        <p:spPr>
          <a:xfrm>
            <a:off x="457200" y="1481328"/>
            <a:ext cx="8229600" cy="484327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200"/>
              <a:buNone/>
            </a:pPr>
            <a:r>
              <a:rPr lang="en-US" sz="2200" b="1">
                <a:latin typeface="Times New Roman"/>
                <a:ea typeface="Times New Roman"/>
                <a:cs typeface="Times New Roman"/>
                <a:sym typeface="Times New Roman"/>
              </a:rPr>
              <a:t>The most common techniques for error control are based on some or all of the following ingredients:</a:t>
            </a:r>
            <a:endParaRPr/>
          </a:p>
          <a:p>
            <a:pPr marL="342900" lvl="0" indent="-342900" algn="l" rtl="0">
              <a:lnSpc>
                <a:spcPct val="90000"/>
              </a:lnSpc>
              <a:spcBef>
                <a:spcPts val="440"/>
              </a:spcBef>
              <a:spcAft>
                <a:spcPts val="0"/>
              </a:spcAft>
              <a:buClr>
                <a:schemeClr val="dk1"/>
              </a:buClr>
              <a:buSzPts val="2200"/>
              <a:buFont typeface="Noto Sans Symbols"/>
              <a:buChar char="⮚"/>
            </a:pPr>
            <a:r>
              <a:rPr lang="en-US" sz="2200" b="1">
                <a:latin typeface="Times New Roman"/>
                <a:ea typeface="Times New Roman"/>
                <a:cs typeface="Times New Roman"/>
                <a:sym typeface="Times New Roman"/>
              </a:rPr>
              <a:t>Error detection</a:t>
            </a:r>
            <a:endParaRPr/>
          </a:p>
          <a:p>
            <a:pPr marL="742950" lvl="1" indent="-285750" algn="l" rtl="0">
              <a:lnSpc>
                <a:spcPct val="90000"/>
              </a:lnSpc>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Receiver detects errors and discards PDUs in error</a:t>
            </a:r>
            <a:endParaRPr/>
          </a:p>
          <a:p>
            <a:pPr marL="342900" lvl="0" indent="-342900" algn="l" rtl="0">
              <a:lnSpc>
                <a:spcPct val="90000"/>
              </a:lnSpc>
              <a:spcBef>
                <a:spcPts val="440"/>
              </a:spcBef>
              <a:spcAft>
                <a:spcPts val="0"/>
              </a:spcAft>
              <a:buClr>
                <a:schemeClr val="dk1"/>
              </a:buClr>
              <a:buSzPts val="2200"/>
              <a:buFont typeface="Noto Sans Symbols"/>
              <a:buChar char="⮚"/>
            </a:pPr>
            <a:r>
              <a:rPr lang="en-US" sz="2200" b="1">
                <a:latin typeface="Times New Roman"/>
                <a:ea typeface="Times New Roman"/>
                <a:cs typeface="Times New Roman"/>
                <a:sym typeface="Times New Roman"/>
              </a:rPr>
              <a:t>Positive acknowledgement</a:t>
            </a:r>
            <a:endParaRPr/>
          </a:p>
          <a:p>
            <a:pPr marL="742950" lvl="1" indent="-285750" algn="l" rtl="0">
              <a:lnSpc>
                <a:spcPct val="90000"/>
              </a:lnSpc>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Destination returns acknowledgment of  successfully received, error-free PDUs</a:t>
            </a:r>
            <a:endParaRPr/>
          </a:p>
          <a:p>
            <a:pPr marL="342900" lvl="0" indent="-342900" algn="l" rtl="0">
              <a:lnSpc>
                <a:spcPct val="90000"/>
              </a:lnSpc>
              <a:spcBef>
                <a:spcPts val="440"/>
              </a:spcBef>
              <a:spcAft>
                <a:spcPts val="0"/>
              </a:spcAft>
              <a:buClr>
                <a:schemeClr val="dk1"/>
              </a:buClr>
              <a:buSzPts val="2200"/>
              <a:buFont typeface="Noto Sans Symbols"/>
              <a:buChar char="⮚"/>
            </a:pPr>
            <a:r>
              <a:rPr lang="en-US" sz="2200" b="1">
                <a:latin typeface="Times New Roman"/>
                <a:ea typeface="Times New Roman"/>
                <a:cs typeface="Times New Roman"/>
                <a:sym typeface="Times New Roman"/>
              </a:rPr>
              <a:t>Retransmission</a:t>
            </a:r>
            <a:r>
              <a:rPr lang="en-US" sz="2200">
                <a:latin typeface="Times New Roman"/>
                <a:ea typeface="Times New Roman"/>
                <a:cs typeface="Times New Roman"/>
                <a:sym typeface="Times New Roman"/>
              </a:rPr>
              <a:t> after timeout</a:t>
            </a:r>
            <a:endParaRPr/>
          </a:p>
          <a:p>
            <a:pPr marL="742950" lvl="1" indent="-285750" algn="l" rtl="0">
              <a:lnSpc>
                <a:spcPct val="90000"/>
              </a:lnSpc>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Source retransmits unacknowledged PDUs after a predetermined amount of time</a:t>
            </a:r>
            <a:endParaRPr/>
          </a:p>
          <a:p>
            <a:pPr marL="342900" lvl="0" indent="-342900" algn="l" rtl="0">
              <a:lnSpc>
                <a:spcPct val="90000"/>
              </a:lnSpc>
              <a:spcBef>
                <a:spcPts val="440"/>
              </a:spcBef>
              <a:spcAft>
                <a:spcPts val="0"/>
              </a:spcAft>
              <a:buClr>
                <a:schemeClr val="dk1"/>
              </a:buClr>
              <a:buSzPts val="2200"/>
              <a:buFont typeface="Noto Sans Symbols"/>
              <a:buChar char="⮚"/>
            </a:pPr>
            <a:r>
              <a:rPr lang="en-US" sz="2200" b="1">
                <a:latin typeface="Times New Roman"/>
                <a:ea typeface="Times New Roman"/>
                <a:cs typeface="Times New Roman"/>
                <a:sym typeface="Times New Roman"/>
              </a:rPr>
              <a:t>Negative acknowledgement </a:t>
            </a:r>
            <a:r>
              <a:rPr lang="en-US" sz="2200">
                <a:latin typeface="Times New Roman"/>
                <a:ea typeface="Times New Roman"/>
                <a:cs typeface="Times New Roman"/>
                <a:sym typeface="Times New Roman"/>
              </a:rPr>
              <a:t>and </a:t>
            </a:r>
            <a:r>
              <a:rPr lang="en-US" sz="2200" b="1">
                <a:latin typeface="Times New Roman"/>
                <a:ea typeface="Times New Roman"/>
                <a:cs typeface="Times New Roman"/>
                <a:sym typeface="Times New Roman"/>
              </a:rPr>
              <a:t>retransmission</a:t>
            </a:r>
            <a:endParaRPr/>
          </a:p>
          <a:p>
            <a:pPr marL="742950" lvl="1" indent="-285750" algn="l" rtl="0">
              <a:lnSpc>
                <a:spcPct val="90000"/>
              </a:lnSpc>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Destination returns negative acknowledgment to PDUs in which an error is detected </a:t>
            </a:r>
            <a:endParaRPr/>
          </a:p>
          <a:p>
            <a:pPr marL="742950" lvl="1" indent="-285750" algn="l" rtl="0">
              <a:lnSpc>
                <a:spcPct val="90000"/>
              </a:lnSpc>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The source retransmits such PDUs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457200" y="381000"/>
            <a:ext cx="8229600" cy="838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Error Detection Codes</a:t>
            </a:r>
            <a:endParaRPr sz="3600" b="1">
              <a:latin typeface="Times New Roman"/>
              <a:ea typeface="Times New Roman"/>
              <a:cs typeface="Times New Roman"/>
              <a:sym typeface="Times New Roman"/>
            </a:endParaRPr>
          </a:p>
        </p:txBody>
      </p:sp>
      <p:sp>
        <p:nvSpPr>
          <p:cNvPr id="161" name="Google Shape;16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Data are transmitted as one or more contiguous sequences of bits, called frames</a:t>
            </a:r>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Data transmission can contain errors (single bit or burst)</a:t>
            </a:r>
            <a:endParaRPr sz="2400">
              <a:latin typeface="Times New Roman"/>
              <a:ea typeface="Times New Roman"/>
              <a:cs typeface="Times New Roman"/>
              <a:sym typeface="Times New Roman"/>
            </a:endParaRPr>
          </a:p>
          <a:p>
            <a:pPr marL="342900" lvl="0" indent="-342900" algn="l" rtl="0">
              <a:lnSpc>
                <a:spcPct val="9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Error detection codes detects the presence of an error</a:t>
            </a:r>
            <a:endParaRPr/>
          </a:p>
          <a:p>
            <a:pPr marL="342900" lvl="0" indent="-342900" algn="l" rtl="0">
              <a:lnSpc>
                <a:spcPct val="100000"/>
              </a:lnSpc>
              <a:spcBef>
                <a:spcPts val="480"/>
              </a:spcBef>
              <a:spcAft>
                <a:spcPts val="0"/>
              </a:spcAft>
              <a:buClr>
                <a:schemeClr val="dk1"/>
              </a:buClr>
              <a:buSzPts val="2400"/>
              <a:buFont typeface="Noto Sans Symbols"/>
              <a:buChar char="⮚"/>
            </a:pPr>
            <a:r>
              <a:rPr lang="en-US" sz="2400" b="1">
                <a:latin typeface="Times New Roman"/>
                <a:ea typeface="Times New Roman"/>
                <a:cs typeface="Times New Roman"/>
                <a:sym typeface="Times New Roman"/>
              </a:rPr>
              <a:t>How to detect errors?</a:t>
            </a:r>
            <a:endParaRPr sz="2400" b="1">
              <a:latin typeface="Times New Roman"/>
              <a:ea typeface="Times New Roman"/>
              <a:cs typeface="Times New Roman"/>
              <a:sym typeface="Times New Roman"/>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If only data is transmitted, errors cannot be detected</a:t>
            </a:r>
            <a:endParaRPr sz="2400">
              <a:latin typeface="Times New Roman"/>
              <a:ea typeface="Times New Roman"/>
              <a:cs typeface="Times New Roman"/>
              <a:sym typeface="Times New Roman"/>
            </a:endParaRPr>
          </a:p>
          <a:p>
            <a:pPr marL="742950" lvl="1" indent="-285750" algn="l" rtl="0">
              <a:lnSpc>
                <a:spcPct val="10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Send more information with data that satisfies a special relationship</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Add redundancy</a:t>
            </a:r>
            <a:endParaRPr/>
          </a:p>
          <a:p>
            <a:pPr marL="342900" lvl="0" indent="-342900" algn="l" rtl="0">
              <a:lnSpc>
                <a:spcPct val="100000"/>
              </a:lnSpc>
              <a:spcBef>
                <a:spcPts val="480"/>
              </a:spcBef>
              <a:spcAft>
                <a:spcPts val="0"/>
              </a:spcAft>
              <a:buClr>
                <a:srgbClr val="00B050"/>
              </a:buClr>
              <a:buSzPts val="2400"/>
              <a:buChar char="•"/>
            </a:pPr>
            <a:r>
              <a:rPr lang="en-US" sz="2400" b="1">
                <a:solidFill>
                  <a:srgbClr val="00B050"/>
                </a:solidFill>
                <a:latin typeface="Times New Roman"/>
                <a:ea typeface="Times New Roman"/>
                <a:cs typeface="Times New Roman"/>
                <a:sym typeface="Times New Roman"/>
              </a:rPr>
              <a:t>Error-detecting codes are commonly used in link, network, and transport layers</a:t>
            </a:r>
            <a:endParaRPr/>
          </a:p>
          <a:p>
            <a:pPr marL="342900" lvl="0" indent="-139700" algn="l" rtl="0">
              <a:lnSpc>
                <a:spcPct val="100000"/>
              </a:lnSpc>
              <a:spcBef>
                <a:spcPts val="640"/>
              </a:spcBef>
              <a:spcAft>
                <a:spcPts val="0"/>
              </a:spcAft>
              <a:buClr>
                <a:schemeClr val="dk1"/>
              </a:buClr>
              <a:buSzPts val="3200"/>
              <a:buNone/>
            </a:pP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2303</Words>
  <Application>Microsoft Office PowerPoint</Application>
  <PresentationFormat>On-screen Show (4:3)</PresentationFormat>
  <Paragraphs>308</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Noto Sans Symbols</vt:lpstr>
      <vt:lpstr>Times New Roman</vt:lpstr>
      <vt:lpstr>Office Theme</vt:lpstr>
      <vt:lpstr>PowerPoint Presentation</vt:lpstr>
      <vt:lpstr>Networks must be able to transfer data from one device to another with acceptable accuracy  Data can be corrupted during transmission  Some application can tolerate a small level of error such as random errors in audio or video transmission  But transmission of text requires very high level of accuracy   Thus, some applications require that errors be detected and corrected</vt:lpstr>
      <vt:lpstr>Types of Errors</vt:lpstr>
      <vt:lpstr>PowerPoint Presentation</vt:lpstr>
      <vt:lpstr>Detection Versus Correction</vt:lpstr>
      <vt:lpstr>Error Correction Methods</vt:lpstr>
      <vt:lpstr>Coping with Data Transmission Errors</vt:lpstr>
      <vt:lpstr>Error Control Requirements</vt:lpstr>
      <vt:lpstr>Error Detection Codes</vt:lpstr>
      <vt:lpstr>Error Detection Process</vt:lpstr>
      <vt:lpstr>Error Detection Codes Parity Check</vt:lpstr>
      <vt:lpstr>Parity Check</vt:lpstr>
      <vt:lpstr>Flow Control and  Automatic Repeat Request (ARQ)</vt:lpstr>
      <vt:lpstr>Flow Control</vt:lpstr>
      <vt:lpstr>ARQ and Flow Control</vt:lpstr>
      <vt:lpstr>Automatic Repeat Request (ARQ) protocols</vt:lpstr>
      <vt:lpstr>Operation of ARQ</vt:lpstr>
      <vt:lpstr>Operation of ARQ</vt:lpstr>
      <vt:lpstr>ARQ Protocols</vt:lpstr>
      <vt:lpstr>PowerPoint Presentation</vt:lpstr>
      <vt:lpstr>PowerPoint Presentation</vt:lpstr>
      <vt:lpstr>PowerPoint Presentation</vt:lpstr>
      <vt:lpstr>ARQ Protocols</vt:lpstr>
      <vt:lpstr>ARQ Protocols</vt:lpstr>
      <vt:lpstr>ARQ Protocols</vt:lpstr>
      <vt:lpstr>Error Correction Codes</vt:lpstr>
      <vt:lpstr> Error Correction Codes </vt:lpstr>
      <vt:lpstr>Forward error correction codes (FEC)</vt:lpstr>
      <vt:lpstr>Forward Error  Correction Process</vt:lpstr>
      <vt:lpstr>Hamming Code Process</vt:lpstr>
      <vt:lpstr>Hamming Code</vt:lpstr>
      <vt:lpstr>Hamming Code: Example</vt:lpstr>
      <vt:lpstr>PowerPoint Presentation</vt:lpstr>
      <vt:lpstr>Hamming Code: Example</vt:lpstr>
      <vt:lpstr>Syndrome characteristics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muhammad usama</cp:lastModifiedBy>
  <cp:revision>1</cp:revision>
  <dcterms:modified xsi:type="dcterms:W3CDTF">2023-11-27T15:34:09Z</dcterms:modified>
</cp:coreProperties>
</file>