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hhe0s7zVfZ68cPIPNvfH4HyWJI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sldNum" idx="12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>
            <a:spLocks noGrp="1"/>
          </p:cNvSpPr>
          <p:nvPr>
            <p:ph type="sldNum" idx="12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sldNum" idx="12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3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0" name="Google Shape;320;p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4" name="Google Shape;334;p3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0" name="Google Shape;340;p3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p3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4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p4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1" name="Google Shape;381;p4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7" name="Google Shape;387;p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9" name="Google Shape;409;p4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0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0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9"/>
          <p:cNvSpPr txBox="1">
            <a:spLocks noGrp="1"/>
          </p:cNvSpPr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9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59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9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9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1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2"/>
          <p:cNvSpPr txBox="1"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sz="4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2"/>
          <p:cNvSpPr txBox="1"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2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2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50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2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50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3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3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body" idx="2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4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223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4"/>
          <p:cNvSpPr txBox="1">
            <a:spLocks noGrp="1"/>
          </p:cNvSpPr>
          <p:nvPr>
            <p:ph type="body" idx="4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22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Char char="?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5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sz="25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body" idx="1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56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677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76"/>
              <a:buChar char="?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7"/>
          <p:cNvSpPr txBox="1">
            <a:spLocks noGrp="1"/>
          </p:cNvSpPr>
          <p:nvPr>
            <p:ph type="body" idx="1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marR="18288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57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7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sz="30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7"/>
          <p:cNvSpPr/>
          <p:nvPr/>
        </p:nvSpPr>
        <p:spPr>
          <a:xfrm>
            <a:off x="499273" y="5944936"/>
            <a:ext cx="4940624" cy="921076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7"/>
          <p:cNvSpPr/>
          <p:nvPr/>
        </p:nvSpPr>
        <p:spPr>
          <a:xfrm>
            <a:off x="485717" y="5939011"/>
            <a:ext cx="3690451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5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57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7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8"/>
          <p:cNvSpPr txBox="1">
            <a:spLocks noGrp="1"/>
          </p:cNvSpPr>
          <p:nvPr>
            <p:ph type="body" idx="1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632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58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8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8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/>
          <p:nvPr/>
        </p:nvSpPr>
        <p:spPr>
          <a:xfrm>
            <a:off x="499273" y="5944936"/>
            <a:ext cx="4940624" cy="921076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8"/>
          <p:cNvSpPr/>
          <p:nvPr/>
        </p:nvSpPr>
        <p:spPr>
          <a:xfrm>
            <a:off x="485717" y="5939011"/>
            <a:ext cx="3690451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4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51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6" name="Google Shape;16;p48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sldNum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609600" y="228600"/>
            <a:ext cx="6264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Analog/Digital Conversions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33400" y="752769"/>
            <a:ext cx="7467600" cy="51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data are a function of time and occupy a limited frequency spectrum; such data can be represented by an electromagnetic signal occupying the same spectrum.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data can be represented by digital signals, with a different voltage level for each of the two binary digits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these are not the only possibilities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data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also be represented by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signals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use of a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(modulator/demodulator)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data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represented by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device that performs this function for voice data is a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(coder-decoder)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Characteristics of Line Coding Schemes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Signal element versus data element</a:t>
            </a:r>
            <a:endParaRPr dirty="0"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A data element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is the smallest entity (bit) that can represent a piece of information</a:t>
            </a:r>
            <a:endParaRPr dirty="0"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 data communications, our goal is to send data elements which are what we need to send</a:t>
            </a:r>
            <a:endParaRPr dirty="0"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elements are being carried</a:t>
            </a:r>
            <a:endParaRPr dirty="0"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A signal element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is the shortest unit (time wise) of a digital signal</a:t>
            </a:r>
            <a:endParaRPr dirty="0"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 digital data communications, a signal element carries data elements (carriers)</a:t>
            </a:r>
            <a:endParaRPr dirty="0"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So signals elements are what we can send</a:t>
            </a:r>
            <a:endParaRPr dirty="0"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of data elements to signals elements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Characteristics of Line Coding Schemes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Signal element versus data element</a:t>
            </a:r>
            <a:endParaRPr dirty="0"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 the simplest case, there is a one-to-one correspondence between bits and signal elements</a:t>
            </a:r>
            <a:endParaRPr dirty="0"/>
          </a:p>
          <a:p>
            <a:pPr marL="365760" lvl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696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265487"/>
            <a:ext cx="6562725" cy="298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Characteristics of Line Coding Schemes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Data rate versus signal rate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data rate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(bit rate) is the number of data elements (bits) sent in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I second</a:t>
            </a:r>
            <a:endParaRPr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unit is bits per second (bps)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signal rate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(baud rate, modulation rate or pulse rate) is the number of signal elements sent in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I second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unit is the baud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Data communications goal: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increase the data rate (increasing speed of transmission) and decrease the signal rate (decreasing bandwidth requirement)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Characteristics of Line Coding Schemes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Bandwidth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Although the actual bandwidth of a digital signal is infinite, the effective bandwidth is finite</a:t>
            </a:r>
            <a:endParaRPr/>
          </a:p>
          <a:p>
            <a:pPr marL="365760" lvl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baud rate, not the bit rate, determines the required bandwidth for a digital signal</a:t>
            </a:r>
            <a:endParaRPr/>
          </a:p>
          <a:p>
            <a:pPr marL="365760" lvl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bandwidth reflects the range of frequencies we need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Characteristics of Line Coding Schemes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Baseline wandering</a:t>
            </a:r>
            <a:endParaRPr dirty="0"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 long string of 0s or 1s can cause a drift in the baseline (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baseline wandering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 and make it difficult for the receiver to decode correctly</a:t>
            </a:r>
            <a:endParaRPr dirty="0"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 good line coding scheme needs to prevent baseline wandering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Characteristics of Line Coding Schemes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Self synchronization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correctly interpret the signals received from the sender,</a:t>
            </a:r>
            <a:endParaRPr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receiver's bit intervals must correspond exactly to the sender's bit intervals. 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the receiver clock is faster or slower</a:t>
            </a:r>
            <a:endParaRPr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bit intervals are not matched and the receiver might misinterpret the signals 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Consider a situation where the receiver has a shorter bit duration</a:t>
            </a:r>
            <a:endParaRPr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Let the sender sends 10110001, while the receiver receives 110111000011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Characteristics of Line Coding Schemes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Self synchronization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self-synchronizing digital signal includes timing information in the data being transmitted</a:t>
            </a:r>
            <a:endParaRPr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same can be achieved by adding transitions in the signal that alert the receiver to the start, middle or end of the pulse.</a:t>
            </a:r>
            <a:endParaRPr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These points can reset the clock in case the receiver’s clock is out of synchronization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152400" y="457200"/>
            <a:ext cx="8686801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lack of synchronization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situation where the receiver has a shorter bit duration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sender sends 10110001, while the receiver receives 110111000011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388" y="2514600"/>
            <a:ext cx="6627812" cy="335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/>
          <p:nvPr/>
        </p:nvSpPr>
        <p:spPr>
          <a:xfrm>
            <a:off x="228600" y="914400"/>
            <a:ext cx="8382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digital transmission, the receiver clock is 0.1 percent faster than the sender clock. How many extra bits per second does the receiver receive if the data rate is  1 kbps?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if the data rate is 1 Mbps?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0" y="2438400"/>
            <a:ext cx="86868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1 kbps, the receiver receives 1001 bps instead of 1000 bps</a:t>
            </a:r>
            <a:r>
              <a:rPr lang="en-US" sz="2800" b="1" i="1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838200" y="0"/>
            <a:ext cx="22335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505200"/>
            <a:ext cx="6542087" cy="341313"/>
          </a:xfrm>
          <a:prstGeom prst="rect">
            <a:avLst/>
          </a:prstGeom>
          <a:noFill/>
          <a:ln w="57150" cap="flat" cmpd="thickThin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36" name="Google Shape;236;p21"/>
          <p:cNvSpPr/>
          <p:nvPr/>
        </p:nvSpPr>
        <p:spPr>
          <a:xfrm>
            <a:off x="228600" y="4343400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1 Mbps, the receiver receives 1,001,000 bps instead of 1,000,000 bps.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5334000"/>
            <a:ext cx="7983537" cy="306387"/>
          </a:xfrm>
          <a:prstGeom prst="rect">
            <a:avLst/>
          </a:prstGeom>
          <a:noFill/>
          <a:ln w="57150" cap="flat" cmpd="thickThin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Characteristics of Line Coding Schemes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Built-in error detection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Desirable to have a built-in error-detecting capability in the generated code to detect some of or all the errors that occurred during transmission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Immunity to noise and interference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Desirable to have a code that is immune to noise and other interferences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complex scheme is more costly to implement than a simple one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a scheme that uses four signal levels is more difficult to interpret than one that uses only two levels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777240" y="0"/>
            <a:ext cx="6264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Analog/Digital Conversions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19100" y="627965"/>
            <a:ext cx="83058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stored in the computer is in the form of 0’s and 1’s. To be carried from one place to the other, data is usually converted to digital signals.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“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or “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digital data into digital signals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we need to convert analog data to the digital signal, for example, conversion of telephone conversation to digital signal for different reasons, like to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effect of noise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“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Analog-to-Digital Conversion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or “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Digitizing an Analog Signal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1"/>
          </p:nvPr>
        </p:nvSpPr>
        <p:spPr>
          <a:xfrm>
            <a:off x="228600" y="1905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Line Coding Schemes (types of encoding)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667000"/>
            <a:ext cx="7642225" cy="27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Line Coding Schemes: Unipolar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4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Unipolar: non-return-to-zero (NRZ) [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return in middle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1792" lvl="1" indent="-457200" algn="just" rtl="0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Encoding is simple , with only one technique in use</a:t>
            </a:r>
            <a:endParaRPr/>
          </a:p>
          <a:p>
            <a:pPr marL="621792" lvl="1" indent="-457200" algn="just" rtl="0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 the signal levels are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on one side of the time axis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either above or below</a:t>
            </a:r>
            <a:endParaRPr/>
          </a:p>
          <a:p>
            <a:pPr marL="621792" lvl="1" indent="-457200" algn="just" rtl="0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called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Unipolar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because it uses only one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polarity</a:t>
            </a:r>
            <a:endParaRPr/>
          </a:p>
          <a:p>
            <a:pPr marL="621792" lvl="1" indent="-457200" algn="just" rtl="0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positive voltage defines bit 1 and the zero voltage defines bit 0</a:t>
            </a:r>
            <a:endParaRPr/>
          </a:p>
          <a:p>
            <a:pPr marL="621792" lvl="1" indent="-304800" algn="just" rtl="0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1792" lvl="1" indent="-304800" algn="just" rtl="0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24" descr="Untitl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4267200"/>
            <a:ext cx="64770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Char char="?"/>
            </a:pPr>
            <a:r>
              <a:rPr lang="en-US"/>
              <a:t>Convert the following data elements (bit stream) into digital signals using Unipolar Scheme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Char char="?"/>
            </a:pPr>
            <a:r>
              <a:rPr lang="en-US"/>
              <a:t>11001101</a:t>
            </a:r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Practice Example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Line Coding Schemes: Polar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6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Polar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1792" lvl="1" indent="-401638" algn="just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Polar encoding uses two voltage levels, positive and negative (on both sides of time axis)</a:t>
            </a:r>
            <a:endParaRPr/>
          </a:p>
          <a:p>
            <a:pPr marL="859536" lvl="2" indent="-401638" algn="just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voltage level for 0 bit can be positive (+ve) and the voltage level for 1 can be negative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1792" lvl="1" indent="-401638" algn="just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 subcategories: NRZ, RZ, Biphase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26" descr="Untditl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657600"/>
            <a:ext cx="7110426" cy="28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Line Coding Schemes: Polar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body" idx="1"/>
          </p:nvPr>
        </p:nvSpPr>
        <p:spPr>
          <a:xfrm>
            <a:off x="228600" y="15240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Polar: NRZ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Non-return-to-zero-level (NRZ-L)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1792" lvl="1" indent="-401638" algn="just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+ve voltage means the bit is a 0 and a –ve voltage means the bit is a 1 (vice versa may also be true)</a:t>
            </a:r>
            <a:endParaRPr/>
          </a:p>
          <a:p>
            <a:pPr marL="621792" lvl="1" indent="-249236" algn="just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27" descr="Urentitl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4038600"/>
            <a:ext cx="4780800" cy="176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Line Coding Schemes: Polar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8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Polar: NRZ : Non-return-to-zero-Invert (NRZ-I)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change or lack of change in the level of the voltage determines the value of the bit</a:t>
            </a:r>
            <a:endParaRPr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there is no change, the bit is 0; </a:t>
            </a:r>
            <a:endParaRPr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there is a change, the bit is 1</a:t>
            </a:r>
            <a:endParaRPr/>
          </a:p>
          <a:p>
            <a:pPr marL="452628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transition (low-to-high or high-to-low) at the beginning of a bit time denotes a binary 1 for that bit time; no transition indicates a binary 0</a:t>
            </a:r>
            <a:endParaRPr/>
          </a:p>
          <a:p>
            <a:pPr marL="365760" lvl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4572000"/>
            <a:ext cx="5455382" cy="1808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28"/>
          <p:cNvCxnSpPr/>
          <p:nvPr/>
        </p:nvCxnSpPr>
        <p:spPr>
          <a:xfrm>
            <a:off x="1752600" y="3505200"/>
            <a:ext cx="1143000" cy="19711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Char char="?"/>
            </a:pPr>
            <a:r>
              <a:rPr lang="en-US"/>
              <a:t>Convert the following data elements (bit stream) into digital signals using NRZ-I Scheme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Char char="?"/>
            </a:pPr>
            <a:r>
              <a:rPr lang="en-US"/>
              <a:t>10101100</a:t>
            </a:r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Practice Example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32"/>
          <p:cNvCxnSpPr/>
          <p:nvPr/>
        </p:nvCxnSpPr>
        <p:spPr>
          <a:xfrm>
            <a:off x="458788" y="3886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32"/>
          <p:cNvSpPr/>
          <p:nvPr/>
        </p:nvSpPr>
        <p:spPr>
          <a:xfrm>
            <a:off x="457200" y="914400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NRZ-L and NRZ-I both have a DC component problem and baseline wandering, it is worse for NRZ-L. Both have no self synchronization &amp;no error detection. Both are relatively simple to implement.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Line Coding Schemes: Polar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3"/>
          <p:cNvSpPr txBox="1">
            <a:spLocks noGrp="1"/>
          </p:cNvSpPr>
          <p:nvPr>
            <p:ph type="body" idx="1"/>
          </p:nvPr>
        </p:nvSpPr>
        <p:spPr>
          <a:xfrm>
            <a:off x="228600" y="15240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Polar: Return-to-zero (RZ)</a:t>
            </a:r>
            <a:endParaRPr/>
          </a:p>
          <a:p>
            <a:pPr marL="621792" lvl="1" indent="-401638" algn="just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Any time, data contains long strings of 1’s or 0’s, receiver can loose its timing (synchronization problem of NRZ)</a:t>
            </a:r>
            <a:endParaRPr/>
          </a:p>
          <a:p>
            <a:pPr marL="621792" lvl="1" indent="-401638" algn="just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One solution is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RZ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encoding which uses 3 values; Positive, Negative and Zero</a:t>
            </a:r>
            <a:endParaRPr/>
          </a:p>
          <a:p>
            <a:pPr marL="621792" lvl="1" indent="-401638" algn="just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Signal changes not between bits but during each bit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524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1792" lvl="1" indent="-249236" algn="just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/>
          <p:nvPr/>
        </p:nvSpPr>
        <p:spPr>
          <a:xfrm>
            <a:off x="685800" y="990600"/>
            <a:ext cx="6659438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+ve voltage means 1 and a –ve voltage means 0,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unlike NRZ-L, half way through each bit interval, the signal returns to zero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1 bit is represented by positive to zero and a 0 is represented by negative to zero transition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74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274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274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274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274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274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4" descr="U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505200"/>
            <a:ext cx="5486400" cy="229338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 txBox="1"/>
          <p:nvPr/>
        </p:nvSpPr>
        <p:spPr>
          <a:xfrm>
            <a:off x="5334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Schemes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533400" y="228600"/>
            <a:ext cx="6264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Analog/Digital Conversions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90793" y="1511713"/>
            <a:ext cx="83820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might want to send a digital signal coming out of computer through a medium designed for analog signals, for example, to send data from one place to the other using a telephone line.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“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Digital-to-Analog Conversion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or “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Modulating a digital Signal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35"/>
          <p:cNvSpPr txBox="1"/>
          <p:nvPr/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Convert the following data elements (bit stream) into digital signals using Polar RZ Scheme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10101100</a:t>
            </a:r>
            <a:endParaRPr sz="27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Practice Example</a:t>
            </a:r>
            <a:endParaRPr sz="4100" b="1" i="0" u="none" strike="noStrike" cap="non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/>
          <p:nvPr/>
        </p:nvSpPr>
        <p:spPr>
          <a:xfrm>
            <a:off x="457200" y="1447800"/>
            <a:ext cx="6659438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561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with RZ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2492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problem with RZ encoding is that it requires two signal changes to encode one 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occupies more bandwidth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is most effective solution so that receiver cannot lose timing (no DC component problem)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Complexity: uses three levels of voltage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3810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b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 Coding Schemes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/>
          <p:nvPr/>
        </p:nvSpPr>
        <p:spPr>
          <a:xfrm>
            <a:off x="533400" y="1524000"/>
            <a:ext cx="6679388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Biphase</a:t>
            </a:r>
            <a:endParaRPr sz="24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existing solution to the problem of synchronization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changes at the middle of bit interval but does not stop at zero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it continues to the opposite pole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types of biphase encoding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Manchester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Differential Manchester</a:t>
            </a:r>
            <a:endParaRPr sz="20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5334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Schemes: Polar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/>
          <p:nvPr/>
        </p:nvSpPr>
        <p:spPr>
          <a:xfrm>
            <a:off x="457200" y="1066800"/>
            <a:ext cx="81534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Biphase: Manchester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in middle of each bit period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serves as clock and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by IEEE 802.3 (10Mbps Ethernet)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Negative-to-Positive Transition (low to high)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Positive-to-Negative Transition (high to low)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5334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Schemes: Polar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657600"/>
            <a:ext cx="68294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39"/>
          <p:cNvSpPr txBox="1"/>
          <p:nvPr/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Convert the following data elements (bit stream) into digital signals using Biphase Manchester encoding Scheme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10101100</a:t>
            </a:r>
            <a:endParaRPr sz="27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Practice Example</a:t>
            </a:r>
            <a:endParaRPr sz="4100" b="1" i="0" u="none" strike="noStrike" cap="non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/>
          <p:nvPr/>
        </p:nvSpPr>
        <p:spPr>
          <a:xfrm>
            <a:off x="495300" y="596548"/>
            <a:ext cx="81534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Biphase: Differential Manchester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Midbit transition is clocking only (for synchronization)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Transition at start of a bit period represents zero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No transition at start of a bit period represents 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Note: this is a differential encoding scheme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Used by IEEE 802.5 (Token ring)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5334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Schemes: Polar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429000"/>
            <a:ext cx="71437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/>
        </p:nvSpPr>
        <p:spPr>
          <a:xfrm>
            <a:off x="5334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Schemes: Polar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0" name="Google Shape;37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271" y="2866450"/>
            <a:ext cx="714375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4888" y="1171575"/>
            <a:ext cx="68294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42"/>
          <p:cNvSpPr txBox="1"/>
          <p:nvPr/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Convert the following data elements (bit stream) into digital signals using Biphase Differential Manchester encoding Scheme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10101100</a:t>
            </a:r>
            <a:endParaRPr sz="27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8" name="Google Shape;378;p4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Practice Example</a:t>
            </a:r>
            <a:endParaRPr sz="4100" b="1" i="0" u="none" strike="noStrike" cap="non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/>
          <p:nvPr/>
        </p:nvSpPr>
        <p:spPr>
          <a:xfrm>
            <a:off x="533400" y="1071546"/>
            <a:ext cx="827165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Bipolar encoding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voltage levels; +ve, -ve, zero to represent the symbols (note not transitions to zero as in RZ)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level for one symbol is at “0” and the other alternates between +ve &amp; -ve.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Bipolar Alternate Mark Inversion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 the “0” symbol is represented by zero voltage and the “1” symbol alternates between +V and -V.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Pseudoternary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reverse of AMI: the “1” symbol is represented by zero voltage and the “0” symbol alternates between +V and -V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492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43"/>
          <p:cNvSpPr txBox="1"/>
          <p:nvPr/>
        </p:nvSpPr>
        <p:spPr>
          <a:xfrm>
            <a:off x="5334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Schemes: Bipolar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/>
          <p:nvPr/>
        </p:nvSpPr>
        <p:spPr>
          <a:xfrm>
            <a:off x="533400" y="1071546"/>
            <a:ext cx="827165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Bipolar encoding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Bipolar Alternate Mark Inversion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Pseudoternary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2492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2492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2492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2492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2492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2492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2492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44"/>
          <p:cNvSpPr txBox="1"/>
          <p:nvPr/>
        </p:nvSpPr>
        <p:spPr>
          <a:xfrm>
            <a:off x="5334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Schemes: Bipolar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514600"/>
            <a:ext cx="75438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4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533400" y="228600"/>
            <a:ext cx="6264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Analog/Digital Conversions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304800" y="948690"/>
            <a:ext cx="83820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an analog signal is sent over long distances using analog media, for example, voice or music from a radio station which is an analog signal is transmitted through the air, however the frequency of voice or music is not, suitable for this kind of transmission.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signal should be carried by a higher frequency signal. This is called “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Analog-to-Analog Conversion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or “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Modulating an analog Signal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45"/>
          <p:cNvSpPr txBox="1"/>
          <p:nvPr/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Convert the following data elements (bit stream) into digital signals using AMI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Pseudoternary</a:t>
            </a:r>
            <a:r>
              <a:rPr lang="en-US"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Scheme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10101100</a:t>
            </a:r>
            <a:endParaRPr sz="27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Practice Example</a:t>
            </a:r>
            <a:endParaRPr sz="4100" b="1" i="0" u="none" strike="noStrike" cap="non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>
            <a:spLocks noGrp="1"/>
          </p:cNvSpPr>
          <p:nvPr>
            <p:ph type="ft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46" descr="CS425: Computer Networks: Lecture 0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46" descr="CS425: Computer Networks: Lecture 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990600"/>
            <a:ext cx="783715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 txBox="1"/>
          <p:nvPr/>
        </p:nvSpPr>
        <p:spPr>
          <a:xfrm>
            <a:off x="609600" y="152400"/>
            <a:ext cx="7543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Mark Inversion(AMI)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47"/>
          <p:cNvSpPr/>
          <p:nvPr/>
        </p:nvSpPr>
        <p:spPr>
          <a:xfrm>
            <a:off x="685800" y="1143000"/>
            <a:ext cx="653651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 and Cons: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492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will be no loss of synchronization if a long string of 1s occurs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1 introduces a transition, and the receiver can resynchronize on that transition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long string of 0s would still be a problem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01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error detection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685800" y="152400"/>
            <a:ext cx="6264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Analog/Digital Conversions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914400"/>
            <a:ext cx="81534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457200" y="1981200"/>
            <a:ext cx="80772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Types of Conversions</a:t>
            </a: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0">
                <a:latin typeface="Times New Roman"/>
                <a:ea typeface="Times New Roman"/>
                <a:cs typeface="Times New Roman"/>
                <a:sym typeface="Times New Roman"/>
              </a:rPr>
              <a:t>Digital to digital</a:t>
            </a:r>
            <a:br>
              <a:rPr lang="en-US" sz="2700" b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0">
                <a:latin typeface="Times New Roman"/>
                <a:ea typeface="Times New Roman"/>
                <a:cs typeface="Times New Roman"/>
                <a:sym typeface="Times New Roman"/>
              </a:rPr>
              <a:t>Analog to digital</a:t>
            </a:r>
            <a:br>
              <a:rPr lang="en-US" sz="2700" b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0">
                <a:latin typeface="Times New Roman"/>
                <a:ea typeface="Times New Roman"/>
                <a:cs typeface="Times New Roman"/>
                <a:sym typeface="Times New Roman"/>
              </a:rPr>
              <a:t>Digital to analog</a:t>
            </a:r>
            <a:br>
              <a:rPr lang="en-US" sz="2700" b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0">
                <a:latin typeface="Times New Roman"/>
                <a:ea typeface="Times New Roman"/>
                <a:cs typeface="Times New Roman"/>
                <a:sym typeface="Times New Roman"/>
              </a:rPr>
              <a:t>Analog to analog</a:t>
            </a:r>
            <a:br>
              <a:rPr lang="en-US" sz="2700" b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4"/>
              <a:buFont typeface="Noto Sans Symbols"/>
              <a:buChar char="⮚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Representation of digital data by using digital signals</a:t>
            </a:r>
            <a:endParaRPr dirty="0"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⮚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Techniques for digital-to-digital conversion</a:t>
            </a:r>
            <a:endParaRPr dirty="0"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Line coding</a:t>
            </a:r>
            <a:endParaRPr dirty="0"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Block coding</a:t>
            </a:r>
            <a:endParaRPr dirty="0"/>
          </a:p>
          <a:p>
            <a:pPr marL="621792" lvl="1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Scrambling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Line Coding: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process of converting digital data to digital signals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Assumption: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Data is stored in computer memory as sequence of bits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Line coding converts sequence of bits to digital signals</a:t>
            </a:r>
            <a:endParaRPr/>
          </a:p>
          <a:p>
            <a:pPr marL="365760" lvl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example when we transmit data from computer to the printer, both original and transmitted data have to be digital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Encoding a digital signal is where 1’s and 0’s generated by the computer are translated into voltage pulses that can be propagated over the wire</a:t>
            </a:r>
            <a:endParaRPr/>
          </a:p>
          <a:p>
            <a:pPr marL="365760" lvl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696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Digital-To-Digital Conversion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Line Coding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At sender: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encoding of digital data into digital signal</a:t>
            </a:r>
            <a:endParaRPr/>
          </a:p>
          <a:p>
            <a:pPr marL="36576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At receiver: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recreation of digital data by decoding the digital signal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352800"/>
            <a:ext cx="6479907" cy="198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2036</Words>
  <Application>Microsoft Office PowerPoint</Application>
  <PresentationFormat>On-screen Show (4:3)</PresentationFormat>
  <Paragraphs>224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Lucida Sans</vt:lpstr>
      <vt:lpstr>Noto Sans Symbols</vt:lpstr>
      <vt:lpstr>Times</vt:lpstr>
      <vt:lpstr>Times New Roman</vt:lpstr>
      <vt:lpstr>Verdana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Conversions Digital to digital Analog to digital Digital to analog Analog to analog </vt:lpstr>
      <vt:lpstr>Digital-To-Digital Conversion</vt:lpstr>
      <vt:lpstr>Digital-To-Digital Conversion</vt:lpstr>
      <vt:lpstr>Digital-To-Digital Conversion</vt:lpstr>
      <vt:lpstr>Digital-To-Digital Conversion</vt:lpstr>
      <vt:lpstr>Digital-To-Digital Conversion</vt:lpstr>
      <vt:lpstr>Digital-To-Digital Conversion</vt:lpstr>
      <vt:lpstr>Digital-To-Digital Conversion</vt:lpstr>
      <vt:lpstr>Digital-To-Digital Conversion</vt:lpstr>
      <vt:lpstr>Digital-To-Digital Conversion</vt:lpstr>
      <vt:lpstr>Digital-To-Digital Conversion</vt:lpstr>
      <vt:lpstr>PowerPoint Presentation</vt:lpstr>
      <vt:lpstr>PowerPoint Presentation</vt:lpstr>
      <vt:lpstr>Digital-To-Digital Conversion</vt:lpstr>
      <vt:lpstr>Digital-To-Digital Conversion</vt:lpstr>
      <vt:lpstr>Line Coding Schemes: Unipolar</vt:lpstr>
      <vt:lpstr>Practice Example</vt:lpstr>
      <vt:lpstr>Line Coding Schemes: Polar</vt:lpstr>
      <vt:lpstr>Line Coding Schemes: Polar</vt:lpstr>
      <vt:lpstr>Line Coding Schemes: Polar</vt:lpstr>
      <vt:lpstr>Practice Example</vt:lpstr>
      <vt:lpstr>PowerPoint Presentation</vt:lpstr>
      <vt:lpstr>Line Coding Schemes: Polar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muhammad usama</cp:lastModifiedBy>
  <cp:revision>1</cp:revision>
  <dcterms:modified xsi:type="dcterms:W3CDTF">2023-11-29T20:22:48Z</dcterms:modified>
</cp:coreProperties>
</file>