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Noto Sans Symbols" panose="020B0604020202020204" charset="0"/>
      <p:regular r:id="rId50"/>
      <p:bold r:id="rId51"/>
    </p:embeddedFont>
    <p:embeddedFont>
      <p:font typeface="Times" panose="02020603050405020304" pitchFamily="18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glmIceFV9x/DxCNDQvv6CJ49ue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A392C4-985A-47FA-8ED9-EDBCFEB09012}">
  <a:tblStyle styleId="{3FA392C4-985A-47FA-8ED9-EDBCFEB090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18" name="Google Shape;3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24" name="Google Shape;42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32" name="Google Shape;43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53" name="Google Shape;45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62" name="Google Shape;46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304800" y="381000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 Layer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28800"/>
            <a:ext cx="8418512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457200" y="4876800"/>
            <a:ext cx="6400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link layer is responsible for moving </a:t>
            </a:r>
            <a:b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from one hop (node) to the next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304800" y="381000"/>
            <a:ext cx="77898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Taxonomy of multiple-access protocols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methods, 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station is superior to another station and 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station is assigned the control over another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No station permits, or does not permit, another station to send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At each instance, a station that has data to send uses a procedure defined by the protocol to make a decision on whether or not to send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station can transmit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it desires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Provided it obeys the mechanism defined by the protocol</a:t>
            </a:r>
            <a:endParaRPr/>
          </a:p>
          <a:p>
            <a:pPr marL="1600200" lvl="3" indent="-22860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Such as verification of state of medium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000"/>
            </a:br>
            <a:endParaRPr sz="2000"/>
          </a:p>
          <a:p>
            <a:pPr marL="742950" lvl="1" indent="-121284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multiple access protocols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Stations transmit without any schedule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Methods are called </a:t>
            </a:r>
            <a:r>
              <a:rPr lang="en-US" sz="2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because 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transmission is random among the stations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Also called </a:t>
            </a:r>
            <a:r>
              <a:rPr lang="en-US" sz="2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contention methods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Stations have competition to access the common medium that can lead to conflicts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rules specify which station should transmit next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⮚"/>
            </a:pPr>
            <a:r>
              <a:rPr lang="en-US" sz="2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collision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more than one stations try to send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Frames can be either destroyed or modified</a:t>
            </a:r>
            <a:endParaRPr/>
          </a:p>
          <a:p>
            <a:pPr marL="34290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multiple access protocols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avoid access collision or resolve when it happens, a node follows a procedure that tackles the following: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When to access the medium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What to do if medium busy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How to determine the transmission failure or success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What to do in the situation of collision</a:t>
            </a:r>
            <a:endParaRPr/>
          </a:p>
          <a:p>
            <a:pPr marL="34290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multiple access protocols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228600" y="4876800"/>
            <a:ext cx="8610600" cy="182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Principal of pure ALOHA: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you have data to send, send the data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the message collides with another transmission (no ACK received), sender waits random time before trying again (resend)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900">
                <a:latin typeface="Times New Roman"/>
                <a:ea typeface="Times New Roman"/>
                <a:cs typeface="Times New Roman"/>
                <a:sym typeface="Times New Roman"/>
              </a:rPr>
              <a:t>ALOHA Network 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600" b="0">
                <a:latin typeface="Times New Roman"/>
                <a:ea typeface="Times New Roman"/>
                <a:cs typeface="Times New Roman"/>
                <a:sym typeface="Times New Roman"/>
              </a:rPr>
              <a:t>Areal LOcations of Hazardous Atmospheres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1600200"/>
            <a:ext cx="2354003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 txBox="1"/>
          <p:nvPr/>
        </p:nvSpPr>
        <p:spPr>
          <a:xfrm>
            <a:off x="228600" y="1600200"/>
            <a:ext cx="6248400" cy="251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342900" marR="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6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 Abramson devised a new protocol at the University of Hawaii for multiple access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6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should nodes send?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6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 connecting the Hawaiian islands in the late 1960s with wireless links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228600" y="4038600"/>
            <a:ext cx="8001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very simple procedure: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random access methods evolved from ALOHA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304800" y="464403"/>
            <a:ext cx="8839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in a pure ALOHA network: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stations each with 2 frames contending with one another for access to the shared channel 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86000"/>
            <a:ext cx="8620125" cy="40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Even if one bit of a frame coexists on the channel with one bit from another frame: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There is a collision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Resend the frames that have been destroyed during transmission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It relies on ACKs from receiver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 no ACK received after a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time-out period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then assumes that frame has been destroyed and resend the frame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If all collided stations retransmit after time out: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Frame may collide again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Pure ALOHA dictates that each station waits a random amount of time (</a:t>
            </a:r>
            <a:r>
              <a:rPr lang="en-US" sz="22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back-off time:T</a:t>
            </a:r>
            <a:r>
              <a:rPr lang="en-US" sz="2200" b="1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) before resending its frame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randomness helps in avoiding more collisions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prevent congestion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the channel with retransmitted frames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station must give up after a maximum number of retransmission attempts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1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try later</a:t>
            </a:r>
            <a:endParaRPr/>
          </a:p>
          <a:p>
            <a:pPr marL="342900" lvl="0" indent="-190182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3677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7843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21284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Pure ALOHA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/>
        </p:nvSpPr>
        <p:spPr>
          <a:xfrm>
            <a:off x="304800" y="381000"/>
            <a:ext cx="77375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for pure ALOHA protocol</a:t>
            </a:r>
            <a:endParaRPr sz="40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447800"/>
            <a:ext cx="7162800" cy="50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Pure ALOHA: Example</a:t>
            </a:r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stations on a wireless ALOHA network are a maximum of 600 km apart. If we assume that signals propagate at 3 × 10</a:t>
            </a: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8 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m/s, we find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810081"/>
              </a:buClr>
              <a:buSzPct val="100000"/>
              <a:buNone/>
            </a:pPr>
            <a:r>
              <a:rPr lang="en-US">
                <a:solidFill>
                  <a:srgbClr val="81008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 </a:t>
            </a:r>
            <a:r>
              <a:rPr lang="en-US">
                <a:solidFill>
                  <a:srgbClr val="810081"/>
                </a:solidFill>
                <a:latin typeface="Times"/>
                <a:ea typeface="Times"/>
                <a:cs typeface="Times"/>
                <a:sym typeface="Times"/>
              </a:rPr>
              <a:t>Tp = (600 × 10</a:t>
            </a:r>
            <a:r>
              <a:rPr lang="en-US" sz="1800">
                <a:solidFill>
                  <a:srgbClr val="810081"/>
                </a:solidFill>
                <a:latin typeface="Times"/>
                <a:ea typeface="Times"/>
                <a:cs typeface="Times"/>
                <a:sym typeface="Times"/>
              </a:rPr>
              <a:t>3 </a:t>
            </a:r>
            <a:r>
              <a:rPr lang="en-US">
                <a:solidFill>
                  <a:srgbClr val="810081"/>
                </a:solidFill>
                <a:latin typeface="Times"/>
                <a:ea typeface="Times"/>
                <a:cs typeface="Times"/>
                <a:sym typeface="Times"/>
              </a:rPr>
              <a:t>) / (3 × 10</a:t>
            </a:r>
            <a:r>
              <a:rPr lang="en-US" sz="1800">
                <a:solidFill>
                  <a:srgbClr val="810081"/>
                </a:solidFill>
                <a:latin typeface="Times"/>
                <a:ea typeface="Times"/>
                <a:cs typeface="Times"/>
                <a:sym typeface="Times"/>
              </a:rPr>
              <a:t>8 </a:t>
            </a:r>
            <a:r>
              <a:rPr lang="en-US">
                <a:solidFill>
                  <a:srgbClr val="810081"/>
                </a:solidFill>
                <a:latin typeface="Times"/>
                <a:ea typeface="Times"/>
                <a:cs typeface="Times"/>
                <a:sym typeface="Times"/>
              </a:rPr>
              <a:t>) = 2 ms</a:t>
            </a:r>
            <a:endParaRPr>
              <a:solidFill>
                <a:srgbClr val="81008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 </a:t>
            </a:r>
            <a:r>
              <a:rPr lang="en-US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Value of T</a:t>
            </a:r>
            <a:r>
              <a:rPr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lang="en-US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for different values of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K = 1, 2,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 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For K = 2,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 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range is {0, 1, 2, 3}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 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This means that T</a:t>
            </a: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can be 0, 2, 4, or 6 ms, based on the outcome of the random variable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 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For K = 3,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 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range is {0, 1, 2, 3, 4, 5, 6, 7}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 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This means that T</a:t>
            </a: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can be 0, 2, 4, . . . , 14 ms based on the outcome of the random variable</a:t>
            </a:r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Pure ALOHA</a:t>
            </a: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Under what conditions will frame A arrive undamaged?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Let Tfr be the time required to send one frame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any other user has generated a frame between t-Tfr and t, the end of that frame (here B) will collide with beginning of 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Similarly, any other frame started between t and t+Tfr will bump into the end of frame A for station B’s frame to be transmitted without any problems, nobody has to be transmitting from time t-Tfr and time t+Tfr, which is 2 times the frame transmission time So Pure ALOHA vulnerable time = 2 x Tfr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Functions of the Data Link Layer (local focus) 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things that DLL does in order to accomplish the general functions of handling errors and regulating data flow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Framing: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divides the stream of bits received from the network layer into manageable data units called frames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Error Control: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adds reliability to the physical layer by adding mechanisms to detect and retransmit damaged, duplicate, or lost frames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. B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oth detection and correction schemes may be used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Flow Control 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imposes a flow control mechanism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prevent sender from “swamping”  or overwhelming the receiver which is normally built into the protocol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Media access control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determines which device has control over the link at any given time when two or more devices are connected to the same link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Addressing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adds a header to the frame to define the addresses of the sender and receiver of the frame</a:t>
            </a:r>
            <a:endParaRPr sz="2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pure ALOHA network transmits 200-bit frames on a shared channel of 200 kbps. What is the requirement to make this frame collision-free?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Answer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Average frame transmission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Tfr = 200 bits/200 kbps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= 1 ms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(data/capacity)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vulnerable time is 2 × 1 ms = 2 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means no station should send later than 1 ms when this station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starts transmission and It means previous transmission must end before its start no station should start sending during the 1 ms period that this station is sending</a:t>
            </a:r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 a wireless ALOHA network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stations are maximum 300 Km apart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Assume that signals propagate at 3 x 10</a:t>
            </a:r>
            <a:r>
              <a:rPr lang="en-US" sz="2400" baseline="300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m/s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Maximum propagation time= Tp = ?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Backoff time = T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 = ? If K = 1, 2,3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What will be the maximum propagation time and backoff time if stations are 900 Km apart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Pure ALOHA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Slotted ALOHA was invented to improve the efficiency of pure ALOHA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slotted ALOHA, time is divided into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slots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1" baseline="-25000">
                <a:latin typeface="Times New Roman"/>
                <a:ea typeface="Times New Roman"/>
                <a:cs typeface="Times New Roman"/>
                <a:sym typeface="Times New Roman"/>
              </a:rPr>
              <a:t>fr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seconds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(average transmission time for a frame) and force the station to send only at the beginning of the time slot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station must wait until the beginning of the next time slot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it misses to transmit at the start of a time slot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Possibility of collision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two stations try to send at the start of the same time slot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Slotted ALOHA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3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" name="Google Shape;322;p33"/>
          <p:cNvSpPr txBox="1"/>
          <p:nvPr/>
        </p:nvSpPr>
        <p:spPr>
          <a:xfrm>
            <a:off x="304800" y="381000"/>
            <a:ext cx="85044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in a slotted ALOHA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CSMA protocol was developed to minimize the chances of collision, so as to improve the performance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Improves ALOHA by listening for activity before we send (carrier sense)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Protocols in which station listen for a carrier (such as an electrical bus, or a band of the electromagnetic spectrum) and act accordingly are called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carrier sense protocols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Collision chances can be reduced to great extent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if a station  senses the channel before trying to use it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So CSMA is based on the principal of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 before transmit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If channel sensed idle, transmit entire frame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If channel sensed busy, defer transmission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analogy: don’t interrupt others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CSMA (Carrier Sense Multiple Access)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382000" cy="248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CSMA cannot eliminate the possibility of collision completely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it can only reduce the chances of collision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Collision is possible if two nodes send instantaneously  (simply)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BUT a collision is still possible even if they send at slightly different times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it takes time for frames to  propagate along the medium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lang="en-US" sz="8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propagation delay is the major concern for the chances of collision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048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3048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62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01625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130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37" name="Google Shape;337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39" name="Google Shape;33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267200"/>
            <a:ext cx="57912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body" idx="1"/>
          </p:nvPr>
        </p:nvSpPr>
        <p:spPr>
          <a:xfrm>
            <a:off x="457200" y="1481329"/>
            <a:ext cx="8382000" cy="438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Let s</a:t>
            </a:r>
            <a:r>
              <a:rPr lang="en-US" sz="7400" i="1">
                <a:latin typeface="Times New Roman"/>
                <a:ea typeface="Times New Roman"/>
                <a:cs typeface="Times New Roman"/>
                <a:sym typeface="Times New Roman"/>
              </a:rPr>
              <a:t>tation B senses the medium at t</a:t>
            </a:r>
            <a:r>
              <a:rPr lang="en-US" sz="7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7400" i="1">
                <a:latin typeface="Times New Roman"/>
                <a:ea typeface="Times New Roman"/>
                <a:cs typeface="Times New Roman"/>
                <a:sym typeface="Times New Roman"/>
              </a:rPr>
              <a:t> and finds it idle,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7400" i="1">
                <a:latin typeface="Times New Roman"/>
                <a:ea typeface="Times New Roman"/>
                <a:cs typeface="Times New Roman"/>
                <a:sym typeface="Times New Roman"/>
              </a:rPr>
              <a:t>so it sends a frame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7400" i="1">
                <a:latin typeface="Times New Roman"/>
                <a:ea typeface="Times New Roman"/>
                <a:cs typeface="Times New Roman"/>
                <a:sym typeface="Times New Roman"/>
              </a:rPr>
              <a:t>At time t</a:t>
            </a:r>
            <a:r>
              <a:rPr lang="en-US" sz="7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7400" i="1">
                <a:latin typeface="Times New Roman"/>
                <a:ea typeface="Times New Roman"/>
                <a:cs typeface="Times New Roman"/>
                <a:sym typeface="Times New Roman"/>
              </a:rPr>
              <a:t> (t</a:t>
            </a:r>
            <a:r>
              <a:rPr lang="en-US" sz="7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7400" i="1">
                <a:latin typeface="Times New Roman"/>
                <a:ea typeface="Times New Roman"/>
                <a:cs typeface="Times New Roman"/>
                <a:sym typeface="Times New Roman"/>
              </a:rPr>
              <a:t>&gt; t</a:t>
            </a:r>
            <a:r>
              <a:rPr lang="en-US" sz="7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7400" i="1">
                <a:latin typeface="Times New Roman"/>
                <a:ea typeface="Times New Roman"/>
                <a:cs typeface="Times New Roman"/>
                <a:sym typeface="Times New Roman"/>
              </a:rPr>
              <a:t>)‘station C senses the medium and finds it idle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7400" i="1">
                <a:latin typeface="Times New Roman"/>
                <a:ea typeface="Times New Roman"/>
                <a:cs typeface="Times New Roman"/>
                <a:sym typeface="Times New Roman"/>
              </a:rPr>
              <a:t>because, at this time, the first </a:t>
            </a: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bits from station B have not reached station C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So, C also sends a frame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The two signals collide and both frames are destroyed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lang="en-US" sz="7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 Access Modes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7400" b="1">
                <a:latin typeface="Times New Roman"/>
                <a:ea typeface="Times New Roman"/>
                <a:cs typeface="Times New Roman"/>
                <a:sym typeface="Times New Roman"/>
              </a:rPr>
              <a:t>1-persistent CSMA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7400" b="1">
                <a:latin typeface="Times New Roman"/>
                <a:ea typeface="Times New Roman"/>
                <a:cs typeface="Times New Roman"/>
                <a:sym typeface="Times New Roman"/>
              </a:rPr>
              <a:t>Non-persistent CSMA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7400" b="1">
                <a:latin typeface="Times New Roman"/>
                <a:ea typeface="Times New Roman"/>
                <a:cs typeface="Times New Roman"/>
                <a:sym typeface="Times New Roman"/>
              </a:rPr>
              <a:t>P-persistent CSMA</a:t>
            </a:r>
            <a:endParaRPr/>
          </a:p>
          <a:p>
            <a:pPr marL="342900" lvl="0" indent="-289242" algn="l" rtl="0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station that wants to transmit data, </a:t>
            </a:r>
            <a:r>
              <a:rPr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continuously senses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channel to check whether it is idle or busy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If the channel is </a:t>
            </a:r>
            <a:r>
              <a:rPr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station continues sensing until it becomes idle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When an idle channel  is detected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station immediately transmits the frame with probability 1 (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so called1-persistent CSMA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the highest chance of collision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two or more stations may find channel to be idle at the same time and transmit their frames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When the collision occurs, the stations wait a random amount of time and start all over again</a:t>
            </a:r>
            <a:endParaRPr/>
          </a:p>
          <a:p>
            <a:pPr marL="365760" lvl="1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ct val="68000"/>
              <a:buFont typeface="Noto Sans Symbols"/>
              <a:buChar char="⮚"/>
            </a:pPr>
            <a:r>
              <a:rPr lang="en-US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 is used in CSMA/CD</a:t>
            </a:r>
            <a:endParaRPr/>
          </a:p>
          <a:p>
            <a:pPr marL="342900" lvl="0" indent="-166687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542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>
              <a:solidFill>
                <a:srgbClr val="FF0000"/>
              </a:solidFill>
            </a:endParaRPr>
          </a:p>
          <a:p>
            <a:pPr marL="742950" lvl="1" indent="-121284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1-Persistent CSMA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/>
          <p:nvPr/>
        </p:nvSpPr>
        <p:spPr>
          <a:xfrm>
            <a:off x="457200" y="-84784"/>
            <a:ext cx="7086600" cy="661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 1-Persistent CSMA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propagation delay time greatly affects this protocol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suppose,  just after the station 1 begins its transmission, station 2 also becomes ready to send its data and sense the channel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signal of station 1 has not yet reached station  2, station 2 will sense the channel to be idle and will begin its transmission. This will result in collision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propagation delay time is zero, collision will still occur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two stations become ready in the middle of third station’s transmission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stations will  wait until the transmission of first station ends and both will begin their transmission exactly simultaneously resulting in collision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/>
          <p:nvPr/>
        </p:nvSpPr>
        <p:spPr>
          <a:xfrm>
            <a:off x="533400" y="1327666"/>
            <a:ext cx="8229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station that has a frame to send senses the channel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channel is idle,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2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sends immediately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channel is busy,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2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waits a random amount of time, 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senses the channel again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non-persistent CSMA the station does not continuously sense the channel for the purpose of capturing it when it detects the end of precious transmission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9"/>
          <p:cNvSpPr txBox="1"/>
          <p:nvPr/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Non-Persistent CSMA</a:t>
            </a:r>
            <a:endParaRPr sz="40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/>
        </p:nvSpPr>
        <p:spPr>
          <a:xfrm>
            <a:off x="228600" y="685800"/>
            <a:ext cx="87182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 layer divided into two functionality-oriented sub-layers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link control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 Access Control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762000" y="283686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Medium Access Control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Sub-layer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/>
          <p:nvPr/>
        </p:nvSpPr>
        <p:spPr>
          <a:xfrm>
            <a:off x="304800" y="914073"/>
            <a:ext cx="8001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non-persistent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reduces the chances of collision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stations wait a random amount of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unlikely that two or more stations will wait for same amount of time and will retransmit at the same time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228600" y="2939207"/>
            <a:ext cx="7772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non-persistent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reduces the efficiency of network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because the channel remains idle when there may be station with frames to send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This is due to the fact that the stations wait a random amount of time after the collision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228600" y="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Non-Persistent CSMA</a:t>
            </a:r>
            <a:endParaRPr sz="40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/>
          <p:nvPr/>
        </p:nvSpPr>
        <p:spPr>
          <a:xfrm>
            <a:off x="304800" y="867930"/>
            <a:ext cx="8610600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is used when channel has time slots such that the time slot duration is equal to or greater than the maximum propagation delay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a station becomes ready to send, it senses the channel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channel is busy, station waits until next slot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channel is idle, it transmits with a probability p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probability q=1-p, the station then waits for the beginning of the next time slot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next slot is also idle, it either transmits or wait again with probabilities p and q respectively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repeated till either frame has been transmitted or another station has begun transmitting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the transmission by another station, the station act as though a collision has occurred and it waits a random amount of time and starts again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 is used in CSMA/CA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reduce collision chances and improve the efficiency of the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3810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P-Persistent CSMA</a:t>
            </a:r>
            <a:endParaRPr sz="44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/>
        </p:nvSpPr>
        <p:spPr>
          <a:xfrm>
            <a:off x="304800" y="430213"/>
            <a:ext cx="69219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three persistence 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66800"/>
            <a:ext cx="7543800" cy="472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/>
        </p:nvSpPr>
        <p:spPr>
          <a:xfrm>
            <a:off x="304800" y="430213"/>
            <a:ext cx="6013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of three persistence methods</a:t>
            </a:r>
            <a:endParaRPr sz="2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914400"/>
            <a:ext cx="5462588" cy="542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>
            <a:spLocks noGrp="1"/>
          </p:cNvSpPr>
          <p:nvPr>
            <p:ph type="body" idx="1"/>
          </p:nvPr>
        </p:nvSpPr>
        <p:spPr>
          <a:xfrm>
            <a:off x="533400" y="2590800"/>
            <a:ext cx="8229600" cy="164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 does not specify any procedure after collision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CSMA/CD enhances the algorithm to handle the collision</a:t>
            </a:r>
            <a:endParaRPr/>
          </a:p>
        </p:txBody>
      </p:sp>
      <p:sp>
        <p:nvSpPr>
          <p:cNvPr id="399" name="Google Shape;39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Persistent and non-persistent CSMA protocols are definitely an improvement over ALOHA because they ensure that no station begins to transmit while the channel is busy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However, if two stations sense the channel to be idle and begin transmitting simultaneously, their signals will still collide.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improvement (on top of ALOHA)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is for the stations to quickly detect the collision and abruptly stop transmitting, (rather than finishing them).This scheme saves time and bandwidth</a:t>
            </a:r>
            <a:endParaRPr sz="2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CSMA/CD (carrier sense multiple access/ collision detection)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CSMA/CD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2" name="Google Shape;412;p46" descr="Fig06-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524000"/>
            <a:ext cx="52578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6"/>
          <p:cNvSpPr txBox="1"/>
          <p:nvPr/>
        </p:nvSpPr>
        <p:spPr>
          <a:xfrm>
            <a:off x="304800" y="3810000"/>
            <a:ext cx="8534400" cy="24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sender detects a collision, it sends a “jam signal”.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that all nodes are aware of the collision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the jam signal is 32 bit times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CSMA/CD, stations abort their transmission when they detect a collision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Ethernet, IEEE802.3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not applicable to wireless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CSMA/CD: Procedure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47"/>
          <p:cNvSpPr txBox="1"/>
          <p:nvPr/>
        </p:nvSpPr>
        <p:spPr>
          <a:xfrm>
            <a:off x="152400" y="1524000"/>
            <a:ext cx="899160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has a frame to transmit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 the medium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busy (not idle): wait until becomes free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idle: transmit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transmission, check weather collision has occurred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collision has detected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a jam signal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 retransmission counter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maximum number of retransmission attempts. If yes, abort transmission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number of collisions, calculate random backoff time and wait that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from step 2 again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collision detected, transmission is successful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Retransmission counters are reset and end frame transmission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4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8" name="Google Shape;428;p48"/>
          <p:cNvSpPr txBox="1"/>
          <p:nvPr/>
        </p:nvSpPr>
        <p:spPr>
          <a:xfrm>
            <a:off x="304800" y="381000"/>
            <a:ext cx="44879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the CSMA/CD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/>
        </p:nvSpPr>
        <p:spPr>
          <a:xfrm>
            <a:off x="304800" y="381000"/>
            <a:ext cx="7306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level during transmission, idleness, or collision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19200"/>
            <a:ext cx="7212012" cy="2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9"/>
          <p:cNvSpPr txBox="1"/>
          <p:nvPr/>
        </p:nvSpPr>
        <p:spPr>
          <a:xfrm>
            <a:off x="685800" y="3657600"/>
            <a:ext cx="77724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of energy in a channel can have three values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Zero: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channel is idle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Normal: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station has successfully captured the channel and is sending its frame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Abnormal: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collision and the level of the energy is twice the normal 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 that has a frame to send or is sending a frame needs to monitor the energy level to determine if the channel is idle, busy, or in collision mode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49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800" b="1">
                <a:latin typeface="Times New Roman"/>
                <a:ea typeface="Times New Roman"/>
                <a:cs typeface="Times New Roman"/>
                <a:sym typeface="Times New Roman"/>
              </a:rPr>
              <a:t>There are Two categories of network links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Those using point-to-point connections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Those using broadcast channels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800" b="1">
                <a:latin typeface="Times New Roman"/>
                <a:ea typeface="Times New Roman"/>
                <a:cs typeface="Times New Roman"/>
                <a:sym typeface="Times New Roman"/>
              </a:rPr>
              <a:t>In any broadcast network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How to determine who gets to use the channel when there is competition for it? 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6800" b="1">
                <a:latin typeface="Times New Roman"/>
                <a:ea typeface="Times New Roman"/>
                <a:cs typeface="Times New Roman"/>
                <a:sym typeface="Times New Roman"/>
              </a:rPr>
              <a:t>Broadcast channels </a:t>
            </a:r>
            <a:r>
              <a:rPr lang="en-US" sz="6800">
                <a:latin typeface="Times New Roman"/>
                <a:ea typeface="Times New Roman"/>
                <a:cs typeface="Times New Roman"/>
                <a:sym typeface="Times New Roman"/>
              </a:rPr>
              <a:t>are sometimes referred to as </a:t>
            </a:r>
            <a:r>
              <a:rPr lang="en-US" sz="6800" b="1">
                <a:latin typeface="Times New Roman"/>
                <a:ea typeface="Times New Roman"/>
                <a:cs typeface="Times New Roman"/>
                <a:sym typeface="Times New Roman"/>
              </a:rPr>
              <a:t>multi-access channels or random access channels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800" b="1" i="1">
                <a:latin typeface="Times New Roman"/>
                <a:ea typeface="Times New Roman"/>
                <a:cs typeface="Times New Roman"/>
                <a:sym typeface="Times New Roman"/>
              </a:rPr>
              <a:t>Multiple-access problem</a:t>
            </a:r>
            <a:r>
              <a:rPr lang="en-US" sz="6800" b="1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lang="en-US" sz="88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a channel is shared among many nodes, the problem arises to when each node should access the channel</a:t>
            </a:r>
            <a:endParaRPr sz="8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sz="8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Protocols used to determine who goes next on a multi-access channel belongs to MAC layer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800" b="1">
                <a:latin typeface="Times New Roman"/>
                <a:ea typeface="Times New Roman"/>
                <a:cs typeface="Times New Roman"/>
                <a:sym typeface="Times New Roman"/>
              </a:rPr>
              <a:t>Distributed system </a:t>
            </a: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is the key matter which makes this issue hard as there is no one in-charge in the system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400"/>
            </a:b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400"/>
            </a:b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Medium Access Control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5715000"/>
            <a:ext cx="41148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>
            <a:spLocks noGrp="1"/>
          </p:cNvSpPr>
          <p:nvPr>
            <p:ph type="body" idx="1"/>
          </p:nvPr>
        </p:nvSpPr>
        <p:spPr>
          <a:xfrm>
            <a:off x="3810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If the signal, the sender reads back, is different from the signal it is putting out, it knows that a collision is occurring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fact,  a received signal must not be tiny compared to the transmitted signal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800" i="1">
                <a:latin typeface="Times New Roman"/>
                <a:ea typeface="Times New Roman"/>
                <a:cs typeface="Times New Roman"/>
                <a:sym typeface="Times New Roman"/>
              </a:rPr>
              <a:t>CSMA/CD : a station needs to be able to receive while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transmitting to detect a collision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When there is </a:t>
            </a: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collision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the station receives </a:t>
            </a: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signal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its own signal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When there is </a:t>
            </a: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collision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the station receives </a:t>
            </a: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signals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its own signal and the signal transmitted by a second station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distinguish between these two cases, the received signals in these two cases must be significantly different</a:t>
            </a:r>
            <a:endParaRPr/>
          </a:p>
        </p:txBody>
      </p:sp>
      <p:sp>
        <p:nvSpPr>
          <p:cNvPr id="444" name="Google Shape;444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a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wired network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the received signal has almost the same energy as the sent signal because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in a collision, the detected energy almost doubles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Popular CSMA scheme and its variant CSMA/CD developed for wired networks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not be used directly in wireless networks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/>
        </p:nvSpPr>
        <p:spPr>
          <a:xfrm>
            <a:off x="152400" y="228600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CSMA/Collision Avoidance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7" name="Google Shape;45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2950" y="674875"/>
            <a:ext cx="3614324" cy="44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5257800"/>
            <a:ext cx="8510587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2"/>
          <p:cNvSpPr txBox="1"/>
          <p:nvPr/>
        </p:nvSpPr>
        <p:spPr>
          <a:xfrm>
            <a:off x="5943600" y="5334000"/>
            <a:ext cx="29843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in CSMA/CA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/>
          <p:nvPr/>
        </p:nvSpPr>
        <p:spPr>
          <a:xfrm>
            <a:off x="228600" y="406400"/>
            <a:ext cx="5378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3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3"/>
          <p:cNvSpPr/>
          <p:nvPr/>
        </p:nvSpPr>
        <p:spPr>
          <a:xfrm>
            <a:off x="152400" y="1112223"/>
            <a:ext cx="8229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200" b="0" i="0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access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stations consult one another to find which station has the right to send. A station cannot send unless it has been authorized by other stations. Three popular controlled-access methods are </a:t>
            </a:r>
            <a:r>
              <a:rPr lang="en-US" sz="22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Reservation, Polling and Token Passing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53"/>
          <p:cNvSpPr/>
          <p:nvPr/>
        </p:nvSpPr>
        <p:spPr>
          <a:xfrm>
            <a:off x="304800" y="2286000"/>
            <a:ext cx="6705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br>
              <a:rPr lang="en-US" sz="2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53"/>
          <p:cNvSpPr txBox="1"/>
          <p:nvPr/>
        </p:nvSpPr>
        <p:spPr>
          <a:xfrm>
            <a:off x="152400" y="2971800"/>
            <a:ext cx="44592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CHANNELIZATION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53"/>
          <p:cNvSpPr/>
          <p:nvPr/>
        </p:nvSpPr>
        <p:spPr>
          <a:xfrm>
            <a:off x="152400" y="3809256"/>
            <a:ext cx="8229600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4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Channelization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multiple-access method in which the available bandwidth of a link is shared in time, frequency, or through code, between different stations. channelization protocols are </a:t>
            </a:r>
            <a:r>
              <a:rPr lang="en-US" sz="22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Frequency-Division Multiple Access (FDMA), Time-Division Multiple Access (TDMA) and  Code-Division Multiple Access (CDMA)</a:t>
            </a:r>
            <a:endParaRPr sz="2200" b="0" i="0" u="none" strike="noStrike" cap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MAC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 important in LANs, particularly critical to the performance of wireless LANs as wireless is naturally an open, shared, and broadcast medium/channel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MAC allows several stations connected to the transmission medium to transmit over it and to share its capacity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MAC protocol is used 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to resolve potential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contention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when using the communication medium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 protocols define rules to force distributed nodes to access wireless medium in an orderly and efficient manner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 Protocols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305800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Ingredients of MAC Protocols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(CS)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Hardware capable of sensing whether  transmission taking place in vicinity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Acknowledgments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collision detection not possible, link-layer mechanism for identifying failed transmissions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Backoff mechanism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Method for estimating contention and deferring transmissions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 (CD)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Hardware capable of detecting collisions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avoidance (CA)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Protocol for avoiding collisions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17"/>
          <p:cNvGraphicFramePr/>
          <p:nvPr/>
        </p:nvGraphicFramePr>
        <p:xfrm>
          <a:off x="228600" y="1295400"/>
          <a:ext cx="8763000" cy="4394260"/>
        </p:xfrm>
        <a:graphic>
          <a:graphicData uri="http://schemas.openxmlformats.org/drawingml/2006/table">
            <a:tbl>
              <a:tblPr firstRow="1" bandRow="1">
                <a:noFill/>
                <a:tableStyleId>{3FA392C4-985A-47FA-8ED9-EDBCFEB09012}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Propagation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Transmission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long it takes </a:t>
                      </a:r>
                      <a:r>
                        <a:rPr lang="en-US" sz="18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one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bit to </a:t>
                      </a:r>
                      <a:r>
                        <a:rPr lang="en-US" sz="18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travel 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 one end of the medium to the other or</a:t>
                      </a:r>
                      <a:endParaRPr sz="1400" u="none" strike="noStrike" cap="none"/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it takes the signal to travel from source to destination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long it takes to get </a:t>
                      </a:r>
                      <a:r>
                        <a:rPr lang="en-US" sz="18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bits </a:t>
                      </a:r>
                      <a:r>
                        <a:rPr lang="en-US" sz="18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into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medium in the first place  or</a:t>
                      </a:r>
                      <a:endParaRPr sz="1400" u="none" strike="noStrike" cap="none"/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it takes the sender to transmit all bits of the packet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proportional to the length of the medium (length/speed or distance/speed)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 ----- packet length/data rate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Propagate means to move something in a medium.....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Transmit means to send something.......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Therefore, propagation delay is the time taken by an object to pass through a medium 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Whereas transmission delay is the time taken to transfer something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depends on the distance between source and receiver and also the medium through which it is travelling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depends on the length of object which is to be transmitted and the rate at which the object is transmitted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Google Shape;20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Propagation Vs Transmission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Propagation Vs Transmission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Packet transmission time: Example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Consider a 100 Mbit/s Ethernet, and the maximum packet size of 1520 bytes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Then Maximum packet transmission time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1520*8 bit / (100 000 000 bit/s) =----- μs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Packet propagation time: Example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Consider wireless communication with maximum distance of 100 meter between sender and receiver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Then Maximum link propagation delay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≈ 100 m / (300 000 000 m/s) = ---- μs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1000 byte packet is sent from your home to a server. It is first sent over a 10 Mbps wireless link. Once it has been received completely, it is then sent over a 100 Mbps ISP link. The propagation delay of the wireless link is 500 nanoseconds and the propagation delay of the ISP link is 10ms. 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How long does it take (in milliseconds) for the packet to reach the server?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1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191" y="3976377"/>
            <a:ext cx="6058746" cy="266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3276</Words>
  <Application>Microsoft Office PowerPoint</Application>
  <PresentationFormat>On-screen Show (4:3)</PresentationFormat>
  <Paragraphs>339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Times</vt:lpstr>
      <vt:lpstr>Times New Roman</vt:lpstr>
      <vt:lpstr>Noto Sans Symbols</vt:lpstr>
      <vt:lpstr>Office Theme</vt:lpstr>
      <vt:lpstr>PowerPoint Presentation</vt:lpstr>
      <vt:lpstr>Functions of the Data Link Layer (local focus) </vt:lpstr>
      <vt:lpstr>PowerPoint Presentation</vt:lpstr>
      <vt:lpstr>Medium Access Control</vt:lpstr>
      <vt:lpstr>MAC Protocols</vt:lpstr>
      <vt:lpstr>Ingredients of MAC Protocols</vt:lpstr>
      <vt:lpstr>Propagation Vs Transmission</vt:lpstr>
      <vt:lpstr>Propagation Vs Transmission</vt:lpstr>
      <vt:lpstr>Example</vt:lpstr>
      <vt:lpstr>PowerPoint Presentation</vt:lpstr>
      <vt:lpstr>Random multiple access protocols</vt:lpstr>
      <vt:lpstr>Random multiple access protocols</vt:lpstr>
      <vt:lpstr>Random multiple access protocols</vt:lpstr>
      <vt:lpstr>ALOHA Network  (Areal LOcations of Hazardous Atmospheres)</vt:lpstr>
      <vt:lpstr>PowerPoint Presentation</vt:lpstr>
      <vt:lpstr>Pure ALOHA</vt:lpstr>
      <vt:lpstr>PowerPoint Presentation</vt:lpstr>
      <vt:lpstr>Pure ALOHA: Example</vt:lpstr>
      <vt:lpstr>Pure ALOHA</vt:lpstr>
      <vt:lpstr>Example</vt:lpstr>
      <vt:lpstr>Pure ALOHA Example</vt:lpstr>
      <vt:lpstr>Slotted ALOHA</vt:lpstr>
      <vt:lpstr>PowerPoint Presentation</vt:lpstr>
      <vt:lpstr>CSMA (Carrier Sense Multiple Access)</vt:lpstr>
      <vt:lpstr>CSMA</vt:lpstr>
      <vt:lpstr>CSMA</vt:lpstr>
      <vt:lpstr>1-Persistent CSMA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CSMA/CD (carrier sense multiple access/ collision detection)</vt:lpstr>
      <vt:lpstr>CSMA/CD</vt:lpstr>
      <vt:lpstr>CSMA/CD: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muhammad usama</cp:lastModifiedBy>
  <cp:revision>1</cp:revision>
  <dcterms:modified xsi:type="dcterms:W3CDTF">2023-12-06T06:25:24Z</dcterms:modified>
</cp:coreProperties>
</file>