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oto Sans Symbols" panose="020B0604020202020204" charset="0"/>
      <p:regular r:id="rId29"/>
      <p:bold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568F5B-4A51-4748-B872-EAF66663757F}">
  <a:tblStyle styleId="{16568F5B-4A51-4748-B872-EAF6666375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9273B0-2496-4222-BA89-F59E6FC8C7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031" autoAdjust="0"/>
  </p:normalViewPr>
  <p:slideViewPr>
    <p:cSldViewPr snapToGrid="0">
      <p:cViewPr varScale="1">
        <p:scale>
          <a:sx n="61" d="100"/>
          <a:sy n="61" d="100"/>
        </p:scale>
        <p:origin x="17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0" name="Google Shape;106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082" name="Google Shape;10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3" name="Google Shape;108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112" name="Google Shape;111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Google Shape;111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120" name="Google Shape;11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27" name="Google Shape;112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8" name="Google Shape;112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1" name="Google Shape;10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Google Shape;100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58" name="Google Shape;958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9" name="Google Shape;959;p43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9004" y="1512094"/>
            <a:ext cx="3770709" cy="129779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43"/>
          <p:cNvSpPr txBox="1">
            <a:spLocks noGrp="1"/>
          </p:cNvSpPr>
          <p:nvPr>
            <p:ph type="title"/>
          </p:nvPr>
        </p:nvSpPr>
        <p:spPr>
          <a:xfrm>
            <a:off x="1518047" y="1003697"/>
            <a:ext cx="582930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IP addressing: CIDR</a:t>
            </a:r>
            <a:endParaRPr/>
          </a:p>
        </p:txBody>
      </p:sp>
      <p:sp>
        <p:nvSpPr>
          <p:cNvPr id="961" name="Google Shape;961;p43"/>
          <p:cNvSpPr txBox="1">
            <a:spLocks noGrp="1"/>
          </p:cNvSpPr>
          <p:nvPr>
            <p:ph type="body" idx="1"/>
          </p:nvPr>
        </p:nvSpPr>
        <p:spPr>
          <a:xfrm>
            <a:off x="1566864" y="2003823"/>
            <a:ext cx="6080522" cy="237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CIDR:</a:t>
            </a:r>
            <a:r>
              <a:rPr lang="en-US" sz="2400"/>
              <a:t> </a:t>
            </a:r>
            <a:r>
              <a:rPr lang="en-US" sz="2400">
                <a:solidFill>
                  <a:srgbClr val="CC0000"/>
                </a:solidFill>
              </a:rPr>
              <a:t>C</a:t>
            </a:r>
            <a:r>
              <a:rPr lang="en-US" sz="2400"/>
              <a:t>lassless </a:t>
            </a:r>
            <a:r>
              <a:rPr lang="en-US" sz="2400">
                <a:solidFill>
                  <a:srgbClr val="CC0000"/>
                </a:solidFill>
              </a:rPr>
              <a:t>I</a:t>
            </a:r>
            <a:r>
              <a:rPr lang="en-US" sz="2400"/>
              <a:t>nter</a:t>
            </a:r>
            <a:r>
              <a:rPr lang="en-US" sz="2400">
                <a:solidFill>
                  <a:srgbClr val="CC0000"/>
                </a:solidFill>
              </a:rPr>
              <a:t>D</a:t>
            </a:r>
            <a:r>
              <a:rPr lang="en-US" sz="2400"/>
              <a:t>omain </a:t>
            </a:r>
            <a:r>
              <a:rPr lang="en-US" sz="2400">
                <a:solidFill>
                  <a:srgbClr val="CC0000"/>
                </a:solidFill>
              </a:rPr>
              <a:t>R</a:t>
            </a:r>
            <a:r>
              <a:rPr lang="en-US" sz="2400"/>
              <a:t>outing</a:t>
            </a:r>
            <a:endParaRPr/>
          </a:p>
          <a:p>
            <a:pPr marL="742950" lvl="1" indent="-2857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/>
              <a:t>subnet portion of address of arbitrary length</a:t>
            </a:r>
            <a:endParaRPr/>
          </a:p>
          <a:p>
            <a:pPr marL="742950" lvl="1" indent="-2857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/>
              <a:t>address format: </a:t>
            </a:r>
            <a:r>
              <a:rPr lang="en-US" sz="2100">
                <a:solidFill>
                  <a:srgbClr val="CC0000"/>
                </a:solidFill>
              </a:rPr>
              <a:t>a.b.c.d/x</a:t>
            </a:r>
            <a:r>
              <a:rPr lang="en-US" sz="2100"/>
              <a:t>, where x is # bits in subnet portion of address</a:t>
            </a:r>
            <a:endParaRPr/>
          </a:p>
        </p:txBody>
      </p:sp>
      <p:sp>
        <p:nvSpPr>
          <p:cNvPr id="962" name="Google Shape;962;p43"/>
          <p:cNvSpPr txBox="1"/>
          <p:nvPr/>
        </p:nvSpPr>
        <p:spPr>
          <a:xfrm>
            <a:off x="2135982" y="4201716"/>
            <a:ext cx="462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11001000  00010111  0001000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43"/>
          <p:cNvSpPr txBox="1"/>
          <p:nvPr/>
        </p:nvSpPr>
        <p:spPr>
          <a:xfrm>
            <a:off x="3356778" y="3793332"/>
            <a:ext cx="704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</p:txBody>
      </p:sp>
      <p:sp>
        <p:nvSpPr>
          <p:cNvPr id="964" name="Google Shape;964;p43"/>
          <p:cNvSpPr txBox="1"/>
          <p:nvPr/>
        </p:nvSpPr>
        <p:spPr>
          <a:xfrm>
            <a:off x="5817539" y="3765948"/>
            <a:ext cx="51168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</p:txBody>
      </p:sp>
      <p:cxnSp>
        <p:nvCxnSpPr>
          <p:cNvPr id="965" name="Google Shape;965;p43"/>
          <p:cNvCxnSpPr/>
          <p:nvPr/>
        </p:nvCxnSpPr>
        <p:spPr>
          <a:xfrm>
            <a:off x="4137423" y="4025504"/>
            <a:ext cx="1215628" cy="0"/>
          </a:xfrm>
          <a:prstGeom prst="straightConnector1">
            <a:avLst/>
          </a:pr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43"/>
          <p:cNvCxnSpPr/>
          <p:nvPr/>
        </p:nvCxnSpPr>
        <p:spPr>
          <a:xfrm>
            <a:off x="6230541" y="4017169"/>
            <a:ext cx="44648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7" name="Google Shape;967;p43"/>
          <p:cNvSpPr txBox="1"/>
          <p:nvPr/>
        </p:nvSpPr>
        <p:spPr>
          <a:xfrm>
            <a:off x="3588545" y="4641056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200.23.16.0/23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8" name="Google Shape;968;p43"/>
          <p:cNvCxnSpPr/>
          <p:nvPr/>
        </p:nvCxnSpPr>
        <p:spPr>
          <a:xfrm rot="10800000">
            <a:off x="2188370" y="4018360"/>
            <a:ext cx="1078706" cy="0"/>
          </a:xfrm>
          <a:prstGeom prst="straightConnector1">
            <a:avLst/>
          </a:pr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9" name="Google Shape;969;p43"/>
          <p:cNvCxnSpPr/>
          <p:nvPr/>
        </p:nvCxnSpPr>
        <p:spPr>
          <a:xfrm rot="10800000">
            <a:off x="5382816" y="4026694"/>
            <a:ext cx="485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37" name="Google Shape;1037;p52"/>
          <p:cNvSpPr/>
          <p:nvPr/>
        </p:nvSpPr>
        <p:spPr>
          <a:xfrm>
            <a:off x="228600" y="304800"/>
            <a:ext cx="8153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first and last address in the block if one of the addresses is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140.120.84.24/20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038" name="Google Shape;1038;p52"/>
          <p:cNvSpPr/>
          <p:nvPr/>
        </p:nvSpPr>
        <p:spPr>
          <a:xfrm>
            <a:off x="381000" y="1524000"/>
            <a:ext cx="79248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address is </a:t>
            </a: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140.120.80.0/20</a:t>
            </a: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(set all bits of host part to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is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140.120.95.255/20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(set all bits of host part to 1)</a:t>
            </a:r>
            <a:endParaRPr/>
          </a:p>
        </p:txBody>
      </p:sp>
      <p:sp>
        <p:nvSpPr>
          <p:cNvPr id="1039" name="Google Shape;1039;p52"/>
          <p:cNvSpPr/>
          <p:nvPr/>
        </p:nvSpPr>
        <p:spPr>
          <a:xfrm>
            <a:off x="228600" y="3352800"/>
            <a:ext cx="8153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 to find the last address: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complement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address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address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040" name="Google Shape;1040;p52"/>
          <p:cNvSpPr/>
          <p:nvPr/>
        </p:nvSpPr>
        <p:spPr>
          <a:xfrm>
            <a:off x="2286000" y="4813518"/>
            <a:ext cx="6172200" cy="1815882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140 . 120 . 80 .   0</a:t>
            </a:r>
            <a:b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0  .   0   . 15 . 255</a:t>
            </a:r>
            <a:b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----------------------------</a:t>
            </a:r>
            <a:b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140 . 120 . 95 . 255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3"/>
          <p:cNvSpPr txBox="1">
            <a:spLocks noGrp="1"/>
          </p:cNvSpPr>
          <p:nvPr>
            <p:ph type="sldNum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3"/>
          <p:cNvSpPr/>
          <p:nvPr/>
        </p:nvSpPr>
        <p:spPr>
          <a:xfrm>
            <a:off x="533400" y="381000"/>
            <a:ext cx="8153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block if one of the addresses is 190.87.140.202/29.</a:t>
            </a:r>
            <a:endParaRPr/>
          </a:p>
        </p:txBody>
      </p:sp>
      <p:sp>
        <p:nvSpPr>
          <p:cNvPr id="1047" name="Google Shape;1047;p53"/>
          <p:cNvSpPr/>
          <p:nvPr/>
        </p:nvSpPr>
        <p:spPr>
          <a:xfrm>
            <a:off x="304800" y="1524000"/>
            <a:ext cx="845820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address, we notice that the mask (/29) has five 1s in the last byte. So write the last byte as powers of 2 and retain only the leftmost five as shown below:</a:t>
            </a:r>
            <a:endParaRPr/>
          </a:p>
        </p:txBody>
      </p:sp>
      <p:sp>
        <p:nvSpPr>
          <p:cNvPr id="1048" name="Google Shape;1048;p53"/>
          <p:cNvSpPr/>
          <p:nvPr/>
        </p:nvSpPr>
        <p:spPr>
          <a:xfrm>
            <a:off x="304800" y="2743200"/>
            <a:ext cx="8534400" cy="156966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  				 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+ 64 + 0 + 0 + 8 + 0 + 2 + 0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leftmost 5 numbers are 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 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+ 64 + 0 + 0 + 8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190.87.140.200/29</a:t>
            </a:r>
            <a:endParaRPr/>
          </a:p>
        </p:txBody>
      </p:sp>
      <p:sp>
        <p:nvSpPr>
          <p:cNvPr id="1049" name="Google Shape;1049;p53"/>
          <p:cNvSpPr/>
          <p:nvPr/>
        </p:nvSpPr>
        <p:spPr>
          <a:xfrm>
            <a:off x="457200" y="4343400"/>
            <a:ext cx="8458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addresses is 2</a:t>
            </a:r>
            <a:r>
              <a:rPr lang="en-US" sz="2400" b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32−29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8.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last address, use the complement of the mask. The mask has twenty-nine 1s; the complement has three 1s. The complement is 0.0.0.7. Add this to the first address to get 1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90.87.140.207/29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So, the first address is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190.87.140.200/29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last address is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190.87.140.207/29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 are only 8 addresses in this block.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4"/>
          <p:cNvSpPr txBox="1">
            <a:spLocks noGrp="1"/>
          </p:cNvSpPr>
          <p:nvPr>
            <p:ph type="sldNum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4"/>
          <p:cNvSpPr txBox="1"/>
          <p:nvPr/>
        </p:nvSpPr>
        <p:spPr>
          <a:xfrm>
            <a:off x="381000" y="228600"/>
            <a:ext cx="861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Example: Network Configuration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6" name="Google Shape;105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143001"/>
            <a:ext cx="68643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54"/>
          <p:cNvSpPr/>
          <p:nvPr/>
        </p:nvSpPr>
        <p:spPr>
          <a:xfrm>
            <a:off x="762000" y="5486400"/>
            <a:ext cx="7620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classless addressing, the last address in the block does not necessarily end in 255.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5"/>
          <p:cNvSpPr txBox="1">
            <a:spLocks noGrp="1"/>
          </p:cNvSpPr>
          <p:nvPr>
            <p:ph type="sldNum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55"/>
          <p:cNvSpPr/>
          <p:nvPr/>
        </p:nvSpPr>
        <p:spPr>
          <a:xfrm>
            <a:off x="533400" y="381000"/>
            <a:ext cx="8153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classless addressing, an address can belong to many blocks (depending on value of prefix associated with that block).</a:t>
            </a:r>
            <a:endParaRPr/>
          </a:p>
          <a:p>
            <a:pPr marL="0" marR="0" lvl="0" indent="-177800" algn="just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address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230.8.24.56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belong to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5" name="Google Shape;1065;p55"/>
          <p:cNvGraphicFramePr/>
          <p:nvPr/>
        </p:nvGraphicFramePr>
        <p:xfrm>
          <a:off x="914400" y="3048000"/>
          <a:ext cx="7239000" cy="3139520"/>
        </p:xfrm>
        <a:graphic>
          <a:graphicData uri="http://schemas.openxmlformats.org/drawingml/2006/table">
            <a:tbl>
              <a:tblPr firstRow="1" bandRow="1">
                <a:noFill/>
                <a:tableStyleId>{16568F5B-4A51-4748-B872-EAF66663757F}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Prefix length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230.8.0.0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230.8.255.255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230.8.16.0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230.8.31.255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230.8.24.63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230.8.24.32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230.8.24.63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230.8.24.63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230.8.24.57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Variable Length Subnet Mask (VLSM)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1" name="Google Shape;1071;p5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VLSM is a way of further subnetting  a subnet.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allocate IPv4 addresses to the subnets by the exact need by using VLSM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VLSM allows us to use more than one subnet mask within the same network address space.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classful addressing, we can divide a network only into subnets with equal number of IPv4 addresses.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VLSM allows to create subnets from a single network with unequal number of IPV4 addresses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Variable Length Subnet Mask (VLSM)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57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Suppose we want to divide 192.168.10.0  (a Class C network) into four networks each with unequal number of address requirements as given.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Subnet A : 126 IPv4 Addresses.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Subnet B : 62 IPv4 Addresses.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Subnet C : 30 IPv4 Addresses.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Subnet D : 30 IPv4 Addresses.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Such  division is not possible in classful addressing, since it divide the network equally,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but is possible with VLSM.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9" name="Google Shape;1079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8"/>
          <p:cNvSpPr txBox="1"/>
          <p:nvPr/>
        </p:nvSpPr>
        <p:spPr>
          <a:xfrm>
            <a:off x="304800" y="0"/>
            <a:ext cx="78666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Two-level hierarchy in an IPv4 address</a:t>
            </a:r>
            <a:endParaRPr/>
          </a:p>
        </p:txBody>
      </p:sp>
      <p:pic>
        <p:nvPicPr>
          <p:cNvPr id="1086" name="Google Shape;108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733800"/>
            <a:ext cx="82994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1143000"/>
            <a:ext cx="6804025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58"/>
          <p:cNvSpPr txBox="1"/>
          <p:nvPr/>
        </p:nvSpPr>
        <p:spPr>
          <a:xfrm>
            <a:off x="609600" y="3124200"/>
            <a:ext cx="8200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Three-level hierarchy in an IPv4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Variable Length Subnet Mask (VLSM)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5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Division of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192.168.10.0/24 (original network)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into four networks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with VLSM.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FIRST DIVISION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 into two networks equally with 128 addresses (126 usable) using subnet mask 255.255.255.128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subnets each with 128 addresses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192.168.10.0/25 [255.255.255.128]</a:t>
            </a:r>
            <a:endParaRPr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11000000.10101000.00001010.00000000  [in binary]</a:t>
            </a:r>
            <a:br>
              <a:rPr lang="en-US" sz="1600"/>
            </a:br>
            <a:r>
              <a:rPr lang="en-US" sz="1600"/>
              <a:t>11111111.11111111.11111111.10000000  [subnet mask]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192.168.10.128/25 [255.255.255.128]</a:t>
            </a:r>
            <a:endParaRPr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11000000.10101000.00001010.10000000  </a:t>
            </a:r>
            <a:br>
              <a:rPr lang="en-US" sz="1600"/>
            </a:br>
            <a:r>
              <a:rPr lang="en-US" sz="1600"/>
              <a:t>11111111.11111111.11111111.10000000  [subnet mask]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Variable Length Subnet Mask (VLSM)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6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SECOND DIVISION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 second subnet </a:t>
            </a:r>
            <a:r>
              <a:rPr lang="en-US" sz="2400"/>
              <a:t>192.168.10.128/25 (obtained from first devision) again into two networks, each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64 addresses (62 usable) using subnet mask 255.255.255.192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subnets each with 64 addresses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192.168.10.128/26 [255.255.255.192]</a:t>
            </a:r>
            <a:endParaRPr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11000000.10101000.00001010.10000000  [in binary]</a:t>
            </a:r>
            <a:br>
              <a:rPr lang="en-US" sz="1600"/>
            </a:br>
            <a:r>
              <a:rPr lang="en-US" sz="1600"/>
              <a:t>11111111.11111111.11111111.11000000  [subnet mask]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192.168.10.192/26 [255.255.255.192]</a:t>
            </a:r>
            <a:endParaRPr sz="2000"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11000000.10101000.00001010.11 000000  </a:t>
            </a:r>
            <a:br>
              <a:rPr lang="en-US" sz="1600"/>
            </a:br>
            <a:r>
              <a:rPr lang="en-US" sz="1600"/>
              <a:t>11111111.11111111.11111111.11000000  [subnet mask]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2" name="Google Shape;1102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Variable Length Subnet Mask (VLSM)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Google Shape;1108;p6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THIRD DIVISION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 second subnet </a:t>
            </a:r>
            <a:r>
              <a:rPr lang="en-US" sz="2400"/>
              <a:t>192.168.10.192/26 (obtained from second devision) again into two networks, each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32 addresses (30 usable) using subnet mask 255.255.255.224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subnets each with 64 addresses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192.168.10.192/27 [255.255.255.224]</a:t>
            </a:r>
            <a:endParaRPr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11000000.10101000.00001010.11000000   [in binary]</a:t>
            </a:r>
            <a:br>
              <a:rPr lang="en-US" sz="1600"/>
            </a:br>
            <a:r>
              <a:rPr lang="en-US" sz="1600"/>
              <a:t>11111111.11111111.11111111.11100000   [subnet mask]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192.168.10.224/27 [255.255.255.224]</a:t>
            </a:r>
            <a:endParaRPr sz="2000"/>
          </a:p>
          <a:p>
            <a:pPr marL="1314450" lvl="2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11000000.10101000.00001010.11100000 </a:t>
            </a:r>
            <a:br>
              <a:rPr lang="en-US" sz="1600"/>
            </a:br>
            <a:r>
              <a:rPr lang="en-US" sz="1600"/>
              <a:t>11111111.11111111.11111111.11100000   [subnet mask]</a:t>
            </a:r>
            <a:endParaRPr/>
          </a:p>
          <a:p>
            <a:pPr marL="1314450" lvl="2" indent="-355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So, splitting of 192.168.10.0/24 into four subnets using VLSM with unequal number of addresses is done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5" name="Google Shape;975;p44"/>
          <p:cNvSpPr txBox="1"/>
          <p:nvPr/>
        </p:nvSpPr>
        <p:spPr>
          <a:xfrm>
            <a:off x="457200" y="152400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228600" y="838200"/>
            <a:ext cx="82296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 is a short term solution to solve the address depletion problem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same address space but change the distribution of addresses to provide a fair share to each organization.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uses the IPv4 addresses (class privilege was removed from the distribution)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long-range solution already devised called </a:t>
            </a:r>
            <a:r>
              <a:rPr lang="en-US" sz="24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larger address space is obtained by </a:t>
            </a:r>
            <a:r>
              <a:rPr lang="en-US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length of IP addresses</a:t>
            </a: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(128 bits)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means that </a:t>
            </a:r>
            <a:r>
              <a:rPr lang="en-US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of IP </a:t>
            </a: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packets need to be changed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2"/>
          <p:cNvSpPr/>
          <p:nvPr/>
        </p:nvSpPr>
        <p:spPr>
          <a:xfrm>
            <a:off x="228600" y="228600"/>
            <a:ext cx="8686800" cy="236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organization is granted a block of addresses starting with 17.12.14.0/26 (64 addresses). The organization needs to have three sub-blocks of addresses to use in its three subnets: one sub-block of 32 addresses, and two sub-blocks of 16 addresses each.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sub-blocks and find out how many addresses are still available after these allocations.</a:t>
            </a:r>
            <a:endParaRPr dirty="0"/>
          </a:p>
        </p:txBody>
      </p:sp>
      <p:pic>
        <p:nvPicPr>
          <p:cNvPr id="1116" name="Google Shape;111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352800"/>
            <a:ext cx="7010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62"/>
          <p:cNvSpPr txBox="1"/>
          <p:nvPr/>
        </p:nvSpPr>
        <p:spPr>
          <a:xfrm>
            <a:off x="152400" y="260098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and addresses in a subnetted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3"/>
          <p:cNvSpPr/>
          <p:nvPr/>
        </p:nvSpPr>
        <p:spPr>
          <a:xfrm>
            <a:off x="228600" y="76200"/>
            <a:ext cx="8686800" cy="273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organization is granted a block of addresses starting with 14.24.74.0/24. The organization needs to have three sub-blocks of addresses to use in its three subnets: one sub-block of 10 addresses, one sub-block of 60 addresses, and one sub-block of 120 addresses.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the sub-blocks and find out how many addresses are still available after these allocations.</a:t>
            </a:r>
            <a:endParaRPr/>
          </a:p>
        </p:txBody>
      </p:sp>
      <p:sp>
        <p:nvSpPr>
          <p:cNvPr id="1124" name="Google Shape;1124;p63"/>
          <p:cNvSpPr/>
          <p:nvPr/>
        </p:nvSpPr>
        <p:spPr>
          <a:xfrm>
            <a:off x="228600" y="2743200"/>
            <a:ext cx="8686800" cy="3847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32-24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256 addresses in this block. The first address is 14.24.74.0/24 and last address is 14.24.74.255/24 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addresses to subblocks starting with the largest and ending with the smallest one.   </a:t>
            </a:r>
            <a:endParaRPr/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Mask n1 for the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(largest) subnet 2 </a:t>
            </a:r>
            <a:r>
              <a:rPr lang="en-US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32-n1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128 (a number with power of 2 nearest to 120).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n1 = 25.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allocate 128 addresses instead of 120 to this subnet</a:t>
            </a:r>
            <a:endParaRPr/>
          </a:p>
          <a:p>
            <a:pPr marL="457200" marR="0" lvl="1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this subnet is 14.24.74.0/25 and last address is 14.24.74.127/25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64"/>
          <p:cNvSpPr/>
          <p:nvPr/>
        </p:nvSpPr>
        <p:spPr>
          <a:xfrm>
            <a:off x="457200" y="304800"/>
            <a:ext cx="8305800" cy="56938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(previous example continue)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for the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subnet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32-n2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64 (a number with power of 2 nearest to 60).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n2 = 26</a:t>
            </a:r>
            <a:endParaRPr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this subnet is 14.24.74.128/26 and last address is 14.24.74.191/26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for the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subnet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32-n3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16 (a number with power of 2 nearest to 10). So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 = 28</a:t>
            </a:r>
            <a:endParaRPr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address in this subnet is 14.24.74.192/28 and last address is 14.24.74.207/28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have 128+64+16 = 208 addresses in all three subblocks. </a:t>
            </a:r>
            <a:endParaRPr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48 address are still left in reserve.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/>
          <p:nvPr/>
        </p:nvSpPr>
        <p:spPr>
          <a:xfrm>
            <a:off x="381000" y="1066800"/>
            <a:ext cx="82296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classless addressing, </a:t>
            </a:r>
            <a:r>
              <a:rPr lang="en-US" sz="24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variable-length blocks </a:t>
            </a: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assigned that belong to no class.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address space is divided into blocks of different sizes.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variable number of bits for the network and host portions of the address.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treats the IP address as a 32 bit stream of ones and zeroes,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boundary between network and host portions can fall anywhere between bit 0 and bit 31.</a:t>
            </a:r>
            <a:endParaRPr/>
          </a:p>
        </p:txBody>
      </p:sp>
      <p:sp>
        <p:nvSpPr>
          <p:cNvPr id="982" name="Google Shape;98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83" name="Google Shape;983;p45"/>
          <p:cNvSpPr txBox="1"/>
          <p:nvPr/>
        </p:nvSpPr>
        <p:spPr>
          <a:xfrm>
            <a:off x="457200" y="152400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"/>
          <p:cNvSpPr/>
          <p:nvPr/>
        </p:nvSpPr>
        <p:spPr>
          <a:xfrm>
            <a:off x="228600" y="8382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the prefix length if an address is given?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prefix length is not inherent in the address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separately give the length of the prefix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Prefix length is added to the address, separated by a slash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notation is informally referred to as slash notation and formally as  </a:t>
            </a:r>
            <a:r>
              <a:rPr lang="en-US" sz="2800" b="1" i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interdomain routing or CIDR</a:t>
            </a:r>
            <a:endParaRPr/>
          </a:p>
        </p:txBody>
      </p:sp>
      <p:sp>
        <p:nvSpPr>
          <p:cNvPr id="989" name="Google Shape;98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90" name="Google Shape;990;p46"/>
          <p:cNvSpPr txBox="1"/>
          <p:nvPr/>
        </p:nvSpPr>
        <p:spPr>
          <a:xfrm>
            <a:off x="457200" y="152400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46"/>
          <p:cNvSpPr txBox="1"/>
          <p:nvPr/>
        </p:nvSpPr>
        <p:spPr>
          <a:xfrm>
            <a:off x="685800" y="5253335"/>
            <a:ext cx="5715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of classless addressing address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a.b.c.d /x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/>
          <p:nvPr/>
        </p:nvSpPr>
        <p:spPr>
          <a:xfrm>
            <a:off x="228600" y="838200"/>
            <a:ext cx="8229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portion of an IP address is determined by how many 1's are in the subnet mask.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Subnet Mask </a:t>
            </a: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divide the IP address into network and host addresses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is a 32-bit number in which the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leftmost bits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Is and the 32 -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rightmost bits are 0s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x.y.z.t/n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x.y.z.t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one of the addresses and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mask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98" name="Google Shape;998;p47"/>
          <p:cNvSpPr txBox="1"/>
          <p:nvPr/>
        </p:nvSpPr>
        <p:spPr>
          <a:xfrm>
            <a:off x="457200" y="152400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Classless Addressing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8"/>
          <p:cNvSpPr txBox="1"/>
          <p:nvPr/>
        </p:nvSpPr>
        <p:spPr>
          <a:xfrm>
            <a:off x="381000" y="41148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Classful addressing is a special case of classless addressing </a:t>
            </a:r>
            <a:endParaRPr/>
          </a:p>
        </p:txBody>
      </p:sp>
      <p:pic>
        <p:nvPicPr>
          <p:cNvPr id="1005" name="Google Shape;100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5029200"/>
            <a:ext cx="8291512" cy="162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48"/>
          <p:cNvSpPr txBox="1"/>
          <p:nvPr/>
        </p:nvSpPr>
        <p:spPr>
          <a:xfrm>
            <a:off x="381000" y="-76200"/>
            <a:ext cx="29528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  Prefix lengths</a:t>
            </a:r>
            <a:endParaRPr/>
          </a:p>
        </p:txBody>
      </p:sp>
      <p:pic>
        <p:nvPicPr>
          <p:cNvPr id="1007" name="Google Shape;100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39724"/>
            <a:ext cx="8175625" cy="3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13" name="Google Shape;1013;p49"/>
          <p:cNvSpPr/>
          <p:nvPr/>
        </p:nvSpPr>
        <p:spPr>
          <a:xfrm>
            <a:off x="463060" y="304800"/>
            <a:ext cx="791893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first address in the block if one of the addresses is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167.199.170.82/27</a:t>
            </a: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1014" name="Google Shape;1014;p49"/>
          <p:cNvSpPr/>
          <p:nvPr/>
        </p:nvSpPr>
        <p:spPr>
          <a:xfrm>
            <a:off x="152400" y="1600200"/>
            <a:ext cx="8610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prefix length is 27, which means that we must keep the first 27 bits as is and change the remaining bits (5) to 0s. The following shows the process: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49"/>
          <p:cNvSpPr/>
          <p:nvPr/>
        </p:nvSpPr>
        <p:spPr>
          <a:xfrm>
            <a:off x="381000" y="3505200"/>
            <a:ext cx="8153400" cy="137318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 binary:   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10100111 11000111 10101010 01010010</a:t>
            </a:r>
            <a:b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left 27 bits: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10100111 11000111 10101010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</a:t>
            </a:r>
            <a:b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 CIDR notation: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167.199.170.64/27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21" name="Google Shape;102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752600"/>
            <a:ext cx="795337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5257800"/>
            <a:ext cx="7888287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50"/>
          <p:cNvSpPr/>
          <p:nvPr/>
        </p:nvSpPr>
        <p:spPr>
          <a:xfrm>
            <a:off x="228600" y="15240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first address in the block if one of the addresses is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140.120.84.24/20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1024" name="Google Shape;1024;p50"/>
          <p:cNvSpPr/>
          <p:nvPr/>
        </p:nvSpPr>
        <p:spPr>
          <a:xfrm>
            <a:off x="304800" y="1143000"/>
            <a:ext cx="59539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The first address is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140.120.80.0/20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30" name="Google Shape;1030;p51"/>
          <p:cNvSpPr/>
          <p:nvPr/>
        </p:nvSpPr>
        <p:spPr>
          <a:xfrm>
            <a:off x="463060" y="228600"/>
            <a:ext cx="791893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number of addresses in the block if one of the addresses is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140.120.84.24/20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1031" name="Google Shape;1031;p51"/>
          <p:cNvSpPr/>
          <p:nvPr/>
        </p:nvSpPr>
        <p:spPr>
          <a:xfrm>
            <a:off x="152400" y="1815405"/>
            <a:ext cx="86106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prefix length is 20. The number of addresses in the block is 2</a:t>
            </a:r>
            <a:r>
              <a:rPr lang="en-US" sz="2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32−20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2</a:t>
            </a:r>
            <a:r>
              <a:rPr lang="en-US" sz="2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4096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Note that</a:t>
            </a:r>
            <a:b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large block with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4096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addresses.</a:t>
            </a:r>
            <a:endParaRPr/>
          </a:p>
          <a:p>
            <a:pPr marL="0" marR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number of addresses can also be found by complementing the mask, interpreting it as a decimal number, and adding 1 to it.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1704</Words>
  <Application>Microsoft Office PowerPoint</Application>
  <PresentationFormat>On-screen Show (4:3)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Tahoma</vt:lpstr>
      <vt:lpstr>arial</vt:lpstr>
      <vt:lpstr>Calibri</vt:lpstr>
      <vt:lpstr>Noto Sans Symbols</vt:lpstr>
      <vt:lpstr>Times New Roman</vt:lpstr>
      <vt:lpstr>Office Theme</vt:lpstr>
      <vt:lpstr>IP addressing: CIDR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Length Subnet Mask (VLSM)</vt:lpstr>
      <vt:lpstr>Variable Length Subnet Mask (VLSM)</vt:lpstr>
      <vt:lpstr>PowerPoint Presentation</vt:lpstr>
      <vt:lpstr>Variable Length Subnet Mask (VLSM)</vt:lpstr>
      <vt:lpstr>Variable Length Subnet Mask (VLSM)</vt:lpstr>
      <vt:lpstr>Variable Length Subnet Mask (VLSM)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addressing: CIDR</dc:title>
  <dc:creator>hp</dc:creator>
  <cp:lastModifiedBy>muhammad usama</cp:lastModifiedBy>
  <cp:revision>1</cp:revision>
  <dcterms:modified xsi:type="dcterms:W3CDTF">2023-12-15T14:19:49Z</dcterms:modified>
</cp:coreProperties>
</file>