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mic Sans MS" panose="030F0702030302020204" pitchFamily="66" charset="0"/>
      <p:regular r:id="rId17"/>
      <p:bold r:id="rId18"/>
      <p:italic r:id="rId19"/>
      <p:boldItalic r:id="rId20"/>
    </p:embeddedFont>
    <p:embeddedFont>
      <p:font typeface="Gill Sans" panose="020B0604020202020204" charset="0"/>
      <p:regular r:id="rId21"/>
      <p:bold r:id="rId22"/>
    </p:embeddedFont>
    <p:embeddedFont>
      <p:font typeface="Noto Sans Symbols" panose="020B0604020202020204" charset="0"/>
      <p:regular r:id="rId23"/>
      <p:bold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4471" autoAdjust="0"/>
  </p:normalViewPr>
  <p:slideViewPr>
    <p:cSldViewPr snapToGrid="0">
      <p:cViewPr varScale="1">
        <p:scale>
          <a:sx n="57" d="100"/>
          <a:sy n="57" d="100"/>
        </p:scale>
        <p:origin x="13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0" name="Google Shape;100;p14" descr="underline_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5663" y="801689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2057400" y="1746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Routing algorithm classification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2046288" y="1371600"/>
            <a:ext cx="4216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None/>
            </a:pPr>
            <a:r>
              <a:rPr lang="en-US" sz="2400" i="1">
                <a:solidFill>
                  <a:srgbClr val="CC0000"/>
                </a:solidFill>
              </a:rPr>
              <a:t>Q: global or decentralized information?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88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None/>
            </a:pPr>
            <a:r>
              <a:rPr lang="en-US" sz="2400" i="1">
                <a:solidFill>
                  <a:srgbClr val="CC0000"/>
                </a:solidFill>
              </a:rPr>
              <a:t>global: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all routers have complete topology, link cost info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•"/>
            </a:pPr>
            <a:r>
              <a:rPr lang="en-US" sz="2400">
                <a:solidFill>
                  <a:srgbClr val="000099"/>
                </a:solidFill>
              </a:rPr>
              <a:t>“link state” algorithms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None/>
            </a:pPr>
            <a:r>
              <a:rPr lang="en-US" sz="2400" i="1">
                <a:solidFill>
                  <a:srgbClr val="CC0000"/>
                </a:solidFill>
              </a:rPr>
              <a:t>decentralized: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router knows physically-connected neighbors, link costs to neighbors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iterative process of computation, exchange of info with neighbors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•"/>
            </a:pPr>
            <a:r>
              <a:rPr lang="en-US" sz="2400">
                <a:solidFill>
                  <a:srgbClr val="000099"/>
                </a:solidFill>
              </a:rPr>
              <a:t>“distance vector” algorithms</a:t>
            </a:r>
            <a:endParaRPr sz="2400">
              <a:solidFill>
                <a:srgbClr val="000099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2"/>
          </p:nvPr>
        </p:nvSpPr>
        <p:spPr>
          <a:xfrm>
            <a:off x="6362700" y="1347788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lang="en-US" i="1">
                <a:solidFill>
                  <a:srgbClr val="CC0000"/>
                </a:solidFill>
              </a:rPr>
              <a:t>Q: static or dynamic?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rPr lang="en-US" sz="2400" i="1">
                <a:solidFill>
                  <a:srgbClr val="CC0000"/>
                </a:solidFill>
              </a:rPr>
              <a:t>static:</a:t>
            </a:r>
            <a:r>
              <a:rPr lang="en-US" sz="2400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/>
              <a:t>routes change slowly over time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rPr lang="en-US" sz="2400" i="1">
                <a:solidFill>
                  <a:srgbClr val="CC0000"/>
                </a:solidFill>
              </a:rPr>
              <a:t>dynamic: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/>
              <a:t>routes change more quickly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periodic update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in response to link cost changes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559" name="Google Shape;55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0" name="Google Shape;560;p24"/>
          <p:cNvSpPr txBox="1">
            <a:spLocks noGrp="1"/>
          </p:cNvSpPr>
          <p:nvPr>
            <p:ph type="body" idx="1"/>
          </p:nvPr>
        </p:nvSpPr>
        <p:spPr>
          <a:xfrm>
            <a:off x="2085976" y="1417638"/>
            <a:ext cx="37814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lang="en-US" i="1">
                <a:solidFill>
                  <a:srgbClr val="CC0000"/>
                </a:solidFill>
              </a:rPr>
              <a:t>iterative, asynchronous: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z="2400"/>
              <a:t>each local iteration caused by: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local link cost change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DV update message from neighbor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lang="en-US" i="1">
                <a:solidFill>
                  <a:srgbClr val="CC0000"/>
                </a:solidFill>
              </a:rPr>
              <a:t>distributed: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each node notifies neighbors </a:t>
            </a:r>
            <a:r>
              <a:rPr lang="en-US" sz="2400" i="1"/>
              <a:t>only</a:t>
            </a:r>
            <a:r>
              <a:rPr lang="en-US" sz="2400"/>
              <a:t> when its DV changes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neighbors then notify their neighbors if necessary</a:t>
            </a:r>
            <a:endParaRPr/>
          </a:p>
        </p:txBody>
      </p:sp>
      <p:sp>
        <p:nvSpPr>
          <p:cNvPr id="561" name="Google Shape;561;p24"/>
          <p:cNvSpPr txBox="1"/>
          <p:nvPr/>
        </p:nvSpPr>
        <p:spPr>
          <a:xfrm>
            <a:off x="6781800" y="1751014"/>
            <a:ext cx="3524250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wait</a:t>
            </a:r>
            <a:r>
              <a:rPr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(change in local link cost or msg from neighbor)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recompute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estimates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DV to any dest has changed, </a:t>
            </a:r>
            <a:r>
              <a:rPr lang="en-US" sz="2400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notify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neighbors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2" name="Google Shape;562;p24"/>
          <p:cNvCxnSpPr/>
          <p:nvPr/>
        </p:nvCxnSpPr>
        <p:spPr>
          <a:xfrm>
            <a:off x="8335963" y="3055938"/>
            <a:ext cx="0" cy="590550"/>
          </a:xfrm>
          <a:prstGeom prst="straightConnector1">
            <a:avLst/>
          </a:pr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24"/>
          <p:cNvCxnSpPr/>
          <p:nvPr/>
        </p:nvCxnSpPr>
        <p:spPr>
          <a:xfrm>
            <a:off x="8315325" y="4075113"/>
            <a:ext cx="0" cy="590550"/>
          </a:xfrm>
          <a:prstGeom prst="straightConnector1">
            <a:avLst/>
          </a:pr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4" name="Google Shape;564;p24"/>
          <p:cNvSpPr/>
          <p:nvPr/>
        </p:nvSpPr>
        <p:spPr>
          <a:xfrm>
            <a:off x="6753226" y="2160588"/>
            <a:ext cx="1552575" cy="3581400"/>
          </a:xfrm>
          <a:custGeom>
            <a:avLst/>
            <a:gdLst/>
            <a:ahLst/>
            <a:cxnLst/>
            <a:rect l="l" t="t" r="r" b="b"/>
            <a:pathLst>
              <a:path w="978" h="2256" extrusionOk="0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4"/>
          <p:cNvSpPr txBox="1"/>
          <p:nvPr/>
        </p:nvSpPr>
        <p:spPr>
          <a:xfrm>
            <a:off x="6429601" y="1327150"/>
            <a:ext cx="16473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each node:</a:t>
            </a:r>
            <a:endParaRPr/>
          </a:p>
        </p:txBody>
      </p:sp>
      <p:pic>
        <p:nvPicPr>
          <p:cNvPr id="566" name="Google Shape;566;p24" descr="underline_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9951" y="1066800"/>
            <a:ext cx="63992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24"/>
          <p:cNvSpPr txBox="1">
            <a:spLocks noGrp="1"/>
          </p:cNvSpPr>
          <p:nvPr>
            <p:ph type="title"/>
          </p:nvPr>
        </p:nvSpPr>
        <p:spPr>
          <a:xfrm>
            <a:off x="2057400" y="2397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Distance vector algorithm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15" descr="underline_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2326" y="1014414"/>
            <a:ext cx="68564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A Link-State Routing Algorithm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2068513" y="1555750"/>
            <a:ext cx="3810000" cy="490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lang="en-US" i="1">
                <a:solidFill>
                  <a:srgbClr val="CC0000"/>
                </a:solidFill>
              </a:rPr>
              <a:t>Dijkstra’s algorithm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net topology, link costs known to all nodes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accomplished via “link state broadcast”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all nodes have same info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computes least cost paths from one node (‘source”) to all other nodes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gives </a:t>
            </a:r>
            <a:r>
              <a:rPr lang="en-US" sz="2000" i="1">
                <a:solidFill>
                  <a:srgbClr val="000099"/>
                </a:solidFill>
              </a:rPr>
              <a:t>forwarding table</a:t>
            </a:r>
            <a:r>
              <a:rPr lang="en-US" sz="2000"/>
              <a:t> for that node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iterative: after k iterations, know least cost path to k dest.’s</a:t>
            </a:r>
            <a:endParaRPr sz="2400"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lang="en-US" i="1">
                <a:solidFill>
                  <a:srgbClr val="CC0000"/>
                </a:solidFill>
              </a:rPr>
              <a:t>notation:</a:t>
            </a:r>
            <a:endParaRPr/>
          </a:p>
          <a:p>
            <a:pPr marL="228600" lvl="0" indent="-2286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Char char="•"/>
            </a:pPr>
            <a:r>
              <a:rPr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c(x,y):</a:t>
            </a:r>
            <a:r>
              <a:rPr lang="en-US" sz="2400"/>
              <a:t> link cost from node x to y;  = ∞ if not direct neighbors</a:t>
            </a:r>
            <a:endParaRPr/>
          </a:p>
          <a:p>
            <a:pPr marL="228600" lvl="0" indent="-2286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Char char="•"/>
            </a:pPr>
            <a:r>
              <a:rPr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D(v):</a:t>
            </a:r>
            <a:r>
              <a:rPr lang="en-US" sz="2400"/>
              <a:t> current value of cost of path from source to dest. v</a:t>
            </a:r>
            <a:endParaRPr/>
          </a:p>
          <a:p>
            <a:pPr marL="228600" lvl="0" indent="-2286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Char char="•"/>
            </a:pPr>
            <a:r>
              <a:rPr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p(v):</a:t>
            </a:r>
            <a:r>
              <a:rPr lang="en-US" sz="2400"/>
              <a:t> predecessor node along path from source to v</a:t>
            </a:r>
            <a:endParaRPr/>
          </a:p>
          <a:p>
            <a:pPr marL="228600" lvl="0" indent="-2286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Char char="•"/>
            </a:pPr>
            <a:r>
              <a:rPr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N':</a:t>
            </a:r>
            <a:r>
              <a:rPr lang="en-US" sz="2400"/>
              <a:t> set of nodes whose least cost path definitively known</a:t>
            </a:r>
            <a:endParaRPr/>
          </a:p>
          <a:p>
            <a:pPr marL="228600" lvl="0" indent="-508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0" name="Google Shape;120;p16" descr="underline_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1688" y="787400"/>
            <a:ext cx="6399212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6"/>
          <p:cNvGrpSpPr/>
          <p:nvPr/>
        </p:nvGrpSpPr>
        <p:grpSpPr>
          <a:xfrm>
            <a:off x="6164264" y="3098800"/>
            <a:ext cx="4217987" cy="3759200"/>
            <a:chOff x="415" y="856"/>
            <a:chExt cx="2910" cy="2523"/>
          </a:xfrm>
        </p:grpSpPr>
        <p:grpSp>
          <p:nvGrpSpPr>
            <p:cNvPr id="122" name="Google Shape;122;p16"/>
            <p:cNvGrpSpPr/>
            <p:nvPr/>
          </p:nvGrpSpPr>
          <p:grpSpPr>
            <a:xfrm>
              <a:off x="1290" y="1997"/>
              <a:ext cx="316" cy="269"/>
              <a:chOff x="1613" y="2011"/>
              <a:chExt cx="316" cy="269"/>
            </a:xfrm>
          </p:grpSpPr>
          <p:sp>
            <p:nvSpPr>
              <p:cNvPr id="123" name="Google Shape;123;p16"/>
              <p:cNvSpPr/>
              <p:nvPr/>
            </p:nvSpPr>
            <p:spPr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4" name="Google Shape;124;p16"/>
              <p:cNvCxnSpPr/>
              <p:nvPr/>
            </p:nvCxnSpPr>
            <p:spPr>
              <a:xfrm>
                <a:off x="1616" y="2129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16"/>
              <p:cNvCxnSpPr/>
              <p:nvPr/>
            </p:nvCxnSpPr>
            <p:spPr>
              <a:xfrm>
                <a:off x="1929" y="2129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" name="Google Shape;126;p16"/>
              <p:cNvSpPr/>
              <p:nvPr/>
            </p:nvSpPr>
            <p:spPr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6"/>
              <p:cNvSpPr txBox="1"/>
              <p:nvPr/>
            </p:nvSpPr>
            <p:spPr>
              <a:xfrm>
                <a:off x="1632" y="2011"/>
                <a:ext cx="256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" name="Google Shape;130;p16"/>
            <p:cNvSpPr txBox="1"/>
            <p:nvPr/>
          </p:nvSpPr>
          <p:spPr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" name="Google Shape;132;p16"/>
            <p:cNvGrpSpPr/>
            <p:nvPr/>
          </p:nvGrpSpPr>
          <p:grpSpPr>
            <a:xfrm>
              <a:off x="1299" y="2848"/>
              <a:ext cx="316" cy="269"/>
              <a:chOff x="1613" y="2011"/>
              <a:chExt cx="316" cy="269"/>
            </a:xfrm>
          </p:grpSpPr>
          <p:sp>
            <p:nvSpPr>
              <p:cNvPr id="133" name="Google Shape;133;p16"/>
              <p:cNvSpPr/>
              <p:nvPr/>
            </p:nvSpPr>
            <p:spPr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4" name="Google Shape;134;p16"/>
              <p:cNvCxnSpPr/>
              <p:nvPr/>
            </p:nvCxnSpPr>
            <p:spPr>
              <a:xfrm>
                <a:off x="1616" y="2131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16"/>
              <p:cNvCxnSpPr/>
              <p:nvPr/>
            </p:nvCxnSpPr>
            <p:spPr>
              <a:xfrm>
                <a:off x="1929" y="2131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" name="Google Shape;136;p16"/>
              <p:cNvSpPr/>
              <p:nvPr/>
            </p:nvSpPr>
            <p:spPr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6"/>
              <p:cNvSpPr txBox="1"/>
              <p:nvPr/>
            </p:nvSpPr>
            <p:spPr>
              <a:xfrm>
                <a:off x="1652" y="2011"/>
                <a:ext cx="216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16"/>
            <p:cNvGrpSpPr/>
            <p:nvPr/>
          </p:nvGrpSpPr>
          <p:grpSpPr>
            <a:xfrm>
              <a:off x="1293" y="856"/>
              <a:ext cx="318" cy="266"/>
              <a:chOff x="1611" y="2011"/>
              <a:chExt cx="318" cy="266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2" name="Google Shape;142;p16"/>
              <p:cNvCxnSpPr/>
              <p:nvPr/>
            </p:nvCxnSpPr>
            <p:spPr>
              <a:xfrm>
                <a:off x="1616" y="2131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16"/>
              <p:cNvCxnSpPr/>
              <p:nvPr/>
            </p:nvCxnSpPr>
            <p:spPr>
              <a:xfrm>
                <a:off x="1929" y="2131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16"/>
              <p:cNvSpPr/>
              <p:nvPr/>
            </p:nvSpPr>
            <p:spPr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6"/>
              <p:cNvSpPr txBox="1"/>
              <p:nvPr/>
            </p:nvSpPr>
            <p:spPr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6"/>
            <p:cNvGrpSpPr/>
            <p:nvPr/>
          </p:nvGrpSpPr>
          <p:grpSpPr>
            <a:xfrm>
              <a:off x="415" y="2028"/>
              <a:ext cx="318" cy="267"/>
              <a:chOff x="1613" y="2011"/>
              <a:chExt cx="318" cy="267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0" name="Google Shape;150;p16"/>
              <p:cNvCxnSpPr/>
              <p:nvPr/>
            </p:nvCxnSpPr>
            <p:spPr>
              <a:xfrm>
                <a:off x="1616" y="2131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6"/>
              <p:cNvCxnSpPr/>
              <p:nvPr/>
            </p:nvCxnSpPr>
            <p:spPr>
              <a:xfrm>
                <a:off x="1931" y="2131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2" name="Google Shape;152;p16"/>
              <p:cNvSpPr/>
              <p:nvPr/>
            </p:nvSpPr>
            <p:spPr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6"/>
              <p:cNvSpPr txBox="1"/>
              <p:nvPr/>
            </p:nvSpPr>
            <p:spPr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6" name="Google Shape;156;p16"/>
            <p:cNvCxnSpPr/>
            <p:nvPr/>
          </p:nvCxnSpPr>
          <p:spPr>
            <a:xfrm>
              <a:off x="738" y="2156"/>
              <a:ext cx="63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16"/>
            <p:cNvCxnSpPr/>
            <p:nvPr/>
          </p:nvCxnSpPr>
          <p:spPr>
            <a:xfrm>
              <a:off x="1440" y="1082"/>
              <a:ext cx="0" cy="9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14" y="1021"/>
              <a:ext cx="674" cy="108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" name="Google Shape;159;p16"/>
            <p:cNvSpPr txBox="1"/>
            <p:nvPr/>
          </p:nvSpPr>
          <p:spPr>
            <a:xfrm>
              <a:off x="772" y="1368"/>
              <a:ext cx="216" cy="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p16"/>
            <p:cNvCxnSpPr/>
            <p:nvPr/>
          </p:nvCxnSpPr>
          <p:spPr>
            <a:xfrm>
              <a:off x="1447" y="2206"/>
              <a:ext cx="9" cy="71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1" name="Google Shape;161;p16"/>
            <p:cNvSpPr txBox="1"/>
            <p:nvPr/>
          </p:nvSpPr>
          <p:spPr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604" y="2227"/>
              <a:ext cx="857" cy="1152"/>
            </a:xfrm>
            <a:custGeom>
              <a:avLst/>
              <a:gdLst/>
              <a:ahLst/>
              <a:cxnLst/>
              <a:rect l="l" t="t" r="r" b="b"/>
              <a:pathLst>
                <a:path w="857" h="1152" extrusionOk="0">
                  <a:moveTo>
                    <a:pt x="0" y="0"/>
                  </a:moveTo>
                  <a:cubicBezTo>
                    <a:pt x="95" y="191"/>
                    <a:pt x="365" y="1152"/>
                    <a:pt x="562" y="1152"/>
                  </a:cubicBezTo>
                  <a:cubicBezTo>
                    <a:pt x="759" y="1152"/>
                    <a:pt x="796" y="851"/>
                    <a:pt x="857" y="77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6"/>
            <p:cNvCxnSpPr/>
            <p:nvPr/>
          </p:nvCxnSpPr>
          <p:spPr>
            <a:xfrm flipH="1">
              <a:off x="1450" y="2158"/>
              <a:ext cx="998" cy="82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Google Shape;165;p16"/>
            <p:cNvSpPr txBox="1"/>
            <p:nvPr/>
          </p:nvSpPr>
          <p:spPr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477" y="1946"/>
              <a:ext cx="991" cy="484"/>
            </a:xfrm>
            <a:custGeom>
              <a:avLst/>
              <a:gdLst/>
              <a:ahLst/>
              <a:cxnLst/>
              <a:rect l="l" t="t" r="r" b="b"/>
              <a:pathLst>
                <a:path w="991" h="484" extrusionOk="0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7" name="Google Shape;167;p16"/>
            <p:cNvGrpSpPr/>
            <p:nvPr/>
          </p:nvGrpSpPr>
          <p:grpSpPr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168" name="Google Shape;168;p16"/>
              <p:cNvSpPr/>
              <p:nvPr/>
            </p:nvSpPr>
            <p:spPr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9" name="Google Shape;169;p16"/>
              <p:cNvCxnSpPr/>
              <p:nvPr/>
            </p:nvCxnSpPr>
            <p:spPr>
              <a:xfrm>
                <a:off x="1616" y="2131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6"/>
              <p:cNvCxnSpPr/>
              <p:nvPr/>
            </p:nvCxnSpPr>
            <p:spPr>
              <a:xfrm>
                <a:off x="1929" y="2131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1" name="Google Shape;171;p16"/>
              <p:cNvSpPr/>
              <p:nvPr/>
            </p:nvSpPr>
            <p:spPr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6"/>
              <p:cNvSpPr txBox="1"/>
              <p:nvPr/>
            </p:nvSpPr>
            <p:spPr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sz="24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Google Shape;175;p16"/>
            <p:cNvSpPr txBox="1"/>
            <p:nvPr/>
          </p:nvSpPr>
          <p:spPr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" name="Google Shape;176;p16"/>
            <p:cNvGrpSpPr/>
            <p:nvPr/>
          </p:nvGrpSpPr>
          <p:grpSpPr>
            <a:xfrm>
              <a:off x="3007" y="2002"/>
              <a:ext cx="318" cy="269"/>
              <a:chOff x="1611" y="2011"/>
              <a:chExt cx="318" cy="269"/>
            </a:xfrm>
          </p:grpSpPr>
          <p:sp>
            <p:nvSpPr>
              <p:cNvPr id="177" name="Google Shape;177;p16"/>
              <p:cNvSpPr/>
              <p:nvPr/>
            </p:nvSpPr>
            <p:spPr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8" name="Google Shape;178;p16"/>
              <p:cNvCxnSpPr/>
              <p:nvPr/>
            </p:nvCxnSpPr>
            <p:spPr>
              <a:xfrm>
                <a:off x="1616" y="2131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6"/>
              <p:cNvCxnSpPr/>
              <p:nvPr/>
            </p:nvCxnSpPr>
            <p:spPr>
              <a:xfrm>
                <a:off x="1929" y="2131"/>
                <a:ext cx="0" cy="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0" name="Google Shape;180;p16"/>
              <p:cNvSpPr/>
              <p:nvPr/>
            </p:nvSpPr>
            <p:spPr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6"/>
              <p:cNvSpPr txBox="1"/>
              <p:nvPr/>
            </p:nvSpPr>
            <p:spPr>
              <a:xfrm>
                <a:off x="1653" y="2011"/>
                <a:ext cx="216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 sz="24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4" name="Google Shape;184;p16"/>
            <p:cNvCxnSpPr/>
            <p:nvPr/>
          </p:nvCxnSpPr>
          <p:spPr>
            <a:xfrm>
              <a:off x="2640" y="2149"/>
              <a:ext cx="3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" name="Google Shape;185;p16"/>
            <p:cNvSpPr txBox="1"/>
            <p:nvPr/>
          </p:nvSpPr>
          <p:spPr>
            <a:xfrm>
              <a:off x="2706" y="2149"/>
              <a:ext cx="216" cy="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" name="Google Shape;186;p16"/>
            <p:cNvCxnSpPr/>
            <p:nvPr/>
          </p:nvCxnSpPr>
          <p:spPr>
            <a:xfrm>
              <a:off x="1503" y="990"/>
              <a:ext cx="965" cy="11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" name="Google Shape;187;p16"/>
            <p:cNvSpPr txBox="1"/>
            <p:nvPr/>
          </p:nvSpPr>
          <p:spPr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489" y="976"/>
              <a:ext cx="28" cy="14"/>
            </a:xfrm>
            <a:custGeom>
              <a:avLst/>
              <a:gdLst/>
              <a:ahLst/>
              <a:cxnLst/>
              <a:rect l="l" t="t" r="r" b="b"/>
              <a:pathLst>
                <a:path w="28" h="14" extrusionOk="0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623" y="999"/>
              <a:ext cx="1510" cy="1052"/>
            </a:xfrm>
            <a:custGeom>
              <a:avLst/>
              <a:gdLst/>
              <a:ahLst/>
              <a:cxnLst/>
              <a:rect l="l" t="t" r="r" b="b"/>
              <a:pathLst>
                <a:path w="1510" h="1052" extrusionOk="0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2011363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u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Dijkstra’s algorithm: example</a:t>
            </a:r>
            <a:endParaRPr sz="4400" b="0" u="none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1998664" y="1277939"/>
            <a:ext cx="70643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2982913" y="1284289"/>
            <a:ext cx="4175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3567113" y="1009650"/>
            <a:ext cx="67786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lang="en-US" sz="2000" b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p(v)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2035175" y="161766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2039938" y="191452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2041525" y="22225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2035175" y="252412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2033588" y="28273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2038350" y="31321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4154489" y="1017588"/>
            <a:ext cx="73342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lang="en-US" sz="2000" b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p(w)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4830763" y="1017588"/>
            <a:ext cx="67786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lang="en-US" sz="2000" b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5470526" y="1017588"/>
            <a:ext cx="677863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lang="en-US" sz="2000" b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p(y)</a:t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6102351" y="1022350"/>
            <a:ext cx="6635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lang="en-US" sz="2000" b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p(z)</a:t>
            </a:r>
            <a:endParaRPr/>
          </a:p>
        </p:txBody>
      </p:sp>
      <p:cxnSp>
        <p:nvCxnSpPr>
          <p:cNvPr id="205" name="Google Shape;205;p16"/>
          <p:cNvCxnSpPr/>
          <p:nvPr/>
        </p:nvCxnSpPr>
        <p:spPr>
          <a:xfrm>
            <a:off x="2124075" y="1638300"/>
            <a:ext cx="4629150" cy="0"/>
          </a:xfrm>
          <a:prstGeom prst="straightConnector1">
            <a:avLst/>
          </a:prstGeom>
          <a:noFill/>
          <a:ln w="28575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2105025" y="1952625"/>
            <a:ext cx="4629150" cy="0"/>
          </a:xfrm>
          <a:prstGeom prst="straightConnector1">
            <a:avLst/>
          </a:prstGeom>
          <a:noFill/>
          <a:ln w="12700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16"/>
          <p:cNvSpPr txBox="1"/>
          <p:nvPr/>
        </p:nvSpPr>
        <p:spPr>
          <a:xfrm>
            <a:off x="3016250" y="16081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208" name="Google Shape;208;p16"/>
          <p:cNvCxnSpPr/>
          <p:nvPr/>
        </p:nvCxnSpPr>
        <p:spPr>
          <a:xfrm>
            <a:off x="2105025" y="2247900"/>
            <a:ext cx="4629150" cy="0"/>
          </a:xfrm>
          <a:prstGeom prst="straightConnector1">
            <a:avLst/>
          </a:prstGeom>
          <a:noFill/>
          <a:ln w="12700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6"/>
          <p:cNvCxnSpPr/>
          <p:nvPr/>
        </p:nvCxnSpPr>
        <p:spPr>
          <a:xfrm>
            <a:off x="2105025" y="2562225"/>
            <a:ext cx="4629150" cy="0"/>
          </a:xfrm>
          <a:prstGeom prst="straightConnector1">
            <a:avLst/>
          </a:prstGeom>
          <a:noFill/>
          <a:ln w="12700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2089150" y="2865438"/>
            <a:ext cx="4629150" cy="0"/>
          </a:xfrm>
          <a:prstGeom prst="straightConnector1">
            <a:avLst/>
          </a:prstGeom>
          <a:noFill/>
          <a:ln w="12700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2100263" y="3171825"/>
            <a:ext cx="4629150" cy="0"/>
          </a:xfrm>
          <a:prstGeom prst="straightConnector1">
            <a:avLst/>
          </a:prstGeom>
          <a:noFill/>
          <a:ln w="12700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16"/>
          <p:cNvCxnSpPr/>
          <p:nvPr/>
        </p:nvCxnSpPr>
        <p:spPr>
          <a:xfrm>
            <a:off x="2105025" y="3467100"/>
            <a:ext cx="4629150" cy="0"/>
          </a:xfrm>
          <a:prstGeom prst="straightConnector1">
            <a:avLst/>
          </a:prstGeom>
          <a:noFill/>
          <a:ln w="12700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6"/>
          <p:cNvGrpSpPr/>
          <p:nvPr/>
        </p:nvGrpSpPr>
        <p:grpSpPr>
          <a:xfrm>
            <a:off x="3714751" y="1609726"/>
            <a:ext cx="3084513" cy="371475"/>
            <a:chOff x="1380" y="1014"/>
            <a:chExt cx="1943" cy="234"/>
          </a:xfrm>
        </p:grpSpPr>
        <p:sp>
          <p:nvSpPr>
            <p:cNvPr id="214" name="Google Shape;214;p16"/>
            <p:cNvSpPr txBox="1"/>
            <p:nvPr/>
          </p:nvSpPr>
          <p:spPr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 </a:t>
              </a:r>
              <a:endParaRPr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 txBox="1"/>
            <p:nvPr/>
          </p:nvSpPr>
          <p:spPr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 </a:t>
              </a:r>
              <a:endParaRPr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7,u</a:t>
              </a:r>
              <a:endParaRPr/>
            </a:p>
          </p:txBody>
        </p:sp>
        <p:sp>
          <p:nvSpPr>
            <p:cNvPr id="217" name="Google Shape;217;p16"/>
            <p:cNvSpPr txBox="1"/>
            <p:nvPr/>
          </p:nvSpPr>
          <p:spPr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3,u</a:t>
              </a:r>
              <a:endParaRPr/>
            </a:p>
          </p:txBody>
        </p:sp>
        <p:sp>
          <p:nvSpPr>
            <p:cNvPr id="218" name="Google Shape;218;p16"/>
            <p:cNvSpPr txBox="1"/>
            <p:nvPr/>
          </p:nvSpPr>
          <p:spPr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</p:grpSp>
      <p:sp>
        <p:nvSpPr>
          <p:cNvPr id="219" name="Google Shape;219;p16"/>
          <p:cNvSpPr txBox="1"/>
          <p:nvPr/>
        </p:nvSpPr>
        <p:spPr>
          <a:xfrm>
            <a:off x="2870200" y="1905001"/>
            <a:ext cx="4762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uw</a:t>
            </a:r>
            <a:endParaRPr/>
          </a:p>
        </p:txBody>
      </p:sp>
      <p:grpSp>
        <p:nvGrpSpPr>
          <p:cNvPr id="220" name="Google Shape;220;p16"/>
          <p:cNvGrpSpPr/>
          <p:nvPr/>
        </p:nvGrpSpPr>
        <p:grpSpPr>
          <a:xfrm>
            <a:off x="3687763" y="1916114"/>
            <a:ext cx="3122612" cy="371475"/>
            <a:chOff x="1356" y="1014"/>
            <a:chExt cx="1967" cy="234"/>
          </a:xfrm>
        </p:grpSpPr>
        <p:sp>
          <p:nvSpPr>
            <p:cNvPr id="221" name="Google Shape;221;p16"/>
            <p:cNvSpPr txBox="1"/>
            <p:nvPr/>
          </p:nvSpPr>
          <p:spPr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 </a:t>
              </a:r>
              <a:endParaRPr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 txBox="1"/>
            <p:nvPr/>
          </p:nvSpPr>
          <p:spPr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,w</a:t>
              </a:r>
              <a:r>
                <a:rPr lang="en-US" sz="18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6,w</a:t>
              </a:r>
              <a:endParaRPr/>
            </a:p>
          </p:txBody>
        </p:sp>
        <p:sp>
          <p:nvSpPr>
            <p:cNvPr id="224" name="Google Shape;224;p16"/>
            <p:cNvSpPr txBox="1"/>
            <p:nvPr/>
          </p:nvSpPr>
          <p:spPr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 txBox="1"/>
            <p:nvPr/>
          </p:nvSpPr>
          <p:spPr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/>
            </a:p>
          </p:txBody>
        </p:sp>
      </p:grpSp>
      <p:grpSp>
        <p:nvGrpSpPr>
          <p:cNvPr id="226" name="Google Shape;226;p16"/>
          <p:cNvGrpSpPr/>
          <p:nvPr/>
        </p:nvGrpSpPr>
        <p:grpSpPr>
          <a:xfrm>
            <a:off x="3686176" y="2214564"/>
            <a:ext cx="3122613" cy="376237"/>
            <a:chOff x="1356" y="1011"/>
            <a:chExt cx="1967" cy="237"/>
          </a:xfrm>
        </p:grpSpPr>
        <p:sp>
          <p:nvSpPr>
            <p:cNvPr id="227" name="Google Shape;227;p16"/>
            <p:cNvSpPr txBox="1"/>
            <p:nvPr/>
          </p:nvSpPr>
          <p:spPr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,x </a:t>
              </a:r>
              <a:endParaRPr/>
            </a:p>
          </p:txBody>
        </p:sp>
        <p:sp>
          <p:nvSpPr>
            <p:cNvPr id="228" name="Google Shape;228;p16"/>
            <p:cNvSpPr txBox="1"/>
            <p:nvPr/>
          </p:nvSpPr>
          <p:spPr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11,</a:t>
              </a: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 </a:t>
              </a:r>
              <a:endParaRPr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 txBox="1"/>
            <p:nvPr/>
          </p:nvSpPr>
          <p:spPr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6,w</a:t>
              </a:r>
              <a:endParaRPr/>
            </a:p>
          </p:txBody>
        </p:sp>
        <p:sp>
          <p:nvSpPr>
            <p:cNvPr id="230" name="Google Shape;230;p16"/>
            <p:cNvSpPr txBox="1"/>
            <p:nvPr/>
          </p:nvSpPr>
          <p:spPr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 txBox="1"/>
            <p:nvPr/>
          </p:nvSpPr>
          <p:spPr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16"/>
          <p:cNvSpPr/>
          <p:nvPr/>
        </p:nvSpPr>
        <p:spPr>
          <a:xfrm>
            <a:off x="4352925" y="1666876"/>
            <a:ext cx="528638" cy="27622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5006975" y="1952626"/>
            <a:ext cx="528638" cy="27622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2763838" y="2214563"/>
            <a:ext cx="590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uwx</a:t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3698875" y="2271714"/>
            <a:ext cx="528638" cy="27622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2668588" y="2500313"/>
            <a:ext cx="704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uwxv</a:t>
            </a:r>
            <a:endParaRPr/>
          </a:p>
        </p:txBody>
      </p:sp>
      <p:grpSp>
        <p:nvGrpSpPr>
          <p:cNvPr id="237" name="Google Shape;237;p16"/>
          <p:cNvGrpSpPr/>
          <p:nvPr/>
        </p:nvGrpSpPr>
        <p:grpSpPr>
          <a:xfrm>
            <a:off x="5532439" y="2511426"/>
            <a:ext cx="1273175" cy="366713"/>
            <a:chOff x="1492" y="2777"/>
            <a:chExt cx="802" cy="231"/>
          </a:xfrm>
        </p:grpSpPr>
        <p:sp>
          <p:nvSpPr>
            <p:cNvPr id="238" name="Google Shape;238;p16"/>
            <p:cNvSpPr txBox="1"/>
            <p:nvPr/>
          </p:nvSpPr>
          <p:spPr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,x </a:t>
              </a:r>
              <a:endParaRPr/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10,</a:t>
              </a:r>
              <a:r>
                <a:rPr lang="en-US" sz="18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 </a:t>
              </a:r>
              <a:endParaRPr sz="20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6"/>
          <p:cNvSpPr/>
          <p:nvPr/>
        </p:nvSpPr>
        <p:spPr>
          <a:xfrm>
            <a:off x="5535614" y="2570164"/>
            <a:ext cx="528637" cy="27622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2584450" y="2819401"/>
            <a:ext cx="819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uwxvy</a:t>
            </a:r>
            <a:endParaRPr/>
          </a:p>
        </p:txBody>
      </p:sp>
      <p:sp>
        <p:nvSpPr>
          <p:cNvPr id="242" name="Google Shape;242;p16"/>
          <p:cNvSpPr txBox="1"/>
          <p:nvPr/>
        </p:nvSpPr>
        <p:spPr>
          <a:xfrm>
            <a:off x="6162676" y="2830513"/>
            <a:ext cx="6508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 </a:t>
            </a:r>
            <a:endParaRPr/>
          </a:p>
        </p:txBody>
      </p:sp>
      <p:sp>
        <p:nvSpPr>
          <p:cNvPr id="243" name="Google Shape;243;p16"/>
          <p:cNvSpPr/>
          <p:nvPr/>
        </p:nvSpPr>
        <p:spPr>
          <a:xfrm>
            <a:off x="6200775" y="2887664"/>
            <a:ext cx="528638" cy="27622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2062163" y="3775076"/>
            <a:ext cx="3810000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lang="en-US" sz="2800" b="0" i="1" u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notes:</a:t>
            </a:r>
            <a:endParaRPr/>
          </a:p>
          <a:p>
            <a:pPr marL="342900" marR="0" lvl="0" indent="-342900" algn="l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lang="en-US" sz="20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construct shortest path tree by tracing predecessor nodes</a:t>
            </a:r>
            <a:endParaRPr/>
          </a:p>
          <a:p>
            <a:pPr marL="342900" marR="0" lvl="0" indent="-342900" algn="l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lang="en-US" sz="20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ties can exist (can be broken arbitrarily)</a:t>
            </a:r>
            <a:endParaRPr/>
          </a:p>
        </p:txBody>
      </p:sp>
      <p:cxnSp>
        <p:nvCxnSpPr>
          <p:cNvPr id="245" name="Google Shape;245;p16"/>
          <p:cNvCxnSpPr/>
          <p:nvPr/>
        </p:nvCxnSpPr>
        <p:spPr>
          <a:xfrm>
            <a:off x="9398000" y="4995863"/>
            <a:ext cx="5905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16"/>
          <p:cNvCxnSpPr/>
          <p:nvPr/>
        </p:nvCxnSpPr>
        <p:spPr>
          <a:xfrm rot="10800000" flipH="1">
            <a:off x="7648576" y="4995863"/>
            <a:ext cx="1463675" cy="120491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16"/>
          <p:cNvCxnSpPr/>
          <p:nvPr/>
        </p:nvCxnSpPr>
        <p:spPr>
          <a:xfrm>
            <a:off x="7639051" y="5110163"/>
            <a:ext cx="9525" cy="10477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16"/>
          <p:cNvCxnSpPr/>
          <p:nvPr/>
        </p:nvCxnSpPr>
        <p:spPr>
          <a:xfrm rot="10800000" flipH="1">
            <a:off x="6430964" y="3252789"/>
            <a:ext cx="1012825" cy="16287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16"/>
          <p:cNvCxnSpPr/>
          <p:nvPr/>
        </p:nvCxnSpPr>
        <p:spPr>
          <a:xfrm>
            <a:off x="6532563" y="4999038"/>
            <a:ext cx="94456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0" name="Google Shape;250;p16"/>
          <p:cNvSpPr txBox="1"/>
          <p:nvPr/>
        </p:nvSpPr>
        <p:spPr>
          <a:xfrm>
            <a:off x="2455863" y="3117851"/>
            <a:ext cx="9334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uwxvyz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7" name="Google Shape;257;p17" descr="underline_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9139" y="83343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7"/>
          <p:cNvSpPr txBox="1">
            <a:spLocks noGrp="1"/>
          </p:cNvSpPr>
          <p:nvPr>
            <p:ph type="title"/>
          </p:nvPr>
        </p:nvSpPr>
        <p:spPr>
          <a:xfrm>
            <a:off x="1935164" y="130176"/>
            <a:ext cx="8364537" cy="96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Dijkstra’s algorithm: another example</a:t>
            </a:r>
            <a:endParaRPr/>
          </a:p>
        </p:txBody>
      </p:sp>
      <p:sp>
        <p:nvSpPr>
          <p:cNvPr id="259" name="Google Shape;259;p17"/>
          <p:cNvSpPr txBox="1"/>
          <p:nvPr/>
        </p:nvSpPr>
        <p:spPr>
          <a:xfrm>
            <a:off x="1763714" y="1506539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60" name="Google Shape;260;p17"/>
          <p:cNvSpPr txBox="1"/>
          <p:nvPr/>
        </p:nvSpPr>
        <p:spPr>
          <a:xfrm>
            <a:off x="2776539" y="1516064"/>
            <a:ext cx="1017587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uxy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uxyv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uxyvw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uxyvwz</a:t>
            </a:r>
            <a:endParaRPr/>
          </a:p>
        </p:txBody>
      </p:sp>
      <p:sp>
        <p:nvSpPr>
          <p:cNvPr id="261" name="Google Shape;261;p17"/>
          <p:cNvSpPr txBox="1"/>
          <p:nvPr/>
        </p:nvSpPr>
        <p:spPr>
          <a:xfrm>
            <a:off x="4024314" y="1497014"/>
            <a:ext cx="1169987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2,u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2,u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2,u</a:t>
            </a:r>
            <a:endParaRPr/>
          </a:p>
        </p:txBody>
      </p:sp>
      <p:sp>
        <p:nvSpPr>
          <p:cNvPr id="262" name="Google Shape;262;p17"/>
          <p:cNvSpPr txBox="1"/>
          <p:nvPr/>
        </p:nvSpPr>
        <p:spPr>
          <a:xfrm>
            <a:off x="5191125" y="1501776"/>
            <a:ext cx="1284288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5,u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4,x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6581775" y="1497014"/>
            <a:ext cx="1169988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1,u</a:t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7877175" y="1501776"/>
            <a:ext cx="1169988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∞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2,x</a:t>
            </a:r>
            <a:endParaRPr/>
          </a:p>
        </p:txBody>
      </p:sp>
      <p:sp>
        <p:nvSpPr>
          <p:cNvPr id="265" name="Google Shape;265;p17"/>
          <p:cNvSpPr txBox="1"/>
          <p:nvPr/>
        </p:nvSpPr>
        <p:spPr>
          <a:xfrm>
            <a:off x="9129714" y="1516063"/>
            <a:ext cx="1169987" cy="186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∞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∞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/>
          </a:p>
        </p:txBody>
      </p:sp>
      <p:cxnSp>
        <p:nvCxnSpPr>
          <p:cNvPr id="266" name="Google Shape;266;p17"/>
          <p:cNvCxnSpPr/>
          <p:nvPr/>
        </p:nvCxnSpPr>
        <p:spPr>
          <a:xfrm>
            <a:off x="1885951" y="1857376"/>
            <a:ext cx="8505825" cy="95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17"/>
          <p:cNvCxnSpPr/>
          <p:nvPr/>
        </p:nvCxnSpPr>
        <p:spPr>
          <a:xfrm>
            <a:off x="2043114" y="2162175"/>
            <a:ext cx="829627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17"/>
          <p:cNvCxnSpPr/>
          <p:nvPr/>
        </p:nvCxnSpPr>
        <p:spPr>
          <a:xfrm>
            <a:off x="2062163" y="2457451"/>
            <a:ext cx="8267700" cy="476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17"/>
          <p:cNvCxnSpPr/>
          <p:nvPr/>
        </p:nvCxnSpPr>
        <p:spPr>
          <a:xfrm>
            <a:off x="2071688" y="2767014"/>
            <a:ext cx="8253412" cy="952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17"/>
          <p:cNvCxnSpPr/>
          <p:nvPr/>
        </p:nvCxnSpPr>
        <p:spPr>
          <a:xfrm>
            <a:off x="2081213" y="3071814"/>
            <a:ext cx="8267700" cy="952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17"/>
          <p:cNvCxnSpPr/>
          <p:nvPr/>
        </p:nvCxnSpPr>
        <p:spPr>
          <a:xfrm>
            <a:off x="2095500" y="3386138"/>
            <a:ext cx="8262938" cy="476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" name="Google Shape;272;p17"/>
          <p:cNvGrpSpPr/>
          <p:nvPr/>
        </p:nvGrpSpPr>
        <p:grpSpPr>
          <a:xfrm>
            <a:off x="3748089" y="4043364"/>
            <a:ext cx="3571875" cy="2236787"/>
            <a:chOff x="3162" y="1071"/>
            <a:chExt cx="2250" cy="1409"/>
          </a:xfrm>
        </p:grpSpPr>
        <p:sp>
          <p:nvSpPr>
            <p:cNvPr id="273" name="Google Shape;273;p17"/>
            <p:cNvSpPr/>
            <p:nvPr/>
          </p:nvSpPr>
          <p:spPr>
            <a:xfrm>
              <a:off x="3162" y="1071"/>
              <a:ext cx="2250" cy="1409"/>
            </a:xfrm>
            <a:custGeom>
              <a:avLst/>
              <a:gdLst/>
              <a:ahLst/>
              <a:cxnLst/>
              <a:rect l="l" t="t" r="r" b="b"/>
              <a:pathLst>
                <a:path w="2250" h="1409" extrusionOk="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3498" y="1620"/>
              <a:ext cx="342" cy="186"/>
            </a:xfrm>
            <a:custGeom>
              <a:avLst/>
              <a:gdLst/>
              <a:ahLst/>
              <a:cxnLst/>
              <a:rect l="l" t="t" r="r" b="b"/>
              <a:pathLst>
                <a:path w="342" h="186" extrusionOk="0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p17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17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1" name="Google Shape;281;p17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" name="Google Shape;283;p17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6" name="Google Shape;286;p17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17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8" name="Google Shape;288;p17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1" name="Google Shape;291;p17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7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3" name="Google Shape;293;p17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6" name="Google Shape;296;p17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7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17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1" name="Google Shape;301;p17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17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3" name="Google Shape;303;p17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4557" y="1647"/>
              <a:ext cx="1" cy="522"/>
            </a:xfrm>
            <a:custGeom>
              <a:avLst/>
              <a:gdLst/>
              <a:ahLst/>
              <a:cxnLst/>
              <a:rect l="l" t="t" r="r" b="b"/>
              <a:pathLst>
                <a:path w="1" h="522" extrusionOk="0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64" y="1653"/>
              <a:ext cx="1" cy="537"/>
            </a:xfrm>
            <a:custGeom>
              <a:avLst/>
              <a:gdLst/>
              <a:ahLst/>
              <a:cxnLst/>
              <a:rect l="l" t="t" r="r" b="b"/>
              <a:pathLst>
                <a:path w="1" h="537" extrusionOk="0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4029" y="1638"/>
              <a:ext cx="504" cy="600"/>
            </a:xfrm>
            <a:custGeom>
              <a:avLst/>
              <a:gdLst/>
              <a:ahLst/>
              <a:cxnLst/>
              <a:rect l="l" t="t" r="r" b="b"/>
              <a:pathLst>
                <a:path w="378" h="174" extrusionOk="0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4716" y="1986"/>
              <a:ext cx="366" cy="270"/>
            </a:xfrm>
            <a:custGeom>
              <a:avLst/>
              <a:gdLst/>
              <a:ahLst/>
              <a:cxnLst/>
              <a:rect l="l" t="t" r="r" b="b"/>
              <a:pathLst>
                <a:path w="366" h="270" extrusionOk="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4035" y="226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444" y="1944"/>
              <a:ext cx="276" cy="264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4029" y="157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4704" y="1575"/>
              <a:ext cx="396" cy="267"/>
            </a:xfrm>
            <a:custGeom>
              <a:avLst/>
              <a:gdLst/>
              <a:ahLst/>
              <a:cxnLst/>
              <a:rect l="l" t="t" r="r" b="b"/>
              <a:pathLst>
                <a:path w="396" h="267" extrusionOk="0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387" y="1146"/>
              <a:ext cx="1110" cy="645"/>
            </a:xfrm>
            <a:custGeom>
              <a:avLst/>
              <a:gdLst/>
              <a:ahLst/>
              <a:cxnLst/>
              <a:rect l="l" t="t" r="r" b="b"/>
              <a:pathLst>
                <a:path w="1110" h="645" extrusionOk="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4" name="Google Shape;314;p17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315" name="Google Shape;315;p17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7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7" name="Google Shape;317;p17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318" name="Google Shape;318;p17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7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0" name="Google Shape;320;p17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321" name="Google Shape;321;p17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7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323" name="Google Shape;323;p17"/>
            <p:cNvGrpSpPr/>
            <p:nvPr/>
          </p:nvGrpSpPr>
          <p:grpSpPr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324" name="Google Shape;324;p17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7"/>
              <p:cNvSpPr txBox="1"/>
              <p:nvPr/>
            </p:nvSpPr>
            <p:spPr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6" name="Google Shape;326;p17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327" name="Google Shape;327;p17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7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" name="Google Shape;329;p17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330" name="Google Shape;330;p17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7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332" name="Google Shape;332;p17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7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7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7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7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7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7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7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7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2" name="Google Shape;342;p17"/>
          <p:cNvCxnSpPr/>
          <p:nvPr/>
        </p:nvCxnSpPr>
        <p:spPr>
          <a:xfrm flipH="1">
            <a:off x="3765551" y="2035176"/>
            <a:ext cx="3514725" cy="30956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17"/>
          <p:cNvCxnSpPr/>
          <p:nvPr/>
        </p:nvCxnSpPr>
        <p:spPr>
          <a:xfrm flipH="1">
            <a:off x="3687763" y="2330451"/>
            <a:ext cx="4894262" cy="33496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17"/>
          <p:cNvCxnSpPr/>
          <p:nvPr/>
        </p:nvCxnSpPr>
        <p:spPr>
          <a:xfrm flipH="1">
            <a:off x="3751263" y="2692401"/>
            <a:ext cx="914400" cy="2571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17"/>
          <p:cNvCxnSpPr/>
          <p:nvPr/>
        </p:nvCxnSpPr>
        <p:spPr>
          <a:xfrm flipH="1">
            <a:off x="3765551" y="2949576"/>
            <a:ext cx="2239963" cy="30956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17"/>
          <p:cNvCxnSpPr/>
          <p:nvPr/>
        </p:nvCxnSpPr>
        <p:spPr>
          <a:xfrm flipH="1">
            <a:off x="3778250" y="3206751"/>
            <a:ext cx="5975350" cy="33496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352" name="Google Shape;35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18"/>
          <p:cNvSpPr txBox="1">
            <a:spLocks noGrp="1"/>
          </p:cNvSpPr>
          <p:nvPr>
            <p:ph type="title"/>
          </p:nvPr>
        </p:nvSpPr>
        <p:spPr>
          <a:xfrm>
            <a:off x="2057400" y="152400"/>
            <a:ext cx="7772400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Dijkstra’s algorithm: example (2) </a:t>
            </a:r>
            <a:endParaRPr sz="4000"/>
          </a:p>
        </p:txBody>
      </p:sp>
      <p:grpSp>
        <p:nvGrpSpPr>
          <p:cNvPr id="354" name="Google Shape;354;p18"/>
          <p:cNvGrpSpPr/>
          <p:nvPr/>
        </p:nvGrpSpPr>
        <p:grpSpPr>
          <a:xfrm>
            <a:off x="3722688" y="2036764"/>
            <a:ext cx="3244850" cy="1500187"/>
            <a:chOff x="1385" y="1283"/>
            <a:chExt cx="2044" cy="945"/>
          </a:xfrm>
        </p:grpSpPr>
        <p:sp>
          <p:nvSpPr>
            <p:cNvPr id="355" name="Google Shape;355;p18"/>
            <p:cNvSpPr/>
            <p:nvPr/>
          </p:nvSpPr>
          <p:spPr>
            <a:xfrm>
              <a:off x="1648" y="1465"/>
              <a:ext cx="342" cy="186"/>
            </a:xfrm>
            <a:custGeom>
              <a:avLst/>
              <a:gdLst/>
              <a:ahLst/>
              <a:cxnLst/>
              <a:rect l="l" t="t" r="r" b="b"/>
              <a:pathLst>
                <a:path w="342" h="186" extrusionOk="0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18"/>
            <p:cNvCxnSpPr/>
            <p:nvPr/>
          </p:nvCxnSpPr>
          <p:spPr>
            <a:xfrm>
              <a:off x="1388" y="1700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18"/>
            <p:cNvCxnSpPr/>
            <p:nvPr/>
          </p:nvCxnSpPr>
          <p:spPr>
            <a:xfrm>
              <a:off x="1701" y="1700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" name="Google Shape;359;p18"/>
            <p:cNvSpPr/>
            <p:nvPr/>
          </p:nvSpPr>
          <p:spPr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2" name="Google Shape;362;p18"/>
            <p:cNvCxnSpPr/>
            <p:nvPr/>
          </p:nvCxnSpPr>
          <p:spPr>
            <a:xfrm>
              <a:off x="1862" y="208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18"/>
            <p:cNvCxnSpPr/>
            <p:nvPr/>
          </p:nvCxnSpPr>
          <p:spPr>
            <a:xfrm>
              <a:off x="2175" y="208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4" name="Google Shape;364;p18"/>
            <p:cNvSpPr/>
            <p:nvPr/>
          </p:nvSpPr>
          <p:spPr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7" name="Google Shape;367;p18"/>
            <p:cNvCxnSpPr/>
            <p:nvPr/>
          </p:nvCxnSpPr>
          <p:spPr>
            <a:xfrm>
              <a:off x="1858" y="139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18"/>
            <p:cNvCxnSpPr/>
            <p:nvPr/>
          </p:nvCxnSpPr>
          <p:spPr>
            <a:xfrm>
              <a:off x="2171" y="139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9" name="Google Shape;369;p18"/>
            <p:cNvSpPr/>
            <p:nvPr/>
          </p:nvSpPr>
          <p:spPr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2" name="Google Shape;372;p18"/>
            <p:cNvCxnSpPr/>
            <p:nvPr/>
          </p:nvCxnSpPr>
          <p:spPr>
            <a:xfrm>
              <a:off x="2541" y="1393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8"/>
            <p:cNvCxnSpPr/>
            <p:nvPr/>
          </p:nvCxnSpPr>
          <p:spPr>
            <a:xfrm>
              <a:off x="2853" y="1393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4" name="Google Shape;374;p18"/>
            <p:cNvSpPr/>
            <p:nvPr/>
          </p:nvSpPr>
          <p:spPr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7" name="Google Shape;377;p18"/>
            <p:cNvCxnSpPr/>
            <p:nvPr/>
          </p:nvCxnSpPr>
          <p:spPr>
            <a:xfrm>
              <a:off x="2551" y="2084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18"/>
            <p:cNvCxnSpPr/>
            <p:nvPr/>
          </p:nvCxnSpPr>
          <p:spPr>
            <a:xfrm>
              <a:off x="2864" y="2084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9" name="Google Shape;379;p18"/>
            <p:cNvSpPr/>
            <p:nvPr/>
          </p:nvSpPr>
          <p:spPr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2" name="Google Shape;382;p18"/>
            <p:cNvCxnSpPr/>
            <p:nvPr/>
          </p:nvCxnSpPr>
          <p:spPr>
            <a:xfrm>
              <a:off x="3116" y="1743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18"/>
            <p:cNvCxnSpPr/>
            <p:nvPr/>
          </p:nvCxnSpPr>
          <p:spPr>
            <a:xfrm>
              <a:off x="3429" y="1743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4" name="Google Shape;384;p18"/>
            <p:cNvSpPr/>
            <p:nvPr/>
          </p:nvSpPr>
          <p:spPr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707" y="1492"/>
              <a:ext cx="1" cy="522"/>
            </a:xfrm>
            <a:custGeom>
              <a:avLst/>
              <a:gdLst/>
              <a:ahLst/>
              <a:cxnLst/>
              <a:rect l="l" t="t" r="r" b="b"/>
              <a:pathLst>
                <a:path w="1" h="522" extrusionOk="0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2866" y="1831"/>
              <a:ext cx="366" cy="270"/>
            </a:xfrm>
            <a:custGeom>
              <a:avLst/>
              <a:gdLst/>
              <a:ahLst/>
              <a:cxnLst/>
              <a:rect l="l" t="t" r="r" b="b"/>
              <a:pathLst>
                <a:path w="366" h="270" extrusionOk="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185" y="2113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594" y="1789"/>
              <a:ext cx="276" cy="264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0" name="Google Shape;390;p18"/>
            <p:cNvGrpSpPr/>
            <p:nvPr/>
          </p:nvGrpSpPr>
          <p:grpSpPr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91" name="Google Shape;391;p1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8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3" name="Google Shape;393;p18"/>
            <p:cNvGrpSpPr/>
            <p:nvPr/>
          </p:nvGrpSpPr>
          <p:grpSpPr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94" name="Google Shape;394;p18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8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6" name="Google Shape;396;p18"/>
            <p:cNvGrpSpPr/>
            <p:nvPr/>
          </p:nvGrpSpPr>
          <p:grpSpPr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97" name="Google Shape;397;p1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8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399" name="Google Shape;399;p18"/>
            <p:cNvGrpSpPr/>
            <p:nvPr/>
          </p:nvGrpSpPr>
          <p:grpSpPr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400" name="Google Shape;400;p18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8"/>
              <p:cNvSpPr txBox="1"/>
              <p:nvPr/>
            </p:nvSpPr>
            <p:spPr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Google Shape;402;p18"/>
            <p:cNvGrpSpPr/>
            <p:nvPr/>
          </p:nvGrpSpPr>
          <p:grpSpPr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403" name="Google Shape;403;p18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8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5" name="Google Shape;405;p18"/>
            <p:cNvGrpSpPr/>
            <p:nvPr/>
          </p:nvGrpSpPr>
          <p:grpSpPr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406" name="Google Shape;406;p18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8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</p:grpSp>
      <p:sp>
        <p:nvSpPr>
          <p:cNvPr id="408" name="Google Shape;408;p18"/>
          <p:cNvSpPr txBox="1"/>
          <p:nvPr/>
        </p:nvSpPr>
        <p:spPr>
          <a:xfrm>
            <a:off x="2101851" y="1220788"/>
            <a:ext cx="45688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resulting shortest-path tree from u:</a:t>
            </a:r>
            <a:endParaRPr/>
          </a:p>
        </p:txBody>
      </p:sp>
      <p:grpSp>
        <p:nvGrpSpPr>
          <p:cNvPr id="409" name="Google Shape;409;p18"/>
          <p:cNvGrpSpPr/>
          <p:nvPr/>
        </p:nvGrpSpPr>
        <p:grpSpPr>
          <a:xfrm>
            <a:off x="3792539" y="4224339"/>
            <a:ext cx="2319337" cy="2276475"/>
            <a:chOff x="259" y="2768"/>
            <a:chExt cx="1461" cy="1434"/>
          </a:xfrm>
        </p:grpSpPr>
        <p:cxnSp>
          <p:nvCxnSpPr>
            <p:cNvPr id="410" name="Google Shape;410;p18"/>
            <p:cNvCxnSpPr/>
            <p:nvPr/>
          </p:nvCxnSpPr>
          <p:spPr>
            <a:xfrm>
              <a:off x="1152" y="2880"/>
              <a:ext cx="8" cy="13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18"/>
            <p:cNvCxnSpPr/>
            <p:nvPr/>
          </p:nvCxnSpPr>
          <p:spPr>
            <a:xfrm>
              <a:off x="357" y="3058"/>
              <a:ext cx="136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2" name="Google Shape;412;p18"/>
            <p:cNvSpPr txBox="1"/>
            <p:nvPr/>
          </p:nvSpPr>
          <p:spPr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413" name="Google Shape;413;p18"/>
            <p:cNvSpPr txBox="1"/>
            <p:nvPr/>
          </p:nvSpPr>
          <p:spPr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414" name="Google Shape;414;p18"/>
            <p:cNvSpPr txBox="1"/>
            <p:nvPr/>
          </p:nvSpPr>
          <p:spPr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415" name="Google Shape;415;p18"/>
            <p:cNvSpPr txBox="1"/>
            <p:nvPr/>
          </p:nvSpPr>
          <p:spPr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/>
            </a:p>
          </p:txBody>
        </p:sp>
        <p:sp>
          <p:nvSpPr>
            <p:cNvPr id="416" name="Google Shape;416;p18"/>
            <p:cNvSpPr txBox="1"/>
            <p:nvPr/>
          </p:nvSpPr>
          <p:spPr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417" name="Google Shape;417;p18"/>
            <p:cNvSpPr txBox="1"/>
            <p:nvPr/>
          </p:nvSpPr>
          <p:spPr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(u,v)</a:t>
              </a:r>
              <a:endParaRPr/>
            </a:p>
          </p:txBody>
        </p:sp>
        <p:sp>
          <p:nvSpPr>
            <p:cNvPr id="418" name="Google Shape;418;p18"/>
            <p:cNvSpPr txBox="1"/>
            <p:nvPr/>
          </p:nvSpPr>
          <p:spPr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(u,x)</a:t>
              </a:r>
              <a:endParaRPr/>
            </a:p>
          </p:txBody>
        </p:sp>
        <p:sp>
          <p:nvSpPr>
            <p:cNvPr id="419" name="Google Shape;419;p18"/>
            <p:cNvSpPr txBox="1"/>
            <p:nvPr/>
          </p:nvSpPr>
          <p:spPr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(u,x)</a:t>
              </a:r>
              <a:endParaRPr/>
            </a:p>
          </p:txBody>
        </p:sp>
        <p:sp>
          <p:nvSpPr>
            <p:cNvPr id="420" name="Google Shape;420;p18"/>
            <p:cNvSpPr txBox="1"/>
            <p:nvPr/>
          </p:nvSpPr>
          <p:spPr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(u,x)</a:t>
              </a:r>
              <a:endParaRPr/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(u,x)</a:t>
              </a:r>
              <a:endParaRPr/>
            </a:p>
          </p:txBody>
        </p:sp>
        <p:sp>
          <p:nvSpPr>
            <p:cNvPr id="422" name="Google Shape;422;p18"/>
            <p:cNvSpPr txBox="1"/>
            <p:nvPr/>
          </p:nvSpPr>
          <p:spPr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destination</a:t>
              </a:r>
              <a:endParaRPr/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</p:txBody>
        </p:sp>
      </p:grpSp>
      <p:sp>
        <p:nvSpPr>
          <p:cNvPr id="424" name="Google Shape;424;p18"/>
          <p:cNvSpPr txBox="1"/>
          <p:nvPr/>
        </p:nvSpPr>
        <p:spPr>
          <a:xfrm>
            <a:off x="2049463" y="3743325"/>
            <a:ext cx="3949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resulting forwarding table in u:</a:t>
            </a:r>
            <a:endParaRPr/>
          </a:p>
        </p:txBody>
      </p:sp>
      <p:pic>
        <p:nvPicPr>
          <p:cNvPr id="425" name="Google Shape;425;p18" descr="underline_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4076" y="860425"/>
            <a:ext cx="73136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42" name="Google Shape;442;p20" descr="underline_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788" y="942975"/>
            <a:ext cx="63992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0"/>
          <p:cNvSpPr txBox="1">
            <a:spLocks noGrp="1"/>
          </p:cNvSpPr>
          <p:nvPr>
            <p:ph type="title"/>
          </p:nvPr>
        </p:nvSpPr>
        <p:spPr>
          <a:xfrm>
            <a:off x="1990725" y="296864"/>
            <a:ext cx="7772400" cy="84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444" name="Google Shape;444;p20"/>
          <p:cNvSpPr txBox="1">
            <a:spLocks noGrp="1"/>
          </p:cNvSpPr>
          <p:nvPr>
            <p:ph type="body" idx="1"/>
          </p:nvPr>
        </p:nvSpPr>
        <p:spPr>
          <a:xfrm>
            <a:off x="2057401" y="1600200"/>
            <a:ext cx="795337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lang="en-US" i="1">
                <a:solidFill>
                  <a:srgbClr val="CC0000"/>
                </a:solidFill>
              </a:rPr>
              <a:t>Bellman-Ford equation (dynamic programming)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let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   d</a:t>
            </a:r>
            <a:r>
              <a:rPr lang="en-US" baseline="-25000"/>
              <a:t>x</a:t>
            </a:r>
            <a:r>
              <a:rPr lang="en-US"/>
              <a:t>(y) := cost of least-cost path from x to 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then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lang="en-US">
                <a:solidFill>
                  <a:srgbClr val="CC0000"/>
                </a:solidFill>
              </a:rPr>
              <a:t>   </a:t>
            </a:r>
            <a:r>
              <a:rPr lang="en-US" sz="3200">
                <a:solidFill>
                  <a:srgbClr val="CC0000"/>
                </a:solidFill>
              </a:rPr>
              <a:t>d</a:t>
            </a:r>
            <a:r>
              <a:rPr lang="en-US" sz="3200" baseline="-25000">
                <a:solidFill>
                  <a:srgbClr val="CC0000"/>
                </a:solidFill>
              </a:rPr>
              <a:t>x</a:t>
            </a:r>
            <a:r>
              <a:rPr lang="en-US" sz="3200">
                <a:solidFill>
                  <a:srgbClr val="CC0000"/>
                </a:solidFill>
              </a:rPr>
              <a:t>(y) = </a:t>
            </a:r>
            <a:r>
              <a:rPr lang="en-US" sz="3200" i="1">
                <a:solidFill>
                  <a:srgbClr val="CC0000"/>
                </a:solidFill>
              </a:rPr>
              <a:t>min</a:t>
            </a:r>
            <a:r>
              <a:rPr lang="en-US" sz="3200">
                <a:solidFill>
                  <a:srgbClr val="CC0000"/>
                </a:solidFill>
              </a:rPr>
              <a:t> {c(x,v) + d</a:t>
            </a:r>
            <a:r>
              <a:rPr lang="en-US" sz="3200" baseline="-25000">
                <a:solidFill>
                  <a:srgbClr val="CC0000"/>
                </a:solidFill>
              </a:rPr>
              <a:t>v</a:t>
            </a:r>
            <a:r>
              <a:rPr lang="en-US" sz="3200">
                <a:solidFill>
                  <a:srgbClr val="CC0000"/>
                </a:solidFill>
              </a:rPr>
              <a:t>(y)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/>
              <a:t> 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</p:txBody>
      </p:sp>
      <p:sp>
        <p:nvSpPr>
          <p:cNvPr id="445" name="Google Shape;445;p20"/>
          <p:cNvSpPr txBox="1"/>
          <p:nvPr/>
        </p:nvSpPr>
        <p:spPr>
          <a:xfrm>
            <a:off x="3744914" y="4138613"/>
            <a:ext cx="2952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  <p:sp>
        <p:nvSpPr>
          <p:cNvPr id="446" name="Google Shape;446;p20"/>
          <p:cNvSpPr txBox="1"/>
          <p:nvPr/>
        </p:nvSpPr>
        <p:spPr>
          <a:xfrm>
            <a:off x="4541838" y="5126038"/>
            <a:ext cx="24495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cost to neighbor v</a:t>
            </a:r>
            <a:endParaRPr/>
          </a:p>
        </p:txBody>
      </p:sp>
      <p:sp>
        <p:nvSpPr>
          <p:cNvPr id="447" name="Google Shape;447;p20"/>
          <p:cNvSpPr txBox="1"/>
          <p:nvPr/>
        </p:nvSpPr>
        <p:spPr>
          <a:xfrm>
            <a:off x="3640138" y="5762625"/>
            <a:ext cx="44434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min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taken over all neighbors v of x</a:t>
            </a:r>
            <a:endParaRPr/>
          </a:p>
        </p:txBody>
      </p:sp>
      <p:sp>
        <p:nvSpPr>
          <p:cNvPr id="448" name="Google Shape;448;p20"/>
          <p:cNvSpPr txBox="1"/>
          <p:nvPr/>
        </p:nvSpPr>
        <p:spPr>
          <a:xfrm>
            <a:off x="5654675" y="4730750"/>
            <a:ext cx="47942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cost from neighbor v to destination y</a:t>
            </a:r>
            <a:endParaRPr/>
          </a:p>
        </p:txBody>
      </p:sp>
      <p:cxnSp>
        <p:nvCxnSpPr>
          <p:cNvPr id="449" name="Google Shape;449;p20"/>
          <p:cNvCxnSpPr/>
          <p:nvPr/>
        </p:nvCxnSpPr>
        <p:spPr>
          <a:xfrm>
            <a:off x="3887788" y="4549775"/>
            <a:ext cx="0" cy="12827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20"/>
          <p:cNvCxnSpPr/>
          <p:nvPr/>
        </p:nvCxnSpPr>
        <p:spPr>
          <a:xfrm>
            <a:off x="4868863" y="4359276"/>
            <a:ext cx="0" cy="892175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20"/>
          <p:cNvCxnSpPr/>
          <p:nvPr/>
        </p:nvCxnSpPr>
        <p:spPr>
          <a:xfrm>
            <a:off x="6173788" y="4427539"/>
            <a:ext cx="0" cy="434975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457" name="Google Shape;4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8" name="Google Shape;458;p21" descr="underline_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4238" y="839789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1"/>
          <p:cNvSpPr txBox="1">
            <a:spLocks noGrp="1"/>
          </p:cNvSpPr>
          <p:nvPr>
            <p:ph type="title"/>
          </p:nvPr>
        </p:nvSpPr>
        <p:spPr>
          <a:xfrm>
            <a:off x="2057400" y="174626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Bellman-Ford example </a:t>
            </a:r>
            <a:endParaRPr/>
          </a:p>
        </p:txBody>
      </p:sp>
      <p:grpSp>
        <p:nvGrpSpPr>
          <p:cNvPr id="460" name="Google Shape;460;p21"/>
          <p:cNvGrpSpPr/>
          <p:nvPr/>
        </p:nvGrpSpPr>
        <p:grpSpPr>
          <a:xfrm>
            <a:off x="1800226" y="1470025"/>
            <a:ext cx="3571875" cy="2236788"/>
            <a:chOff x="3162" y="1071"/>
            <a:chExt cx="2250" cy="1409"/>
          </a:xfrm>
        </p:grpSpPr>
        <p:sp>
          <p:nvSpPr>
            <p:cNvPr id="461" name="Google Shape;461;p21"/>
            <p:cNvSpPr/>
            <p:nvPr/>
          </p:nvSpPr>
          <p:spPr>
            <a:xfrm>
              <a:off x="3162" y="1071"/>
              <a:ext cx="2250" cy="1409"/>
            </a:xfrm>
            <a:custGeom>
              <a:avLst/>
              <a:gdLst/>
              <a:ahLst/>
              <a:cxnLst/>
              <a:rect l="l" t="t" r="r" b="b"/>
              <a:pathLst>
                <a:path w="2250" h="1409" extrusionOk="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3498" y="1620"/>
              <a:ext cx="342" cy="186"/>
            </a:xfrm>
            <a:custGeom>
              <a:avLst/>
              <a:gdLst/>
              <a:ahLst/>
              <a:cxnLst/>
              <a:rect l="l" t="t" r="r" b="b"/>
              <a:pathLst>
                <a:path w="342" h="186" extrusionOk="0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4" name="Google Shape;464;p21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21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6" name="Google Shape;466;p21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9" name="Google Shape;469;p21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1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1" name="Google Shape;471;p21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4" name="Google Shape;474;p21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21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6" name="Google Shape;476;p21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9" name="Google Shape;479;p21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21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1" name="Google Shape;481;p21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4" name="Google Shape;484;p21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21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6" name="Google Shape;486;p21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9" name="Google Shape;489;p21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1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1" name="Google Shape;491;p21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4557" y="1647"/>
              <a:ext cx="1" cy="522"/>
            </a:xfrm>
            <a:custGeom>
              <a:avLst/>
              <a:gdLst/>
              <a:ahLst/>
              <a:cxnLst/>
              <a:rect l="l" t="t" r="r" b="b"/>
              <a:pathLst>
                <a:path w="1" h="522" extrusionOk="0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864" y="1653"/>
              <a:ext cx="1" cy="537"/>
            </a:xfrm>
            <a:custGeom>
              <a:avLst/>
              <a:gdLst/>
              <a:ahLst/>
              <a:cxnLst/>
              <a:rect l="l" t="t" r="r" b="b"/>
              <a:pathLst>
                <a:path w="1" h="537" extrusionOk="0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29" y="1638"/>
              <a:ext cx="504" cy="600"/>
            </a:xfrm>
            <a:custGeom>
              <a:avLst/>
              <a:gdLst/>
              <a:ahLst/>
              <a:cxnLst/>
              <a:rect l="l" t="t" r="r" b="b"/>
              <a:pathLst>
                <a:path w="378" h="174" extrusionOk="0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4716" y="1986"/>
              <a:ext cx="366" cy="270"/>
            </a:xfrm>
            <a:custGeom>
              <a:avLst/>
              <a:gdLst/>
              <a:ahLst/>
              <a:cxnLst/>
              <a:rect l="l" t="t" r="r" b="b"/>
              <a:pathLst>
                <a:path w="366" h="270" extrusionOk="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4035" y="226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444" y="1944"/>
              <a:ext cx="276" cy="264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4029" y="157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4704" y="1575"/>
              <a:ext cx="396" cy="267"/>
            </a:xfrm>
            <a:custGeom>
              <a:avLst/>
              <a:gdLst/>
              <a:ahLst/>
              <a:cxnLst/>
              <a:rect l="l" t="t" r="r" b="b"/>
              <a:pathLst>
                <a:path w="396" h="267" extrusionOk="0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3387" y="1146"/>
              <a:ext cx="1110" cy="645"/>
            </a:xfrm>
            <a:custGeom>
              <a:avLst/>
              <a:gdLst/>
              <a:ahLst/>
              <a:cxnLst/>
              <a:rect l="l" t="t" r="r" b="b"/>
              <a:pathLst>
                <a:path w="1110" h="645" extrusionOk="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2" name="Google Shape;502;p21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503" name="Google Shape;503;p2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1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5" name="Google Shape;505;p21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506" name="Google Shape;506;p21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1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8" name="Google Shape;508;p21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509" name="Google Shape;509;p2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1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511" name="Google Shape;511;p21"/>
            <p:cNvGrpSpPr/>
            <p:nvPr/>
          </p:nvGrpSpPr>
          <p:grpSpPr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512" name="Google Shape;512;p21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1"/>
              <p:cNvSpPr txBox="1"/>
              <p:nvPr/>
            </p:nvSpPr>
            <p:spPr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4" name="Google Shape;514;p21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515" name="Google Shape;515;p21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1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7" name="Google Shape;517;p21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518" name="Google Shape;518;p21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1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520" name="Google Shape;520;p21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1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1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1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1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1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1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1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1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1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5289551" y="1770063"/>
            <a:ext cx="50450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clearly, d</a:t>
            </a:r>
            <a:r>
              <a:rPr lang="en-US" sz="2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(z) = 5, d</a:t>
            </a:r>
            <a:r>
              <a:rPr lang="en-US" sz="2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(z) = 3, d</a:t>
            </a:r>
            <a:r>
              <a:rPr lang="en-US" sz="2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(z) = 3</a:t>
            </a:r>
            <a:endParaRPr/>
          </a:p>
        </p:txBody>
      </p:sp>
      <p:sp>
        <p:nvSpPr>
          <p:cNvPr id="531" name="Google Shape;531;p21"/>
          <p:cNvSpPr txBox="1"/>
          <p:nvPr/>
        </p:nvSpPr>
        <p:spPr>
          <a:xfrm>
            <a:off x="5799138" y="2928938"/>
            <a:ext cx="393729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(z) = min { c(u,v) + d</a:t>
            </a:r>
            <a:r>
              <a:rPr lang="en-US" sz="2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(z),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c(u,x) + d</a:t>
            </a:r>
            <a:r>
              <a:rPr lang="en-US" sz="2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(z),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c(u,w) + d</a:t>
            </a:r>
            <a:r>
              <a:rPr lang="en-US" sz="2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(z)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= min {2 + 5,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1 + 3,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5 + 3}  = 4</a:t>
            </a:r>
            <a:endParaRPr/>
          </a:p>
        </p:txBody>
      </p:sp>
      <p:sp>
        <p:nvSpPr>
          <p:cNvPr id="532" name="Google Shape;532;p21"/>
          <p:cNvSpPr txBox="1"/>
          <p:nvPr/>
        </p:nvSpPr>
        <p:spPr>
          <a:xfrm>
            <a:off x="1985964" y="5330825"/>
            <a:ext cx="676592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node achieving minimum is next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hop in shortest path, used in forwarding table</a:t>
            </a:r>
            <a:endParaRPr/>
          </a:p>
        </p:txBody>
      </p:sp>
      <p:sp>
        <p:nvSpPr>
          <p:cNvPr id="533" name="Google Shape;533;p21"/>
          <p:cNvSpPr txBox="1"/>
          <p:nvPr/>
        </p:nvSpPr>
        <p:spPr>
          <a:xfrm>
            <a:off x="5386389" y="2466975"/>
            <a:ext cx="27257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B-F equation says: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539" name="Google Shape;5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0" name="Google Shape;540;p22" descr="underline_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9951" y="1066800"/>
            <a:ext cx="63992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542" name="Google Shape;54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Char char="•"/>
            </a:pPr>
            <a:r>
              <a:rPr lang="en-US">
                <a:solidFill>
                  <a:srgbClr val="CC0000"/>
                </a:solidFill>
              </a:rPr>
              <a:t>D</a:t>
            </a:r>
            <a:r>
              <a:rPr lang="en-US" baseline="-25000">
                <a:solidFill>
                  <a:srgbClr val="CC0000"/>
                </a:solidFill>
              </a:rPr>
              <a:t>x</a:t>
            </a:r>
            <a:r>
              <a:rPr lang="en-US">
                <a:solidFill>
                  <a:srgbClr val="CC0000"/>
                </a:solidFill>
              </a:rPr>
              <a:t>(y)</a:t>
            </a:r>
            <a:r>
              <a:rPr lang="en-US"/>
              <a:t> = estimate of least cost from x to 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 maintains  distance vector </a:t>
            </a:r>
            <a:r>
              <a:rPr lang="en-US" b="1">
                <a:solidFill>
                  <a:srgbClr val="CC0000"/>
                </a:solidFill>
              </a:rPr>
              <a:t>D</a:t>
            </a:r>
            <a:r>
              <a:rPr lang="en-US" baseline="-25000">
                <a:solidFill>
                  <a:srgbClr val="CC0000"/>
                </a:solidFill>
              </a:rPr>
              <a:t>x</a:t>
            </a:r>
            <a:r>
              <a:rPr lang="en-US">
                <a:solidFill>
                  <a:srgbClr val="CC0000"/>
                </a:solidFill>
              </a:rPr>
              <a:t> = [D</a:t>
            </a:r>
            <a:r>
              <a:rPr lang="en-US" baseline="-25000">
                <a:solidFill>
                  <a:srgbClr val="CC0000"/>
                </a:solidFill>
              </a:rPr>
              <a:t>x</a:t>
            </a:r>
            <a:r>
              <a:rPr lang="en-US">
                <a:solidFill>
                  <a:srgbClr val="CC0000"/>
                </a:solidFill>
              </a:rPr>
              <a:t>(y): y є N ]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node x: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knows cost to each neighbor v: </a:t>
            </a:r>
            <a:r>
              <a:rPr lang="en-US" sz="2800">
                <a:solidFill>
                  <a:srgbClr val="CC0000"/>
                </a:solidFill>
              </a:rPr>
              <a:t>c(x,v)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maintains its neighbors’ distance vectors. For each neighbor v, x maintains </a:t>
            </a:r>
            <a:br>
              <a:rPr lang="en-US" sz="2800"/>
            </a:br>
            <a:r>
              <a:rPr lang="en-US" sz="2800" b="1">
                <a:solidFill>
                  <a:srgbClr val="CC0000"/>
                </a:solidFill>
              </a:rPr>
              <a:t>D</a:t>
            </a:r>
            <a:r>
              <a:rPr lang="en-US" sz="2800" baseline="-25000">
                <a:solidFill>
                  <a:srgbClr val="CC0000"/>
                </a:solidFill>
              </a:rPr>
              <a:t>v</a:t>
            </a:r>
            <a:r>
              <a:rPr lang="en-US" sz="2800">
                <a:solidFill>
                  <a:srgbClr val="CC0000"/>
                </a:solidFill>
              </a:rPr>
              <a:t> = [D</a:t>
            </a:r>
            <a:r>
              <a:rPr lang="en-US" sz="2800" baseline="-25000">
                <a:solidFill>
                  <a:srgbClr val="CC0000"/>
                </a:solidFill>
              </a:rPr>
              <a:t>v</a:t>
            </a:r>
            <a:r>
              <a:rPr lang="en-US" sz="2800">
                <a:solidFill>
                  <a:srgbClr val="CC0000"/>
                </a:solidFill>
              </a:rPr>
              <a:t>(y): y є N ]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solidFill>
                <a:srgbClr val="CC00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548" name="Google Shape;5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9" name="Google Shape;549;p23"/>
          <p:cNvSpPr txBox="1">
            <a:spLocks noGrp="1"/>
          </p:cNvSpPr>
          <p:nvPr>
            <p:ph type="body" idx="1"/>
          </p:nvPr>
        </p:nvSpPr>
        <p:spPr>
          <a:xfrm>
            <a:off x="2057400" y="1600200"/>
            <a:ext cx="7772400" cy="2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Noto Sans Symbols"/>
              <a:buNone/>
            </a:pPr>
            <a:r>
              <a:rPr lang="en-US" sz="3200" i="1">
                <a:solidFill>
                  <a:srgbClr val="CC0000"/>
                </a:solidFill>
              </a:rPr>
              <a:t>key idea:</a:t>
            </a:r>
            <a:r>
              <a:rPr lang="en-US" sz="3200">
                <a:solidFill>
                  <a:srgbClr val="CC0000"/>
                </a:solidFill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from time-to-time, each node sends its own distance vector estimate to neighbors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when x receives new DV estimate from neighbor, it updates its own DV using B-F equation:</a:t>
            </a:r>
            <a:endParaRPr/>
          </a:p>
        </p:txBody>
      </p:sp>
      <p:sp>
        <p:nvSpPr>
          <p:cNvPr id="550" name="Google Shape;550;p23"/>
          <p:cNvSpPr/>
          <p:nvPr/>
        </p:nvSpPr>
        <p:spPr>
          <a:xfrm>
            <a:off x="2527300" y="3819059"/>
            <a:ext cx="79063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800" i="1" baseline="-25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i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(y) ← min</a:t>
            </a:r>
            <a:r>
              <a:rPr lang="en-US" sz="2800" i="1" baseline="-25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800" i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{c(x,v) + D</a:t>
            </a:r>
            <a:r>
              <a:rPr lang="en-US" sz="2800" i="1" baseline="-25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800" i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(y)}  for each node y ∊ N</a:t>
            </a:r>
            <a:endParaRPr/>
          </a:p>
        </p:txBody>
      </p:sp>
      <p:sp>
        <p:nvSpPr>
          <p:cNvPr id="551" name="Google Shape;551;p23"/>
          <p:cNvSpPr/>
          <p:nvPr/>
        </p:nvSpPr>
        <p:spPr>
          <a:xfrm>
            <a:off x="1909763" y="46402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under minor, natural conditions, the estimate </a:t>
            </a:r>
            <a:r>
              <a:rPr lang="en-US" sz="28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2800" i="1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lang="en-US" sz="28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(y) converge to the actual least cost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28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(y)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id="552" name="Google Shape;552;p23" descr="underline_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9951" y="1066800"/>
            <a:ext cx="63992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Distance vector algorithm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Microsoft Office PowerPoint</Application>
  <PresentationFormat>Widescreen</PresentationFormat>
  <Paragraphs>245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Gill Sans</vt:lpstr>
      <vt:lpstr>Tahoma</vt:lpstr>
      <vt:lpstr>Comic Sans MS</vt:lpstr>
      <vt:lpstr>Arial</vt:lpstr>
      <vt:lpstr>Calibri</vt:lpstr>
      <vt:lpstr>Noto Sans Symbols</vt:lpstr>
      <vt:lpstr>Times New Roman</vt:lpstr>
      <vt:lpstr>Office Theme</vt:lpstr>
      <vt:lpstr>Routing algorithm classification</vt:lpstr>
      <vt:lpstr>A Link-State Routing Algorithm</vt:lpstr>
      <vt:lpstr>PowerPoint Presentation</vt:lpstr>
      <vt:lpstr>Dijkstra’s algorithm: another example</vt:lpstr>
      <vt:lpstr>Dijkstra’s algorithm: example (2) </vt:lpstr>
      <vt:lpstr>Distance vector algorithm </vt:lpstr>
      <vt:lpstr>Bellman-Ford example </vt:lpstr>
      <vt:lpstr>Distance vector algorithm </vt:lpstr>
      <vt:lpstr>Distance vector algorithm </vt:lpstr>
      <vt:lpstr>Distance vector algorithm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algorithm classification</dc:title>
  <dc:creator>hp</dc:creator>
  <cp:lastModifiedBy>muhammad usama</cp:lastModifiedBy>
  <cp:revision>1</cp:revision>
  <dcterms:modified xsi:type="dcterms:W3CDTF">2023-12-22T04:41:57Z</dcterms:modified>
</cp:coreProperties>
</file>