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mic Sans MS" panose="030F0702030302020204" pitchFamily="66" charset="0"/>
      <p:regular r:id="rId31"/>
      <p:bold r:id="rId32"/>
      <p:italic r:id="rId33"/>
      <p:boldItalic r:id="rId34"/>
    </p:embeddedFont>
    <p:embeddedFont>
      <p:font typeface="Gill Sans" panose="020B0604020202020204" charset="0"/>
      <p:regular r:id="rId35"/>
      <p:bold r:id="rId36"/>
    </p:embeddedFont>
    <p:embeddedFont>
      <p:font typeface="Noto Sans Symbols" panose="020B0604020202020204" charset="0"/>
      <p:regular r:id="rId37"/>
      <p:bold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1" roundtripDataSignature="AMtx7mgcxuHrpNZBFIKuw53bqm5pip+G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128B47-4D42-4006-B9C1-C79B8F58BBB8}">
  <a:tblStyle styleId="{38128B47-4D42-4006-B9C1-C79B8F58BBB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17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7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172" Type="http://schemas.openxmlformats.org/officeDocument/2006/relationships/presProps" Target="presProps.xml"/><Relationship Id="rId8" Type="http://schemas.openxmlformats.org/officeDocument/2006/relationships/slide" Target="slides/slide7.xml"/><Relationship Id="rId17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17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Version History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8.0  (April 2020)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reformatted for 16:9 aspect ratio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updated to 8</a:t>
            </a:r>
            <a:r>
              <a:rPr lang="en-US" baseline="30000"/>
              <a:t>th</a:t>
            </a:r>
            <a:r>
              <a:rPr lang="en-US"/>
              <a:t> edition material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of Calibri font, rather that Gill Sans MT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LOTS more animation throughout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added new  8</a:t>
            </a:r>
            <a:r>
              <a:rPr lang="en-US" baseline="30000"/>
              <a:t>th</a:t>
            </a:r>
            <a:r>
              <a:rPr lang="en-US"/>
              <a:t> edition material on QUIC, CUBIC, delay-based congestion control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lighter header font</a:t>
            </a: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2" name="Google Shape;132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0" name="Google Shape;13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1" name="Google Shape;133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5" name="Google Shape;14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6" name="Google Shape;142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5" name="Google Shape;15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6" name="Google Shape;152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1" name="Google Shape;16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2" name="Google Shape;163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0" name="Google Shape;173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1" name="Google Shape;173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7" name="Google Shape;18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8" name="Google Shape;183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3" name="Google Shape;194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4" name="Google Shape;194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" name="Google Shape;204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0" name="Google Shape;205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0" name="Google Shape;219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1" name="Google Shape;219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4" name="Google Shape;221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5" name="Google Shape;221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7" name="Google Shape;222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8" name="Google Shape;222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8" name="Google Shape;23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9" name="Google Shape;235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8" name="Google Shape;23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9" name="Google Shape;2369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3" name="Google Shape;252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4" name="Google Shape;252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logical communication , we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that from an application’s perspective, it is as if the hosts running the processes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 directly connected; in reality, the hosts may be on opposite sides of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planet, connected via numerous routers and a wide range of link types. Application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use the logical communication provided by the transport layer to send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to each other, free from the worry of the details of the physical infrastructure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carry these messages.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look at each of these three (logical communications, actions, </a:t>
            </a:r>
            <a:endParaRPr/>
          </a:p>
        </p:txBody>
      </p:sp>
      <p:sp>
        <p:nvSpPr>
          <p:cNvPr id="61" name="Google Shape;6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2" name="Google Shape;5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8" name="Google Shape;59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9" name="Google Shape;8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7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5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6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6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Introduction: 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Computer Networking: A Top-Down Approach </a:t>
            </a:r>
            <a:br>
              <a:rPr lang="en-US" sz="2800" b="0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 Kurose, Keith Ross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Pearson, 2020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br>
              <a:rPr lang="en-US" sz="60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note on the use of these PowerPoint slides: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work on our part. In return for use, we only ask the following: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3038" marR="0" lvl="0" indent="-1730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90513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use these slides (e.g., in a class) that you mention their source (after all, we’d like people to use our book!)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0513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post any slides on a www site, that you note that they are adapted from (or perhaps identical to) our slides, and note our copyright of this material.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038" marR="0" lvl="0" indent="-1730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revision history, see the slide note for this page.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 enjoy!  JFK/KWR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038" marR="0" lvl="0" indent="-1730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3038" marR="0" lvl="0" indent="-1730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All material copyright 1996-2020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038" marR="0" lvl="0" indent="-1730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J.F Kurose and K.W. Ross, All Rights Reserved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39" name="Google Shape;39;p1" descr="A picture containing outdoor, water, bridge,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5257" y="887185"/>
            <a:ext cx="3040743" cy="380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0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Chapter 3: roadmap</a:t>
            </a:r>
            <a:endParaRPr/>
          </a:p>
        </p:txBody>
      </p:sp>
      <p:sp>
        <p:nvSpPr>
          <p:cNvPr id="1325" name="Google Shape;1325;p10"/>
          <p:cNvSpPr txBox="1">
            <a:spLocks noGrp="1"/>
          </p:cNvSpPr>
          <p:nvPr>
            <p:ph type="body" idx="2"/>
          </p:nvPr>
        </p:nvSpPr>
        <p:spPr>
          <a:xfrm>
            <a:off x="798690" y="1414011"/>
            <a:ext cx="6618109" cy="502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3225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Transport-layer services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10086"/>
              </a:buClr>
              <a:buSzPts val="3200"/>
              <a:buChar char="▪"/>
            </a:pPr>
            <a:r>
              <a:rPr lang="en-US" sz="3200"/>
              <a:t>Multiplexing and demultiplexing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Connectionless transport: UDP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Principles of reliable data transfer 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Connection-oriented transport: TCP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Principles of congestion control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TCP congestion control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Evolution of transport-layer functionality</a:t>
            </a:r>
            <a:endParaRPr/>
          </a:p>
          <a:p>
            <a:pPr marL="403225" lvl="0" indent="-82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None/>
            </a:pPr>
            <a:endParaRPr sz="3200">
              <a:solidFill>
                <a:srgbClr val="BFBFBF"/>
              </a:solidFill>
            </a:endParaRPr>
          </a:p>
          <a:p>
            <a:pPr marL="352425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1326" name="Google Shape;1326;p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327" name="Google Shape;13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4329" y="1293471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11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34" name="Google Shape;1334;p11"/>
            <p:cNvSpPr/>
            <p:nvPr/>
          </p:nvSpPr>
          <p:spPr>
            <a:xfrm>
              <a:off x="5108431" y="3572744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37" name="Google Shape;1337;p11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8" name="Google Shape;1338;p11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9" name="Google Shape;1339;p11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0" name="Google Shape;1340;p11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1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1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3" name="Google Shape;1343;p11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4" name="Google Shape;1344;p11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5" name="Google Shape;1345;p11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47" name="Google Shape;1347;p11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8" name="Google Shape;1348;p11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9" name="Google Shape;1349;p11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0" name="Google Shape;1350;p11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1" name="Google Shape;1351;p11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2" name="Google Shape;1352;p11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1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1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1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9166081" y="4025182"/>
              <a:ext cx="581025" cy="2038350"/>
            </a:xfrm>
            <a:custGeom>
              <a:avLst/>
              <a:gdLst/>
              <a:ahLst/>
              <a:cxnLst/>
              <a:rect l="l" t="t" r="r" b="b"/>
              <a:pathLst>
                <a:path w="366" h="1284" extrusionOk="0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2976418" y="4045819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60" name="Google Shape;1360;p11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1" name="Google Shape;1361;p11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2" name="Google Shape;1362;p11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3" name="Google Shape;1363;p11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4" name="Google Shape;1364;p11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5" name="Google Shape;1365;p11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1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1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1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9" name="Google Shape;1369;p11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370" name="Google Shape;1370;p11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1" name="Google Shape;1371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372" name="Google Shape;1372;p11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373" name="Google Shape;1373;p11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4" name="Google Shape;1374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375" name="Google Shape;1375;p11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376" name="Google Shape;1376;p1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7" name="Google Shape;1377;p11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8" name="Google Shape;1378;p11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9" name="Google Shape;1379;p1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0" name="Google Shape;1380;p11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81" name="Google Shape;1381;p11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382" name="Google Shape;1382;p11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83" name="Google Shape;1383;p11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84" name="Google Shape;1384;p11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85" name="Google Shape;1385;p11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386" name="Google Shape;1386;p11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87" name="Google Shape;1387;p11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88" name="Google Shape;1388;p11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9" name="Google Shape;1389;p11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90" name="Google Shape;1390;p11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391" name="Google Shape;1391;p11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92" name="Google Shape;1392;p11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93" name="Google Shape;1393;p1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94" name="Google Shape;1394;p11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395" name="Google Shape;1395;p11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96" name="Google Shape;1396;p11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97" name="Google Shape;1397;p11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8" name="Google Shape;1398;p11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9" name="Google Shape;1399;p11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0" name="Google Shape;1400;p11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1" name="Google Shape;1401;p11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2" name="Google Shape;1402;p11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3" name="Google Shape;1403;p11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4" name="Google Shape;1404;p11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5" name="Google Shape;1405;p11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11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7" name="Google Shape;1407;p11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id="1408" name="Google Shape;1408;p11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9" name="Google Shape;1409;p11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0" name="Google Shape;1410;p11" descr="Image result for apache web server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11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11" descr="Image result for skype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3" name="Google Shape;1413;p11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4" name="Google Shape;1414;p11" descr="Image result for netflix logo 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5" name="Google Shape;1415;p11"/>
          <p:cNvSpPr/>
          <p:nvPr/>
        </p:nvSpPr>
        <p:spPr>
          <a:xfrm>
            <a:off x="4356586" y="4965666"/>
            <a:ext cx="3127375" cy="1498600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11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7" name="Google Shape;1417;p11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8" name="Google Shape;1418;p11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11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0" name="Google Shape;1420;p11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1" name="Google Shape;1421;p11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2" name="Google Shape;1422;p1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12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429" name="Google Shape;1429;p12"/>
            <p:cNvSpPr/>
            <p:nvPr/>
          </p:nvSpPr>
          <p:spPr>
            <a:xfrm>
              <a:off x="5108431" y="3572744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0" name="Google Shape;1430;p12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1" name="Google Shape;1431;p12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2" name="Google Shape;1432;p12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3" name="Google Shape;1433;p12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4" name="Google Shape;1434;p12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5" name="Google Shape;1435;p12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2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2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8" name="Google Shape;1438;p12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9" name="Google Shape;1439;p12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0" name="Google Shape;1440;p12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1" name="Google Shape;1441;p12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42" name="Google Shape;1442;p12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3" name="Google Shape;1443;p12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4" name="Google Shape;1444;p12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5" name="Google Shape;1445;p12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6" name="Google Shape;1446;p12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7" name="Google Shape;1447;p12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2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2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2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2"/>
            <p:cNvSpPr/>
            <p:nvPr/>
          </p:nvSpPr>
          <p:spPr>
            <a:xfrm>
              <a:off x="9166081" y="4025182"/>
              <a:ext cx="581025" cy="2038350"/>
            </a:xfrm>
            <a:custGeom>
              <a:avLst/>
              <a:gdLst/>
              <a:ahLst/>
              <a:cxnLst/>
              <a:rect l="l" t="t" r="r" b="b"/>
              <a:pathLst>
                <a:path w="366" h="1284" extrusionOk="0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2" name="Google Shape;1452;p12"/>
            <p:cNvSpPr/>
            <p:nvPr/>
          </p:nvSpPr>
          <p:spPr>
            <a:xfrm>
              <a:off x="2976418" y="4045819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3" name="Google Shape;1453;p12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4" name="Google Shape;1454;p12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55" name="Google Shape;1455;p12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6" name="Google Shape;1456;p12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7" name="Google Shape;1457;p12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8" name="Google Shape;1458;p12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9" name="Google Shape;1459;p12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0" name="Google Shape;1460;p12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2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2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2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4" name="Google Shape;1464;p12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465" name="Google Shape;1465;p12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6" name="Google Shape;1466;p1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67" name="Google Shape;1467;p12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468" name="Google Shape;1468;p12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9" name="Google Shape;1469;p1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70" name="Google Shape;1470;p12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471" name="Google Shape;1471;p1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2" name="Google Shape;1472;p12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3" name="Google Shape;1473;p1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4" name="Google Shape;1474;p12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5" name="Google Shape;1475;p12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76" name="Google Shape;1476;p12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477" name="Google Shape;1477;p12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78" name="Google Shape;1478;p12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79" name="Google Shape;1479;p12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80" name="Google Shape;1480;p12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481" name="Google Shape;1481;p12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82" name="Google Shape;1482;p12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83" name="Google Shape;1483;p12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4" name="Google Shape;1484;p12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85" name="Google Shape;1485;p12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486" name="Google Shape;1486;p12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87" name="Google Shape;1487;p12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88" name="Google Shape;1488;p1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89" name="Google Shape;1489;p12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490" name="Google Shape;1490;p12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91" name="Google Shape;1491;p12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92" name="Google Shape;1492;p12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3" name="Google Shape;1493;p1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4" name="Google Shape;1494;p12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5" name="Google Shape;1495;p12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6" name="Google Shape;1496;p1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7" name="Google Shape;1497;p12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8" name="Google Shape;1498;p12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9" name="Google Shape;1499;p12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0" name="Google Shape;1500;p12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12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2" name="Google Shape;1502;p12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id="1503" name="Google Shape;1503;p12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4" name="Google Shape;1504;p12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5" name="Google Shape;1505;p12" descr="Image result for apache web server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6" name="Google Shape;1506;p12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7" name="Google Shape;1507;p12" descr="Image result for skype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8" name="Google Shape;1508;p12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9" name="Google Shape;1509;p12" descr="Image result for netflix logo 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0" name="Google Shape;1510;p12"/>
          <p:cNvSpPr/>
          <p:nvPr/>
        </p:nvSpPr>
        <p:spPr>
          <a:xfrm>
            <a:off x="4356586" y="4965666"/>
            <a:ext cx="3127375" cy="1498600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12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2" name="Google Shape;1512;p12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13" name="Google Shape;1513;p12"/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514" name="Google Shape;1514;p12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12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2"/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7" name="Google Shape;1517;p12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12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9" name="Google Shape;1519;p12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0" name="Google Shape;1520;p12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1" name="Google Shape;1521;p12"/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1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8" name="Google Shape;1528;p13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529" name="Google Shape;1529;p13"/>
            <p:cNvSpPr/>
            <p:nvPr/>
          </p:nvSpPr>
          <p:spPr>
            <a:xfrm>
              <a:off x="5108431" y="3572744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2" name="Google Shape;1532;p13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33" name="Google Shape;1533;p13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4" name="Google Shape;1534;p13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35" name="Google Shape;1535;p13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3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3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8" name="Google Shape;1538;p13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13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40" name="Google Shape;1540;p13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2" name="Google Shape;1542;p13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43" name="Google Shape;1543;p13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4" name="Google Shape;1544;p13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5" name="Google Shape;1545;p13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6" name="Google Shape;1546;p13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47" name="Google Shape;1547;p13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3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3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3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9166081" y="4025182"/>
              <a:ext cx="581025" cy="2038350"/>
            </a:xfrm>
            <a:custGeom>
              <a:avLst/>
              <a:gdLst/>
              <a:ahLst/>
              <a:cxnLst/>
              <a:rect l="l" t="t" r="r" b="b"/>
              <a:pathLst>
                <a:path w="366" h="1284" extrusionOk="0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2976418" y="4045819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55" name="Google Shape;1555;p13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6" name="Google Shape;1556;p13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7" name="Google Shape;1557;p13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8" name="Google Shape;1558;p13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9" name="Google Shape;1559;p13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0" name="Google Shape;1560;p13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3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3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3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4" name="Google Shape;1564;p13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565" name="Google Shape;1565;p13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6" name="Google Shape;1566;p1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67" name="Google Shape;1567;p13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568" name="Google Shape;1568;p13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9" name="Google Shape;1569;p1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70" name="Google Shape;1570;p13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571" name="Google Shape;1571;p13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2" name="Google Shape;1572;p13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3" name="Google Shape;1573;p1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4" name="Google Shape;1574;p1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5" name="Google Shape;1575;p13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76" name="Google Shape;1576;p13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577" name="Google Shape;1577;p13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78" name="Google Shape;1578;p13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79" name="Google Shape;1579;p13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80" name="Google Shape;1580;p13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581" name="Google Shape;1581;p13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82" name="Google Shape;1582;p13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83" name="Google Shape;1583;p13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4" name="Google Shape;1584;p13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85" name="Google Shape;1585;p13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586" name="Google Shape;1586;p13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87" name="Google Shape;1587;p13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88" name="Google Shape;1588;p13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89" name="Google Shape;1589;p13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590" name="Google Shape;1590;p13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91" name="Google Shape;1591;p13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92" name="Google Shape;1592;p13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3" name="Google Shape;1593;p1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4" name="Google Shape;1594;p13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5" name="Google Shape;1595;p13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6" name="Google Shape;1596;p13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7" name="Google Shape;1597;p13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8" name="Google Shape;1598;p13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9" name="Google Shape;1599;p13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0" name="Google Shape;1600;p13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13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2" name="Google Shape;1602;p13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id="1603" name="Google Shape;1603;p13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4" name="Google Shape;1604;p13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5" name="Google Shape;1605;p13" descr="Image result for apache web server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6" name="Google Shape;1606;p13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7" name="Google Shape;1607;p13" descr="Image result for skype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8" name="Google Shape;1608;p13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9" name="Google Shape;1609;p13" descr="Image result for netflix logo 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0" name="Google Shape;1610;p13"/>
          <p:cNvSpPr/>
          <p:nvPr/>
        </p:nvSpPr>
        <p:spPr>
          <a:xfrm>
            <a:off x="4356586" y="4965666"/>
            <a:ext cx="3127375" cy="1498600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13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2" name="Google Shape;1612;p13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613" name="Google Shape;1613;p13"/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1614" name="Google Shape;1614;p13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3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3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7" name="Google Shape;1617;p13"/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1618" name="Google Shape;1618;p13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3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3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3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2" name="Google Shape;1622;p13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13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4" name="Google Shape;1624;p13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5" name="Google Shape;1625;p13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6" name="Google Shape;1626;p13"/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13"/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1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oogle Shape;1634;p14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635" name="Google Shape;1635;p14"/>
            <p:cNvSpPr/>
            <p:nvPr/>
          </p:nvSpPr>
          <p:spPr>
            <a:xfrm>
              <a:off x="5108431" y="3572744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38" name="Google Shape;1638;p14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9" name="Google Shape;1639;p14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0" name="Google Shape;1640;p14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1" name="Google Shape;1641;p14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4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4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4" name="Google Shape;1644;p14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5" name="Google Shape;1645;p14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6" name="Google Shape;1646;p14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48" name="Google Shape;1648;p14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9" name="Google Shape;1649;p14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0" name="Google Shape;1650;p14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1" name="Google Shape;1651;p14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2" name="Google Shape;1652;p14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3" name="Google Shape;1653;p14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4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4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4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9166081" y="4025182"/>
              <a:ext cx="581025" cy="2038350"/>
            </a:xfrm>
            <a:custGeom>
              <a:avLst/>
              <a:gdLst/>
              <a:ahLst/>
              <a:cxnLst/>
              <a:rect l="l" t="t" r="r" b="b"/>
              <a:pathLst>
                <a:path w="366" h="1284" extrusionOk="0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2976418" y="4045819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61" name="Google Shape;1661;p14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2" name="Google Shape;1662;p14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3" name="Google Shape;1663;p14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4" name="Google Shape;1664;p14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5" name="Google Shape;1665;p14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6" name="Google Shape;1666;p14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4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4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4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0" name="Google Shape;1670;p14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671" name="Google Shape;1671;p14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2" name="Google Shape;1672;p1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73" name="Google Shape;1673;p14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674" name="Google Shape;1674;p14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5" name="Google Shape;1675;p1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76" name="Google Shape;1676;p14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677" name="Google Shape;1677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8" name="Google Shape;1678;p14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9" name="Google Shape;1679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0" name="Google Shape;1680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1" name="Google Shape;1681;p14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82" name="Google Shape;1682;p14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683" name="Google Shape;1683;p14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84" name="Google Shape;1684;p14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85" name="Google Shape;1685;p14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86" name="Google Shape;1686;p14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687" name="Google Shape;1687;p14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88" name="Google Shape;1688;p14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89" name="Google Shape;1689;p14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90" name="Google Shape;1690;p14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91" name="Google Shape;1691;p14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692" name="Google Shape;1692;p14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93" name="Google Shape;1693;p14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94" name="Google Shape;1694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95" name="Google Shape;1695;p14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696" name="Google Shape;1696;p14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97" name="Google Shape;1697;p14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98" name="Google Shape;1698;p14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99" name="Google Shape;1699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0" name="Google Shape;1700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1" name="Google Shape;1701;p14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2" name="Google Shape;1702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3" name="Google Shape;1703;p14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4" name="Google Shape;1704;p14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5" name="Google Shape;1705;p14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6" name="Google Shape;1706;p14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14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8" name="Google Shape;1708;p14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id="1709" name="Google Shape;1709;p14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0" name="Google Shape;1710;p14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1" name="Google Shape;1711;p14" descr="Image result for apache web server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2" name="Google Shape;1712;p14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3" name="Google Shape;1713;p14" descr="Image result for skype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4" name="Google Shape;1714;p14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5" name="Google Shape;1715;p14" descr="Image result for netflix logo 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6" name="Google Shape;1716;p14"/>
          <p:cNvSpPr/>
          <p:nvPr/>
        </p:nvSpPr>
        <p:spPr>
          <a:xfrm>
            <a:off x="4356586" y="4965666"/>
            <a:ext cx="3127375" cy="1498600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14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8" name="Google Shape;1718;p14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719" name="Google Shape;1719;p14"/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1720" name="Google Shape;1720;p14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4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4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4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24" name="Google Shape;1724;p14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5" name="Google Shape;1725;p14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6" name="Google Shape;1726;p14"/>
          <p:cNvCxnSpPr/>
          <p:nvPr/>
        </p:nvCxnSpPr>
        <p:spPr>
          <a:xfrm rot="10800000">
            <a:off x="3701909" y="5774614"/>
            <a:ext cx="30026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7" name="Google Shape;1727;p1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oogle Shape;1733;p15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734" name="Google Shape;1734;p15"/>
            <p:cNvSpPr/>
            <p:nvPr/>
          </p:nvSpPr>
          <p:spPr>
            <a:xfrm>
              <a:off x="5108431" y="3572744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37" name="Google Shape;1737;p15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8" name="Google Shape;1738;p15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9" name="Google Shape;1739;p15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40" name="Google Shape;1740;p15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5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5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3" name="Google Shape;1743;p15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4" name="Google Shape;1744;p15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45" name="Google Shape;1745;p15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47" name="Google Shape;1747;p15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48" name="Google Shape;1748;p15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9" name="Google Shape;1749;p15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0" name="Google Shape;1750;p15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1" name="Google Shape;1751;p15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2" name="Google Shape;1752;p15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5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5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5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9166081" y="4025182"/>
              <a:ext cx="581025" cy="2038350"/>
            </a:xfrm>
            <a:custGeom>
              <a:avLst/>
              <a:gdLst/>
              <a:ahLst/>
              <a:cxnLst/>
              <a:rect l="l" t="t" r="r" b="b"/>
              <a:pathLst>
                <a:path w="366" h="1284" extrusionOk="0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976418" y="4045819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60" name="Google Shape;1760;p15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1" name="Google Shape;1761;p15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2" name="Google Shape;1762;p15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3" name="Google Shape;1763;p15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4" name="Google Shape;1764;p15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5" name="Google Shape;1765;p15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5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5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5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9" name="Google Shape;1769;p15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770" name="Google Shape;1770;p15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1" name="Google Shape;1771;p1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72" name="Google Shape;1772;p15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773" name="Google Shape;1773;p15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4" name="Google Shape;1774;p1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75" name="Google Shape;1775;p15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776" name="Google Shape;1776;p1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7" name="Google Shape;1777;p15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8" name="Google Shape;1778;p1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9" name="Google Shape;1779;p1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0" name="Google Shape;1780;p15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781" name="Google Shape;1781;p15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782" name="Google Shape;1782;p15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83" name="Google Shape;1783;p15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784" name="Google Shape;1784;p15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785" name="Google Shape;1785;p15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786" name="Google Shape;1786;p15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87" name="Google Shape;1787;p15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788" name="Google Shape;1788;p15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9" name="Google Shape;1789;p15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790" name="Google Shape;1790;p15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791" name="Google Shape;1791;p15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92" name="Google Shape;1792;p15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793" name="Google Shape;1793;p1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794" name="Google Shape;1794;p15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795" name="Google Shape;1795;p15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96" name="Google Shape;1796;p15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797" name="Google Shape;1797;p15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8" name="Google Shape;1798;p1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9" name="Google Shape;1799;p15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0" name="Google Shape;1800;p15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1" name="Google Shape;1801;p1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2" name="Google Shape;1802;p15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3" name="Google Shape;1803;p15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4" name="Google Shape;1804;p15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5" name="Google Shape;1805;p15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15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7" name="Google Shape;1807;p15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id="1808" name="Google Shape;1808;p15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9" name="Google Shape;1809;p15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0" name="Google Shape;1810;p15" descr="Image result for apache web server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1" name="Google Shape;1811;p15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2" name="Google Shape;1812;p15" descr="Image result for skype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" name="Google Shape;1813;p15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4" name="Google Shape;1814;p15" descr="Image result for netflix logo 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5" name="Google Shape;1815;p15"/>
          <p:cNvSpPr/>
          <p:nvPr/>
        </p:nvSpPr>
        <p:spPr>
          <a:xfrm>
            <a:off x="4356586" y="4965666"/>
            <a:ext cx="3127375" cy="1498600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Google Shape;1816;p15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7" name="Google Shape;1817;p15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818" name="Google Shape;1818;p15"/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1819" name="Google Shape;1819;p15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5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5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2" name="Google Shape;1822;p15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15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4" name="Google Shape;1824;p15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5" name="Google Shape;1825;p15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6" name="Google Shape;1826;p15"/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7" name="Google Shape;1827;p15"/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8" name="Google Shape;1828;p1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 Layer: 3-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Google Shape;1829;p15"/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0" name="Google Shape;1830;p15"/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1831" name="Google Shape;1831;p15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5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5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5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0" name="Google Shape;1840;p16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841" name="Google Shape;1841;p16"/>
            <p:cNvSpPr/>
            <p:nvPr/>
          </p:nvSpPr>
          <p:spPr>
            <a:xfrm>
              <a:off x="5108431" y="3572744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44" name="Google Shape;1844;p16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5" name="Google Shape;1845;p16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6" name="Google Shape;1846;p16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7" name="Google Shape;1847;p16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6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6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0" name="Google Shape;1850;p16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1" name="Google Shape;1851;p16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2" name="Google Shape;1852;p16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54" name="Google Shape;1854;p16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5" name="Google Shape;1855;p16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6" name="Google Shape;1856;p16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7" name="Google Shape;1857;p16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8" name="Google Shape;1858;p16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9" name="Google Shape;1859;p16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6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6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6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9166081" y="4025182"/>
              <a:ext cx="581025" cy="2038350"/>
            </a:xfrm>
            <a:custGeom>
              <a:avLst/>
              <a:gdLst/>
              <a:ahLst/>
              <a:cxnLst/>
              <a:rect l="l" t="t" r="r" b="b"/>
              <a:pathLst>
                <a:path w="366" h="1284" extrusionOk="0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976418" y="4045819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67" name="Google Shape;1867;p16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68" name="Google Shape;1868;p16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9" name="Google Shape;1869;p16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0" name="Google Shape;1870;p16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1" name="Google Shape;1871;p16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72" name="Google Shape;1872;p16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6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6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6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6" name="Google Shape;1876;p16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877" name="Google Shape;1877;p16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8" name="Google Shape;1878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79" name="Google Shape;1879;p16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880" name="Google Shape;1880;p16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1" name="Google Shape;1881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2" name="Google Shape;1882;p16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883" name="Google Shape;1883;p16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4" name="Google Shape;1884;p16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5" name="Google Shape;1885;p16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6" name="Google Shape;1886;p16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7" name="Google Shape;1887;p16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888" name="Google Shape;1888;p16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889" name="Google Shape;1889;p16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90" name="Google Shape;1890;p16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891" name="Google Shape;1891;p16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892" name="Google Shape;1892;p16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893" name="Google Shape;1893;p16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94" name="Google Shape;1894;p16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895" name="Google Shape;1895;p16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96" name="Google Shape;1896;p16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897" name="Google Shape;1897;p16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898" name="Google Shape;1898;p16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99" name="Google Shape;1899;p16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900" name="Google Shape;1900;p16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901" name="Google Shape;1901;p16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902" name="Google Shape;1902;p16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03" name="Google Shape;1903;p16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904" name="Google Shape;1904;p16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5" name="Google Shape;1905;p16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6" name="Google Shape;1906;p16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7" name="Google Shape;1907;p16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8" name="Google Shape;1908;p1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9" name="Google Shape;1909;p16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0" name="Google Shape;1910;p16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1" name="Google Shape;1911;p16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2" name="Google Shape;1912;p16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16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4" name="Google Shape;1914;p16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id="1915" name="Google Shape;1915;p16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6" name="Google Shape;1916;p16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7" name="Google Shape;1917;p16" descr="Image result for apache web server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8" name="Google Shape;1918;p16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9" name="Google Shape;1919;p16" descr="Image result for skype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0" name="Google Shape;1920;p16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1" name="Google Shape;1921;p16" descr="Image result for netflix logo 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2" name="Google Shape;1922;p16"/>
          <p:cNvSpPr/>
          <p:nvPr/>
        </p:nvSpPr>
        <p:spPr>
          <a:xfrm>
            <a:off x="4356586" y="4965666"/>
            <a:ext cx="3127375" cy="1498600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p16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4" name="Google Shape;1924;p16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25" name="Google Shape;1925;p16"/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1926" name="Google Shape;1926;p16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16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6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9" name="Google Shape;1929;p16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Google Shape;1930;p16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1" name="Google Shape;1931;p16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2" name="Google Shape;1932;p16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3" name="Google Shape;1933;p16"/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16"/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1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 Layer: 3-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p16"/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7" name="Google Shape;1937;p16"/>
          <p:cNvGrpSpPr/>
          <p:nvPr/>
        </p:nvGrpSpPr>
        <p:grpSpPr>
          <a:xfrm>
            <a:off x="2011914" y="3219947"/>
            <a:ext cx="1404036" cy="384588"/>
            <a:chOff x="8597346" y="692270"/>
            <a:chExt cx="1404036" cy="384588"/>
          </a:xfrm>
        </p:grpSpPr>
        <p:sp>
          <p:nvSpPr>
            <p:cNvPr id="1938" name="Google Shape;1938;p16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16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6"/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17"/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947" name="Google Shape;1947;p17"/>
            <p:cNvSpPr/>
            <p:nvPr/>
          </p:nvSpPr>
          <p:spPr>
            <a:xfrm>
              <a:off x="5108431" y="3572744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50" name="Google Shape;1950;p17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51" name="Google Shape;1951;p17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2" name="Google Shape;1952;p17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53" name="Google Shape;1953;p17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7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7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6" name="Google Shape;1956;p17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7" name="Google Shape;1957;p17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58" name="Google Shape;1958;p17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0" name="Google Shape;1960;p17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1" name="Google Shape;1961;p17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2" name="Google Shape;1962;p17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3" name="Google Shape;1963;p17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4" name="Google Shape;1964;p17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5" name="Google Shape;1965;p17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7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7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7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9166081" y="4025182"/>
              <a:ext cx="581025" cy="2038350"/>
            </a:xfrm>
            <a:custGeom>
              <a:avLst/>
              <a:gdLst/>
              <a:ahLst/>
              <a:cxnLst/>
              <a:rect l="l" t="t" r="r" b="b"/>
              <a:pathLst>
                <a:path w="366" h="1284" extrusionOk="0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2976418" y="4045819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348" h="1312" extrusionOk="0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73" name="Google Shape;1973;p17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74" name="Google Shape;1974;p17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5" name="Google Shape;1975;p17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6" name="Google Shape;1976;p17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7" name="Google Shape;1977;p17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78" name="Google Shape;1978;p17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7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7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7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2" name="Google Shape;1982;p17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1983" name="Google Shape;1983;p17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4" name="Google Shape;1984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985" name="Google Shape;1985;p17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1986" name="Google Shape;1986;p17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7" name="Google Shape;1987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988" name="Google Shape;1988;p17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989" name="Google Shape;1989;p1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0" name="Google Shape;1990;p17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1" name="Google Shape;1991;p1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2" name="Google Shape;1992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3" name="Google Shape;1993;p17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994" name="Google Shape;1994;p17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995" name="Google Shape;1995;p17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96" name="Google Shape;1996;p17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997" name="Google Shape;1997;p17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998" name="Google Shape;1998;p17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999" name="Google Shape;1999;p17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0" name="Google Shape;2000;p17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001" name="Google Shape;2001;p17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2" name="Google Shape;2002;p17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003" name="Google Shape;2003;p17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2004" name="Google Shape;2004;p17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5" name="Google Shape;2005;p17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006" name="Google Shape;2006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007" name="Google Shape;2007;p17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2008" name="Google Shape;2008;p17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9" name="Google Shape;2009;p17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010" name="Google Shape;2010;p17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1" name="Google Shape;2011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2" name="Google Shape;2012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3" name="Google Shape;2013;p17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4" name="Google Shape;2014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5" name="Google Shape;2015;p17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6" name="Google Shape;2016;p17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7" name="Google Shape;2017;p17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8" name="Google Shape;2018;p17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17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0" name="Google Shape;2020;p17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id="2021" name="Google Shape;2021;p17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2" name="Google Shape;2022;p17" descr="Image result for apache web server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Google Shape;2023;p17" descr="Image result for firefox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Google Shape;2024;p17" descr="Image result for skype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5" name="Google Shape;2025;p17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6" name="Google Shape;2026;p17" descr="Image result for netflix logo 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7" name="Google Shape;2027;p17"/>
          <p:cNvSpPr/>
          <p:nvPr/>
        </p:nvSpPr>
        <p:spPr>
          <a:xfrm>
            <a:off x="4356586" y="4965666"/>
            <a:ext cx="3127375" cy="1498600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p17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9" name="Google Shape;2029;p17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30" name="Google Shape;2030;p17"/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2031" name="Google Shape;2031;p17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17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7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17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17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6" name="Google Shape;2036;p17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7" name="Google Shape;2037;p17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8" name="Google Shape;2038;p17"/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17"/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0" name="Google Shape;2040;p1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 Layer: 3-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17"/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2" name="Google Shape;2042;p17"/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2043" name="Google Shape;2043;p17"/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17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5" name="Google Shape;2045;p17" descr="Image result for blue question mark ic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8355" y="104889"/>
            <a:ext cx="1624375" cy="16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6" name="Google Shape;2046;p17"/>
          <p:cNvSpPr txBox="1"/>
          <p:nvPr/>
        </p:nvSpPr>
        <p:spPr>
          <a:xfrm>
            <a:off x="2209800" y="266700"/>
            <a:ext cx="9664700" cy="82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how did transport layer know to deliver message to Firefox browser process rather then Netflix process or Skype process?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8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Multiplexing/demultiplexing</a:t>
            </a:r>
            <a:endParaRPr/>
          </a:p>
        </p:txBody>
      </p:sp>
      <p:sp>
        <p:nvSpPr>
          <p:cNvPr id="2053" name="Google Shape;2053;p18"/>
          <p:cNvSpPr/>
          <p:nvPr/>
        </p:nvSpPr>
        <p:spPr>
          <a:xfrm>
            <a:off x="5108431" y="3572744"/>
            <a:ext cx="552450" cy="2082800"/>
          </a:xfrm>
          <a:custGeom>
            <a:avLst/>
            <a:gdLst/>
            <a:ahLst/>
            <a:cxnLst/>
            <a:rect l="l" t="t" r="r" b="b"/>
            <a:pathLst>
              <a:path w="348" h="1312" extrusionOk="0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4" name="Google Shape;2054;p18"/>
          <p:cNvSpPr txBox="1"/>
          <p:nvPr/>
        </p:nvSpPr>
        <p:spPr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18"/>
          <p:cNvSpPr txBox="1"/>
          <p:nvPr/>
        </p:nvSpPr>
        <p:spPr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socket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6" name="Google Shape;2056;p18"/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2057" name="Google Shape;2057;p18"/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8" name="Google Shape;2058;p18"/>
            <p:cNvGrpSpPr/>
            <p:nvPr/>
          </p:nvGrpSpPr>
          <p:grpSpPr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2059" name="Google Shape;2059;p18"/>
              <p:cNvSpPr/>
              <p:nvPr/>
            </p:nvSpPr>
            <p:spPr>
              <a:xfrm>
                <a:off x="2955" y="1148"/>
                <a:ext cx="2892" cy="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 header info to deliver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received segments to correct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60" name="Google Shape;2060;p18"/>
              <p:cNvGrpSpPr/>
              <p:nvPr/>
            </p:nvGrpSpPr>
            <p:grpSpPr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2061" name="Google Shape;2061;p18"/>
                <p:cNvSpPr/>
                <p:nvPr/>
              </p:nvSpPr>
              <p:spPr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18"/>
                <p:cNvSpPr txBox="1"/>
                <p:nvPr/>
              </p:nvSpPr>
              <p:spPr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lang="en-US" sz="2800" b="0" i="1" u="none" strike="noStrike" cap="non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demultiplexing as receiver: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063" name="Google Shape;2063;p18"/>
          <p:cNvGrpSpPr/>
          <p:nvPr/>
        </p:nvGrpSpPr>
        <p:grpSpPr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2064" name="Google Shape;2064;p18"/>
            <p:cNvSpPr/>
            <p:nvPr/>
          </p:nvSpPr>
          <p:spPr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7" name="Google Shape;2067;p18"/>
            <p:cNvSpPr/>
            <p:nvPr/>
          </p:nvSpPr>
          <p:spPr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68" name="Google Shape;2068;p18"/>
          <p:cNvSpPr/>
          <p:nvPr/>
        </p:nvSpPr>
        <p:spPr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9" name="Google Shape;2069;p18"/>
          <p:cNvSpPr/>
          <p:nvPr/>
        </p:nvSpPr>
        <p:spPr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0" name="Google Shape;2070;p18"/>
          <p:cNvCxnSpPr/>
          <p:nvPr/>
        </p:nvCxnSpPr>
        <p:spPr>
          <a:xfrm>
            <a:off x="5627543" y="4447457"/>
            <a:ext cx="146050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1" name="Google Shape;2071;p18"/>
          <p:cNvSpPr txBox="1"/>
          <p:nvPr/>
        </p:nvSpPr>
        <p:spPr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2" name="Google Shape;2072;p18"/>
          <p:cNvCxnSpPr/>
          <p:nvPr/>
        </p:nvCxnSpPr>
        <p:spPr>
          <a:xfrm>
            <a:off x="5629131" y="4764957"/>
            <a:ext cx="14573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3" name="Google Shape;2073;p18"/>
          <p:cNvSpPr txBox="1"/>
          <p:nvPr/>
        </p:nvSpPr>
        <p:spPr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18"/>
          <p:cNvSpPr txBox="1"/>
          <p:nvPr/>
        </p:nvSpPr>
        <p:spPr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18"/>
          <p:cNvSpPr txBox="1"/>
          <p:nvPr/>
        </p:nvSpPr>
        <p:spPr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18"/>
          <p:cNvSpPr txBox="1"/>
          <p:nvPr/>
        </p:nvSpPr>
        <p:spPr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18"/>
          <p:cNvSpPr/>
          <p:nvPr/>
        </p:nvSpPr>
        <p:spPr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8" name="Google Shape;2078;p18"/>
          <p:cNvCxnSpPr/>
          <p:nvPr/>
        </p:nvCxnSpPr>
        <p:spPr>
          <a:xfrm>
            <a:off x="5625956" y="5076107"/>
            <a:ext cx="14573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9" name="Google Shape;2079;p18"/>
          <p:cNvCxnSpPr/>
          <p:nvPr/>
        </p:nvCxnSpPr>
        <p:spPr>
          <a:xfrm>
            <a:off x="5622781" y="5374557"/>
            <a:ext cx="14573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0" name="Google Shape;2080;p18"/>
          <p:cNvSpPr/>
          <p:nvPr/>
        </p:nvSpPr>
        <p:spPr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1" name="Google Shape;2081;p18"/>
          <p:cNvGrpSpPr/>
          <p:nvPr/>
        </p:nvGrpSpPr>
        <p:grpSpPr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2082" name="Google Shape;2082;p18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3" name="Google Shape;2083;p18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4" name="Google Shape;2084;p18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5" name="Google Shape;2085;p18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6" name="Google Shape;2086;p18"/>
          <p:cNvGrpSpPr/>
          <p:nvPr/>
        </p:nvGrpSpPr>
        <p:grpSpPr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2087" name="Google Shape;2087;p18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8" name="Google Shape;2088;p18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9" name="Google Shape;2089;p18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0" name="Google Shape;2090;p18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91" name="Google Shape;2091;p18"/>
          <p:cNvSpPr/>
          <p:nvPr/>
        </p:nvSpPr>
        <p:spPr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2" name="Google Shape;2092;p18"/>
          <p:cNvSpPr/>
          <p:nvPr/>
        </p:nvSpPr>
        <p:spPr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93" name="Google Shape;2093;p18"/>
          <p:cNvCxnSpPr/>
          <p:nvPr/>
        </p:nvCxnSpPr>
        <p:spPr>
          <a:xfrm>
            <a:off x="7889731" y="4807819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4" name="Google Shape;2094;p18"/>
          <p:cNvSpPr txBox="1"/>
          <p:nvPr/>
        </p:nvSpPr>
        <p:spPr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5" name="Google Shape;2095;p18"/>
          <p:cNvCxnSpPr/>
          <p:nvPr/>
        </p:nvCxnSpPr>
        <p:spPr>
          <a:xfrm>
            <a:off x="7897668" y="5128494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6" name="Google Shape;2096;p18"/>
          <p:cNvCxnSpPr/>
          <p:nvPr/>
        </p:nvCxnSpPr>
        <p:spPr>
          <a:xfrm>
            <a:off x="7883381" y="5438057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7" name="Google Shape;2097;p18"/>
          <p:cNvCxnSpPr/>
          <p:nvPr/>
        </p:nvCxnSpPr>
        <p:spPr>
          <a:xfrm>
            <a:off x="7883381" y="5723807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8" name="Google Shape;2098;p18"/>
          <p:cNvSpPr txBox="1"/>
          <p:nvPr/>
        </p:nvSpPr>
        <p:spPr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18"/>
          <p:cNvSpPr txBox="1"/>
          <p:nvPr/>
        </p:nvSpPr>
        <p:spPr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18"/>
          <p:cNvSpPr txBox="1"/>
          <p:nvPr/>
        </p:nvSpPr>
        <p:spPr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18"/>
          <p:cNvSpPr txBox="1"/>
          <p:nvPr/>
        </p:nvSpPr>
        <p:spPr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18"/>
          <p:cNvSpPr/>
          <p:nvPr/>
        </p:nvSpPr>
        <p:spPr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18"/>
          <p:cNvSpPr/>
          <p:nvPr/>
        </p:nvSpPr>
        <p:spPr>
          <a:xfrm>
            <a:off x="9166081" y="4025182"/>
            <a:ext cx="581025" cy="2038350"/>
          </a:xfrm>
          <a:custGeom>
            <a:avLst/>
            <a:gdLst/>
            <a:ahLst/>
            <a:cxnLst/>
            <a:rect l="l" t="t" r="r" b="b"/>
            <a:pathLst>
              <a:path w="366" h="1284" extrusionOk="0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4" name="Google Shape;2104;p18"/>
          <p:cNvSpPr/>
          <p:nvPr/>
        </p:nvSpPr>
        <p:spPr>
          <a:xfrm>
            <a:off x="2976418" y="4045819"/>
            <a:ext cx="552450" cy="2082800"/>
          </a:xfrm>
          <a:custGeom>
            <a:avLst/>
            <a:gdLst/>
            <a:ahLst/>
            <a:cxnLst/>
            <a:rect l="l" t="t" r="r" b="b"/>
            <a:pathLst>
              <a:path w="348" h="1312" extrusionOk="0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5" name="Google Shape;2105;p18"/>
          <p:cNvSpPr/>
          <p:nvPr/>
        </p:nvSpPr>
        <p:spPr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6" name="Google Shape;2106;p18"/>
          <p:cNvSpPr/>
          <p:nvPr/>
        </p:nvSpPr>
        <p:spPr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7" name="Google Shape;2107;p18"/>
          <p:cNvCxnSpPr/>
          <p:nvPr/>
        </p:nvCxnSpPr>
        <p:spPr>
          <a:xfrm>
            <a:off x="3544743" y="4815757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8" name="Google Shape;2108;p18"/>
          <p:cNvSpPr txBox="1"/>
          <p:nvPr/>
        </p:nvSpPr>
        <p:spPr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9" name="Google Shape;2109;p18"/>
          <p:cNvCxnSpPr/>
          <p:nvPr/>
        </p:nvCxnSpPr>
        <p:spPr>
          <a:xfrm>
            <a:off x="3552681" y="5136432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0" name="Google Shape;2110;p18"/>
          <p:cNvCxnSpPr/>
          <p:nvPr/>
        </p:nvCxnSpPr>
        <p:spPr>
          <a:xfrm>
            <a:off x="3538393" y="5445994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1" name="Google Shape;2111;p18"/>
          <p:cNvCxnSpPr/>
          <p:nvPr/>
        </p:nvCxnSpPr>
        <p:spPr>
          <a:xfrm>
            <a:off x="3538393" y="5731744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2" name="Google Shape;2112;p18"/>
          <p:cNvSpPr txBox="1"/>
          <p:nvPr/>
        </p:nvSpPr>
        <p:spPr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18"/>
          <p:cNvSpPr txBox="1"/>
          <p:nvPr/>
        </p:nvSpPr>
        <p:spPr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18"/>
          <p:cNvSpPr txBox="1"/>
          <p:nvPr/>
        </p:nvSpPr>
        <p:spPr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18"/>
          <p:cNvSpPr txBox="1"/>
          <p:nvPr/>
        </p:nvSpPr>
        <p:spPr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18"/>
          <p:cNvSpPr/>
          <p:nvPr/>
        </p:nvSpPr>
        <p:spPr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7" name="Google Shape;2117;p18"/>
          <p:cNvGrpSpPr/>
          <p:nvPr/>
        </p:nvGrpSpPr>
        <p:grpSpPr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2118" name="Google Shape;2118;p1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9" name="Google Shape;2119;p1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0" name="Google Shape;2120;p1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1" name="Google Shape;2121;p1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22" name="Google Shape;2122;p18"/>
          <p:cNvGrpSpPr/>
          <p:nvPr/>
        </p:nvGrpSpPr>
        <p:grpSpPr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123" name="Google Shape;2123;p1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4" name="Google Shape;2124;p1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5" name="Google Shape;2125;p1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6" name="Google Shape;2126;p1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27" name="Google Shape;2127;p18"/>
          <p:cNvSpPr/>
          <p:nvPr/>
        </p:nvSpPr>
        <p:spPr>
          <a:xfrm>
            <a:off x="6349856" y="4425232"/>
            <a:ext cx="2173287" cy="1989137"/>
          </a:xfrm>
          <a:custGeom>
            <a:avLst/>
            <a:gdLst/>
            <a:ahLst/>
            <a:cxnLst/>
            <a:rect l="l" t="t" r="r" b="b"/>
            <a:pathLst>
              <a:path w="1369" h="1253" extrusionOk="0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8" name="Google Shape;2128;p18"/>
          <p:cNvSpPr/>
          <p:nvPr/>
        </p:nvSpPr>
        <p:spPr>
          <a:xfrm>
            <a:off x="6468918" y="4456982"/>
            <a:ext cx="1984375" cy="1876425"/>
          </a:xfrm>
          <a:custGeom>
            <a:avLst/>
            <a:gdLst/>
            <a:ahLst/>
            <a:cxnLst/>
            <a:rect l="l" t="t" r="r" b="b"/>
            <a:pathLst>
              <a:path w="1250" h="1182" extrusionOk="0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9" name="Google Shape;2129;p18"/>
          <p:cNvSpPr/>
          <p:nvPr/>
        </p:nvSpPr>
        <p:spPr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30" name="Google Shape;2130;p18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31" name="Google Shape;2131;p18"/>
            <p:cNvSpPr/>
            <p:nvPr/>
          </p:nvSpPr>
          <p:spPr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2" name="Google Shape;2132;p18"/>
            <p:cNvSpPr/>
            <p:nvPr/>
          </p:nvSpPr>
          <p:spPr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33" name="Google Shape;2133;p18"/>
          <p:cNvSpPr/>
          <p:nvPr/>
        </p:nvSpPr>
        <p:spPr>
          <a:xfrm>
            <a:off x="5311630" y="3275882"/>
            <a:ext cx="688975" cy="1435100"/>
          </a:xfrm>
          <a:custGeom>
            <a:avLst/>
            <a:gdLst/>
            <a:ahLst/>
            <a:cxnLst/>
            <a:rect l="l" t="t" r="r" b="b"/>
            <a:pathLst>
              <a:path w="434" h="904" extrusionOk="0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34" name="Google Shape;2134;p18"/>
          <p:cNvGrpSpPr/>
          <p:nvPr/>
        </p:nvGrpSpPr>
        <p:grpSpPr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35" name="Google Shape;2135;p18"/>
            <p:cNvSpPr/>
            <p:nvPr/>
          </p:nvSpPr>
          <p:spPr>
            <a:xfrm>
              <a:off x="2432" y="2564"/>
              <a:ext cx="144" cy="102"/>
            </a:xfrm>
            <a:prstGeom prst="ellipse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6" name="Google Shape;2136;p18"/>
            <p:cNvSpPr/>
            <p:nvPr/>
          </p:nvSpPr>
          <p:spPr>
            <a:xfrm>
              <a:off x="2506" y="1758"/>
              <a:ext cx="586" cy="810"/>
            </a:xfrm>
            <a:custGeom>
              <a:avLst/>
              <a:gdLst/>
              <a:ahLst/>
              <a:cxnLst/>
              <a:rect l="l" t="t" r="r" b="b"/>
              <a:pathLst>
                <a:path w="586" h="810" extrusionOk="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7" name="Google Shape;2137;p18"/>
          <p:cNvGrpSpPr/>
          <p:nvPr/>
        </p:nvGrpSpPr>
        <p:grpSpPr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38" name="Google Shape;2138;p18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9" name="Google Shape;2139;p1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40" name="Google Shape;2140;p18"/>
          <p:cNvGrpSpPr/>
          <p:nvPr/>
        </p:nvGrpSpPr>
        <p:grpSpPr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141" name="Google Shape;2141;p18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2" name="Google Shape;2142;p1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43" name="Google Shape;2143;p18"/>
          <p:cNvGrpSpPr/>
          <p:nvPr/>
        </p:nvGrpSpPr>
        <p:grpSpPr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144" name="Google Shape;2144;p1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5" name="Google Shape;2145;p18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6" name="Google Shape;2146;p1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7" name="Google Shape;2147;p1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8" name="Google Shape;2148;p18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49" name="Google Shape;2149;p18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150" name="Google Shape;2150;p18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1" name="Google Shape;2151;p18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152" name="Google Shape;2152;p18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53" name="Google Shape;2153;p18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154" name="Google Shape;2154;p18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5" name="Google Shape;2155;p18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156" name="Google Shape;2156;p18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7" name="Google Shape;2157;p18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58" name="Google Shape;2158;p18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159" name="Google Shape;2159;p18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0" name="Google Shape;2160;p18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161" name="Google Shape;2161;p1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62" name="Google Shape;2162;p18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163" name="Google Shape;2163;p18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4" name="Google Shape;2164;p18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165" name="Google Shape;2165;p18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6" name="Google Shape;2166;p1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7" name="Google Shape;2167;p1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8" name="Google Shape;2168;p18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9" name="Google Shape;2169;p1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0" name="Google Shape;2170;p18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1" name="Google Shape;2171;p18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2" name="Google Shape;2172;p18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3" name="Google Shape;2173;p18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8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5" name="Google Shape;2175;p18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76" name="Google Shape;2176;p18"/>
          <p:cNvGrpSpPr/>
          <p:nvPr/>
        </p:nvGrpSpPr>
        <p:grpSpPr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177" name="Google Shape;2177;p18"/>
            <p:cNvSpPr txBox="1"/>
            <p:nvPr/>
          </p:nvSpPr>
          <p:spPr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handle data from multiple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sockets, add transport header (later used for demultiplexing)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8"/>
            <p:cNvSpPr/>
            <p:nvPr/>
          </p:nvSpPr>
          <p:spPr>
            <a:xfrm>
              <a:off x="5" y="901"/>
              <a:ext cx="2298" cy="873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9" name="Google Shape;2179;p18"/>
            <p:cNvGrpSpPr/>
            <p:nvPr/>
          </p:nvGrpSpPr>
          <p:grpSpPr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180" name="Google Shape;2180;p18"/>
              <p:cNvSpPr/>
              <p:nvPr/>
            </p:nvSpPr>
            <p:spPr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18"/>
              <p:cNvSpPr txBox="1"/>
              <p:nvPr/>
            </p:nvSpPr>
            <p:spPr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lang="en-US" sz="2800" b="0" i="1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multiplexing as sender: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2" name="Google Shape;2182;p18"/>
          <p:cNvSpPr/>
          <p:nvPr/>
        </p:nvSpPr>
        <p:spPr>
          <a:xfrm>
            <a:off x="4198793" y="4458569"/>
            <a:ext cx="1962150" cy="1897063"/>
          </a:xfrm>
          <a:custGeom>
            <a:avLst/>
            <a:gdLst/>
            <a:ahLst/>
            <a:cxnLst/>
            <a:rect l="l" t="t" r="r" b="b"/>
            <a:pathLst>
              <a:path w="1236" h="1195" extrusionOk="0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3" name="Google Shape;2183;p18"/>
          <p:cNvSpPr/>
          <p:nvPr/>
        </p:nvSpPr>
        <p:spPr>
          <a:xfrm>
            <a:off x="4135293" y="4433169"/>
            <a:ext cx="2160588" cy="1989138"/>
          </a:xfrm>
          <a:custGeom>
            <a:avLst/>
            <a:gdLst/>
            <a:ahLst/>
            <a:cxnLst/>
            <a:rect l="l" t="t" r="r" b="b"/>
            <a:pathLst>
              <a:path w="1361" h="1253" extrusionOk="0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84" name="Google Shape;2184;p18"/>
          <p:cNvGrpSpPr/>
          <p:nvPr/>
        </p:nvGrpSpPr>
        <p:grpSpPr>
          <a:xfrm>
            <a:off x="4455343" y="4186543"/>
            <a:ext cx="3740163" cy="385304"/>
            <a:chOff x="4455343" y="4186543"/>
            <a:chExt cx="3740163" cy="385304"/>
          </a:xfrm>
        </p:grpSpPr>
        <p:sp>
          <p:nvSpPr>
            <p:cNvPr id="2185" name="Google Shape;2185;p18"/>
            <p:cNvSpPr/>
            <p:nvPr/>
          </p:nvSpPr>
          <p:spPr>
            <a:xfrm rot="-778188">
              <a:off x="4450940" y="4321755"/>
              <a:ext cx="1216152" cy="99004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0090"/>
            </a:solidFill>
            <a:ln w="9525" cap="flat" cmpd="sng">
              <a:solidFill>
                <a:srgbClr val="0000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18"/>
            <p:cNvSpPr/>
            <p:nvPr/>
          </p:nvSpPr>
          <p:spPr>
            <a:xfrm rot="-10021812" flipH="1">
              <a:off x="6983757" y="4337631"/>
              <a:ext cx="1216152" cy="99004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0090"/>
            </a:solidFill>
            <a:ln w="9525" cap="flat" cmpd="sng">
              <a:solidFill>
                <a:srgbClr val="0000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7" name="Google Shape;2187;p1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 Layer: 3-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9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How demultiplexing </a:t>
            </a:r>
            <a:r>
              <a:rPr lang="en-US"/>
              <a:t>w</a:t>
            </a:r>
            <a:r>
              <a:rPr lang="en-US" sz="4400"/>
              <a:t>orks</a:t>
            </a:r>
            <a:endParaRPr/>
          </a:p>
        </p:txBody>
      </p:sp>
      <p:sp>
        <p:nvSpPr>
          <p:cNvPr id="2194" name="Google Shape;2194;p19"/>
          <p:cNvSpPr txBox="1"/>
          <p:nvPr/>
        </p:nvSpPr>
        <p:spPr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3" marR="0" lvl="0" indent="-28416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receives IP datagrams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388" marR="0" lvl="1" indent="-230186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has source IP address, destination IP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388" marR="0" lvl="1" indent="-230186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carries one transport-layer segment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388" marR="0" lvl="1" indent="-230186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segment has source, destination port number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3" marR="0" lvl="0" indent="-284163" algn="l" rtl="0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uses </a:t>
            </a: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IP addresses &amp; port numbers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5" name="Google Shape;2195;p19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196" name="Google Shape;2196;p19"/>
            <p:cNvSpPr/>
            <p:nvPr/>
          </p:nvSpPr>
          <p:spPr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7" name="Google Shape;2197;p19"/>
            <p:cNvSpPr/>
            <p:nvPr/>
          </p:nvSpPr>
          <p:spPr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8" name="Google Shape;2198;p19"/>
            <p:cNvSpPr txBox="1"/>
            <p:nvPr/>
          </p:nvSpPr>
          <p:spPr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source port #</a:t>
              </a:r>
              <a:endParaRPr sz="2400" b="0" i="0" u="none" strike="noStrike" cap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9" name="Google Shape;2199;p19"/>
            <p:cNvSpPr txBox="1"/>
            <p:nvPr/>
          </p:nvSpPr>
          <p:spPr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dest port #</a:t>
              </a:r>
              <a:endParaRPr sz="2400" b="0" i="0" u="none" strike="noStrike" cap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0" name="Google Shape;2200;p19"/>
            <p:cNvCxnSpPr/>
            <p:nvPr/>
          </p:nvCxnSpPr>
          <p:spPr>
            <a:xfrm>
              <a:off x="7547978" y="2544239"/>
              <a:ext cx="3328988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1" name="Google Shape;2201;p19"/>
            <p:cNvCxnSpPr/>
            <p:nvPr/>
          </p:nvCxnSpPr>
          <p:spPr>
            <a:xfrm>
              <a:off x="7557503" y="3534839"/>
              <a:ext cx="3324225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2" name="Google Shape;2202;p19"/>
            <p:cNvCxnSpPr/>
            <p:nvPr/>
          </p:nvCxnSpPr>
          <p:spPr>
            <a:xfrm rot="10800000">
              <a:off x="9195803" y="2144189"/>
              <a:ext cx="0" cy="39528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03" name="Google Shape;2203;p19"/>
            <p:cNvSpPr txBox="1"/>
            <p:nvPr/>
          </p:nvSpPr>
          <p:spPr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32 bits</a:t>
              </a: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4" name="Google Shape;2204;p19"/>
            <p:cNvCxnSpPr/>
            <p:nvPr/>
          </p:nvCxnSpPr>
          <p:spPr>
            <a:xfrm>
              <a:off x="9653003" y="1910827"/>
              <a:ext cx="1200150" cy="476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05" name="Google Shape;2205;p19"/>
            <p:cNvCxnSpPr/>
            <p:nvPr/>
          </p:nvCxnSpPr>
          <p:spPr>
            <a:xfrm rot="10800000">
              <a:off x="7543216" y="1920352"/>
              <a:ext cx="1128712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06" name="Google Shape;2206;p19"/>
            <p:cNvSpPr txBox="1"/>
            <p:nvPr/>
          </p:nvSpPr>
          <p:spPr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data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(payload)</a:t>
              </a: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7" name="Google Shape;2207;p19"/>
            <p:cNvSpPr txBox="1"/>
            <p:nvPr/>
          </p:nvSpPr>
          <p:spPr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other header fields</a:t>
              </a: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8" name="Google Shape;2208;p19"/>
            <p:cNvSpPr txBox="1"/>
            <p:nvPr/>
          </p:nvSpPr>
          <p:spPr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TCP/UDP segment format</a:t>
              </a: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09" name="Google Shape;2209;p19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 cap="flat" cmpd="sng">
            <a:solidFill>
              <a:srgbClr val="CD00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19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 cap="flat" cmpd="sng">
            <a:solidFill>
              <a:srgbClr val="CD00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1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layer: overview</a:t>
            </a:r>
            <a:endParaRPr sz="4400"/>
          </a:p>
        </p:txBody>
      </p:sp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>
          <a:xfrm>
            <a:off x="781763" y="1253331"/>
            <a:ext cx="48420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1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Our goal:</a:t>
            </a:r>
            <a:r>
              <a:rPr lang="en-US" sz="3200" i="1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000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understand principles behind transport layer services: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multiplexing, demultiplexing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reliable data transfer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flow control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congestion control</a:t>
            </a:r>
            <a:endParaRPr sz="3200"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2"/>
          </p:nvPr>
        </p:nvSpPr>
        <p:spPr>
          <a:xfrm>
            <a:off x="5968416" y="1815962"/>
            <a:ext cx="5994400" cy="479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learn about Internet transport layer protocols: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UDP: connectionless transport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TCP: connection-oriented reliable transport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TCP congestion control</a:t>
            </a:r>
            <a:endParaRPr/>
          </a:p>
          <a:p>
            <a:pPr marL="352425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9219616" y="645466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20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Connectionless demultiplexing</a:t>
            </a:r>
            <a:endParaRPr/>
          </a:p>
        </p:txBody>
      </p:sp>
      <p:sp>
        <p:nvSpPr>
          <p:cNvPr id="2218" name="Google Shape;2218;p20"/>
          <p:cNvSpPr txBox="1"/>
          <p:nvPr/>
        </p:nvSpPr>
        <p:spPr>
          <a:xfrm>
            <a:off x="798689" y="1523600"/>
            <a:ext cx="5254159" cy="211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71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lang="en-US" sz="35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2905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socket, must specify </a:t>
            </a:r>
            <a:r>
              <a:rPr lang="en-US" sz="3500" b="0" i="1" u="none" strike="noStrike" cap="none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host-local 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#: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2905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DatagramSocket mySocket1        = new DatagramSocket(</a:t>
            </a:r>
            <a:r>
              <a:rPr lang="en-US" sz="2400" b="0" i="0" u="none" strike="noStrike" cap="none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12534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2905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20"/>
          <p:cNvSpPr txBox="1"/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receiving host receives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destination port # in segment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directs UDP segment to socket with that port 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20"/>
          <p:cNvSpPr/>
          <p:nvPr/>
        </p:nvSpPr>
        <p:spPr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19145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2100" marR="0" lvl="0" indent="-292100" algn="l" rtl="0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datagram to send into UDP socket, must specify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838" marR="0" lvl="1" indent="-239711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IP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838" marR="0" lvl="1" indent="-239711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port 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20"/>
          <p:cNvSpPr/>
          <p:nvPr/>
        </p:nvSpPr>
        <p:spPr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IP/UDP datagrams with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dest. port #,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but different source IP addresses and/or source port numbers will be directed to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socket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receiving host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20"/>
          <p:cNvSpPr/>
          <p:nvPr/>
        </p:nvSpPr>
        <p:spPr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20"/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2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21"/>
          <p:cNvSpPr/>
          <p:nvPr/>
        </p:nvSpPr>
        <p:spPr>
          <a:xfrm>
            <a:off x="4799806" y="2502914"/>
            <a:ext cx="552450" cy="2082800"/>
          </a:xfrm>
          <a:custGeom>
            <a:avLst/>
            <a:gdLst/>
            <a:ahLst/>
            <a:cxnLst/>
            <a:rect l="l" t="t" r="r" b="b"/>
            <a:pathLst>
              <a:path w="348" h="1312" extrusionOk="0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1" name="Google Shape;2231;p21"/>
          <p:cNvSpPr/>
          <p:nvPr/>
        </p:nvSpPr>
        <p:spPr>
          <a:xfrm>
            <a:off x="2077944" y="2807714"/>
            <a:ext cx="397763" cy="2143904"/>
          </a:xfrm>
          <a:custGeom>
            <a:avLst/>
            <a:gdLst/>
            <a:ahLst/>
            <a:cxnLst/>
            <a:rect l="l" t="t" r="r" b="b"/>
            <a:pathLst>
              <a:path w="9111" h="9772" extrusionOk="0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2" name="Google Shape;2232;p21"/>
          <p:cNvSpPr/>
          <p:nvPr/>
        </p:nvSpPr>
        <p:spPr>
          <a:xfrm>
            <a:off x="9587706" y="2812476"/>
            <a:ext cx="430060" cy="2171151"/>
          </a:xfrm>
          <a:custGeom>
            <a:avLst/>
            <a:gdLst/>
            <a:ahLst/>
            <a:cxnLst/>
            <a:rect l="l" t="t" r="r" b="b"/>
            <a:pathLst>
              <a:path w="8519" h="10176" extrusionOk="0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2F2F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3" name="Google Shape;2233;p21"/>
          <p:cNvSpPr/>
          <p:nvPr/>
        </p:nvSpPr>
        <p:spPr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34" name="Google Shape;2234;p21"/>
          <p:cNvCxnSpPr/>
          <p:nvPr/>
        </p:nvCxnSpPr>
        <p:spPr>
          <a:xfrm>
            <a:off x="2491581" y="3588764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5" name="Google Shape;2235;p21"/>
          <p:cNvSpPr txBox="1"/>
          <p:nvPr/>
        </p:nvSpPr>
        <p:spPr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6" name="Google Shape;2236;p21"/>
          <p:cNvCxnSpPr/>
          <p:nvPr/>
        </p:nvCxnSpPr>
        <p:spPr>
          <a:xfrm>
            <a:off x="2499518" y="3909439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7" name="Google Shape;2237;p21"/>
          <p:cNvCxnSpPr/>
          <p:nvPr/>
        </p:nvCxnSpPr>
        <p:spPr>
          <a:xfrm>
            <a:off x="2485231" y="4219001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8" name="Google Shape;2238;p21"/>
          <p:cNvCxnSpPr/>
          <p:nvPr/>
        </p:nvCxnSpPr>
        <p:spPr>
          <a:xfrm>
            <a:off x="2485231" y="4504751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9" name="Google Shape;2239;p21"/>
          <p:cNvSpPr txBox="1"/>
          <p:nvPr/>
        </p:nvSpPr>
        <p:spPr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21"/>
          <p:cNvSpPr txBox="1"/>
          <p:nvPr/>
        </p:nvSpPr>
        <p:spPr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21"/>
          <p:cNvSpPr txBox="1"/>
          <p:nvPr/>
        </p:nvSpPr>
        <p:spPr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21"/>
          <p:cNvSpPr txBox="1"/>
          <p:nvPr/>
        </p:nvSpPr>
        <p:spPr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p21"/>
          <p:cNvSpPr/>
          <p:nvPr/>
        </p:nvSpPr>
        <p:spPr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4" name="Google Shape;2244;p21"/>
          <p:cNvGrpSpPr/>
          <p:nvPr/>
        </p:nvGrpSpPr>
        <p:grpSpPr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2245" name="Google Shape;2245;p21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49" name="Google Shape;2249;p21"/>
          <p:cNvSpPr/>
          <p:nvPr/>
        </p:nvSpPr>
        <p:spPr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0" name="Google Shape;2250;p21"/>
          <p:cNvCxnSpPr/>
          <p:nvPr/>
        </p:nvCxnSpPr>
        <p:spPr>
          <a:xfrm>
            <a:off x="5318918" y="3364926"/>
            <a:ext cx="146050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1" name="Google Shape;2251;p21"/>
          <p:cNvSpPr txBox="1"/>
          <p:nvPr/>
        </p:nvSpPr>
        <p:spPr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2" name="Google Shape;2252;p21"/>
          <p:cNvCxnSpPr/>
          <p:nvPr/>
        </p:nvCxnSpPr>
        <p:spPr>
          <a:xfrm>
            <a:off x="5320506" y="3682426"/>
            <a:ext cx="14573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3" name="Google Shape;2253;p21"/>
          <p:cNvSpPr txBox="1"/>
          <p:nvPr/>
        </p:nvSpPr>
        <p:spPr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21"/>
          <p:cNvSpPr txBox="1"/>
          <p:nvPr/>
        </p:nvSpPr>
        <p:spPr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21"/>
          <p:cNvSpPr txBox="1"/>
          <p:nvPr/>
        </p:nvSpPr>
        <p:spPr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21"/>
          <p:cNvSpPr txBox="1"/>
          <p:nvPr/>
        </p:nvSpPr>
        <p:spPr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7" name="Google Shape;2257;p21"/>
          <p:cNvCxnSpPr/>
          <p:nvPr/>
        </p:nvCxnSpPr>
        <p:spPr>
          <a:xfrm>
            <a:off x="5317331" y="3993576"/>
            <a:ext cx="14573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8" name="Google Shape;2258;p21"/>
          <p:cNvCxnSpPr/>
          <p:nvPr/>
        </p:nvCxnSpPr>
        <p:spPr>
          <a:xfrm>
            <a:off x="5314156" y="4292026"/>
            <a:ext cx="14573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9" name="Google Shape;2259;p21"/>
          <p:cNvSpPr/>
          <p:nvPr/>
        </p:nvSpPr>
        <p:spPr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0" name="Google Shape;2260;p21"/>
          <p:cNvGrpSpPr/>
          <p:nvPr/>
        </p:nvGrpSpPr>
        <p:grpSpPr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2261" name="Google Shape;2261;p21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65" name="Google Shape;2265;p21"/>
          <p:cNvSpPr/>
          <p:nvPr/>
        </p:nvSpPr>
        <p:spPr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6" name="Google Shape;2266;p21"/>
          <p:cNvCxnSpPr/>
          <p:nvPr/>
        </p:nvCxnSpPr>
        <p:spPr>
          <a:xfrm>
            <a:off x="8325643" y="3580826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7" name="Google Shape;2267;p21"/>
          <p:cNvSpPr txBox="1"/>
          <p:nvPr/>
        </p:nvSpPr>
        <p:spPr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8" name="Google Shape;2268;p21"/>
          <p:cNvCxnSpPr/>
          <p:nvPr/>
        </p:nvCxnSpPr>
        <p:spPr>
          <a:xfrm>
            <a:off x="8333581" y="3901501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9" name="Google Shape;2269;p21"/>
          <p:cNvCxnSpPr/>
          <p:nvPr/>
        </p:nvCxnSpPr>
        <p:spPr>
          <a:xfrm>
            <a:off x="8319293" y="4211064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0" name="Google Shape;2270;p21"/>
          <p:cNvCxnSpPr/>
          <p:nvPr/>
        </p:nvCxnSpPr>
        <p:spPr>
          <a:xfrm>
            <a:off x="8319293" y="4496814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1" name="Google Shape;2271;p21"/>
          <p:cNvSpPr txBox="1"/>
          <p:nvPr/>
        </p:nvSpPr>
        <p:spPr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21"/>
          <p:cNvSpPr txBox="1"/>
          <p:nvPr/>
        </p:nvSpPr>
        <p:spPr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21"/>
          <p:cNvSpPr txBox="1"/>
          <p:nvPr/>
        </p:nvSpPr>
        <p:spPr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4" name="Google Shape;2274;p21"/>
          <p:cNvSpPr txBox="1"/>
          <p:nvPr/>
        </p:nvSpPr>
        <p:spPr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5" name="Google Shape;2275;p21"/>
          <p:cNvSpPr/>
          <p:nvPr/>
        </p:nvSpPr>
        <p:spPr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6" name="Google Shape;2276;p21"/>
          <p:cNvGrpSpPr/>
          <p:nvPr/>
        </p:nvGrpSpPr>
        <p:grpSpPr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2277" name="Google Shape;2277;p21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81" name="Google Shape;2281;p21"/>
          <p:cNvSpPr/>
          <p:nvPr/>
        </p:nvSpPr>
        <p:spPr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socket(AF_INET,SOCK_STREAM)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8" marR="0" lvl="0" indent="-115888" algn="l" rtl="0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9157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8" marR="0" lvl="0" indent="-115888" algn="l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2" name="Google Shape;2282;p21"/>
          <p:cNvCxnSpPr/>
          <p:nvPr/>
        </p:nvCxnSpPr>
        <p:spPr>
          <a:xfrm>
            <a:off x="3023393" y="3531614"/>
            <a:ext cx="0" cy="2176462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3" name="Google Shape;2283;p21"/>
          <p:cNvCxnSpPr/>
          <p:nvPr/>
        </p:nvCxnSpPr>
        <p:spPr>
          <a:xfrm>
            <a:off x="5953918" y="3290314"/>
            <a:ext cx="12700" cy="240823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84" name="Google Shape;2284;p21"/>
          <p:cNvCxnSpPr/>
          <p:nvPr/>
        </p:nvCxnSpPr>
        <p:spPr>
          <a:xfrm>
            <a:off x="3023393" y="5690614"/>
            <a:ext cx="2936875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5" name="Google Shape;2285;p21"/>
          <p:cNvCxnSpPr/>
          <p:nvPr/>
        </p:nvCxnSpPr>
        <p:spPr>
          <a:xfrm>
            <a:off x="5830093" y="3303014"/>
            <a:ext cx="0" cy="2246312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6" name="Google Shape;2286;p21"/>
          <p:cNvCxnSpPr/>
          <p:nvPr/>
        </p:nvCxnSpPr>
        <p:spPr>
          <a:xfrm>
            <a:off x="3131343" y="5531864"/>
            <a:ext cx="2740025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87" name="Google Shape;2287;p21"/>
          <p:cNvCxnSpPr/>
          <p:nvPr/>
        </p:nvCxnSpPr>
        <p:spPr>
          <a:xfrm>
            <a:off x="3124993" y="3518914"/>
            <a:ext cx="12700" cy="2017712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88" name="Google Shape;2288;p21"/>
          <p:cNvCxnSpPr/>
          <p:nvPr/>
        </p:nvCxnSpPr>
        <p:spPr>
          <a:xfrm>
            <a:off x="9033668" y="3569714"/>
            <a:ext cx="0" cy="2176462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9" name="Google Shape;2289;p21"/>
          <p:cNvCxnSpPr/>
          <p:nvPr/>
        </p:nvCxnSpPr>
        <p:spPr>
          <a:xfrm>
            <a:off x="8916193" y="3537964"/>
            <a:ext cx="12700" cy="2017712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90" name="Google Shape;2290;p21"/>
          <p:cNvCxnSpPr/>
          <p:nvPr/>
        </p:nvCxnSpPr>
        <p:spPr>
          <a:xfrm>
            <a:off x="6096793" y="3309364"/>
            <a:ext cx="12700" cy="240823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91" name="Google Shape;2291;p21"/>
          <p:cNvCxnSpPr/>
          <p:nvPr/>
        </p:nvCxnSpPr>
        <p:spPr>
          <a:xfrm>
            <a:off x="6230143" y="3322064"/>
            <a:ext cx="0" cy="2246312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2" name="Google Shape;2292;p21"/>
          <p:cNvCxnSpPr/>
          <p:nvPr/>
        </p:nvCxnSpPr>
        <p:spPr>
          <a:xfrm>
            <a:off x="6119018" y="5709664"/>
            <a:ext cx="2936875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93" name="Google Shape;2293;p21"/>
          <p:cNvCxnSpPr/>
          <p:nvPr/>
        </p:nvCxnSpPr>
        <p:spPr>
          <a:xfrm>
            <a:off x="6204743" y="5541389"/>
            <a:ext cx="2740025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294" name="Google Shape;2294;p21"/>
          <p:cNvGrpSpPr/>
          <p:nvPr/>
        </p:nvGrpSpPr>
        <p:grpSpPr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2295" name="Google Shape;2295;p21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6" name="Google Shape;2296;p21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97" name="Google Shape;2297;p21"/>
            <p:cNvSpPr txBox="1"/>
            <p:nvPr/>
          </p:nvSpPr>
          <p:spPr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9157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6428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8" name="Google Shape;2298;p21"/>
          <p:cNvGrpSpPr/>
          <p:nvPr/>
        </p:nvGrpSpPr>
        <p:grpSpPr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2299" name="Google Shape;2299;p21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00" name="Google Shape;2300;p21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2301" name="Google Shape;2301;p21"/>
            <p:cNvSpPr txBox="1"/>
            <p:nvPr/>
          </p:nvSpPr>
          <p:spPr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6428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9157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2" name="Google Shape;2302;p21"/>
          <p:cNvGrpSpPr/>
          <p:nvPr/>
        </p:nvGrpSpPr>
        <p:grpSpPr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303" name="Google Shape;2303;p21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04" name="Google Shape;2304;p21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05" name="Google Shape;2305;p21"/>
            <p:cNvSpPr txBox="1"/>
            <p:nvPr/>
          </p:nvSpPr>
          <p:spPr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6" name="Google Shape;2306;p21"/>
          <p:cNvGrpSpPr/>
          <p:nvPr/>
        </p:nvGrpSpPr>
        <p:grpSpPr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307" name="Google Shape;2307;p21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08" name="Google Shape;2308;p21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2309" name="Google Shape;2309;p21"/>
            <p:cNvSpPr txBox="1"/>
            <p:nvPr/>
          </p:nvSpPr>
          <p:spPr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0" name="Google Shape;2310;p21"/>
          <p:cNvGrpSpPr/>
          <p:nvPr/>
        </p:nvGrpSpPr>
        <p:grpSpPr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311" name="Google Shape;2311;p2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2" name="Google Shape;2312;p2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13" name="Google Shape;2313;p21"/>
          <p:cNvGrpSpPr/>
          <p:nvPr/>
        </p:nvGrpSpPr>
        <p:grpSpPr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314" name="Google Shape;2314;p2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5" name="Google Shape;2315;p2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16" name="Google Shape;2316;p21"/>
          <p:cNvGrpSpPr/>
          <p:nvPr/>
        </p:nvGrpSpPr>
        <p:grpSpPr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17" name="Google Shape;2317;p21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22" name="Google Shape;2322;p21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323" name="Google Shape;2323;p21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4" name="Google Shape;2324;p21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25" name="Google Shape;2325;p21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26" name="Google Shape;2326;p21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327" name="Google Shape;2327;p21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8" name="Google Shape;2328;p21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29" name="Google Shape;2329;p21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31" name="Google Shape;2331;p21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332" name="Google Shape;2332;p21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3" name="Google Shape;2333;p21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34" name="Google Shape;2334;p2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35" name="Google Shape;2335;p21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336" name="Google Shape;2336;p21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7" name="Google Shape;2337;p21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38" name="Google Shape;2338;p21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49" name="Google Shape;2349;p21"/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p21"/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1" name="Google Shape;2351;p21"/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21"/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3" name="Google Shape;2353;p21"/>
          <p:cNvSpPr/>
          <p:nvPr/>
        </p:nvSpPr>
        <p:spPr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socket(AF_INET,SOCK_STREAM)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8" marR="0" lvl="0" indent="-115888" algn="l" rtl="0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5775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8" marR="0" lvl="0" indent="-115888" algn="l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4" name="Google Shape;2354;p21"/>
          <p:cNvSpPr/>
          <p:nvPr/>
        </p:nvSpPr>
        <p:spPr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socket(AF_INET,SOCK_DGRAM)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8" marR="0" lvl="0" indent="-115888" algn="l" rtl="0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6428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8" marR="0" lvl="0" indent="-115888" algn="l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5" name="Google Shape;2355;p21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Connectionless demultiplexing: an 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22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Connection-oriented demultiplexing</a:t>
            </a:r>
            <a:endParaRPr/>
          </a:p>
        </p:txBody>
      </p:sp>
      <p:sp>
        <p:nvSpPr>
          <p:cNvPr id="2362" name="Google Shape;2362;p22"/>
          <p:cNvSpPr txBox="1"/>
          <p:nvPr/>
        </p:nvSpPr>
        <p:spPr>
          <a:xfrm>
            <a:off x="798689" y="1495768"/>
            <a:ext cx="4770837" cy="294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050" marR="0" lvl="0" indent="-2762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socket identified by </a:t>
            </a: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IP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port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 IP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 port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22"/>
          <p:cNvSpPr txBox="1"/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8313" marR="0" lvl="0" indent="-288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may support many simultaneous TCP sockets: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socket identified by its own 4-tuple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socket associated with a different connecting 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p22"/>
          <p:cNvSpPr txBox="1"/>
          <p:nvPr/>
        </p:nvSpPr>
        <p:spPr>
          <a:xfrm>
            <a:off x="784324" y="4284442"/>
            <a:ext cx="4770837" cy="222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050" marR="0" lvl="0" indent="-269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demux: receiver uses </a:t>
            </a:r>
            <a:r>
              <a:rPr lang="en-US" sz="32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 four values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(4-tuple)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2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23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Connection-oriented demultiplexing: example</a:t>
            </a:r>
            <a:endParaRPr/>
          </a:p>
        </p:txBody>
      </p:sp>
      <p:sp>
        <p:nvSpPr>
          <p:cNvPr id="2372" name="Google Shape;2372;p23"/>
          <p:cNvSpPr/>
          <p:nvPr/>
        </p:nvSpPr>
        <p:spPr>
          <a:xfrm>
            <a:off x="4454236" y="1478017"/>
            <a:ext cx="552450" cy="2082800"/>
          </a:xfrm>
          <a:custGeom>
            <a:avLst/>
            <a:gdLst/>
            <a:ahLst/>
            <a:cxnLst/>
            <a:rect l="l" t="t" r="r" b="b"/>
            <a:pathLst>
              <a:path w="348" h="1312" extrusionOk="0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3" name="Google Shape;2373;p23"/>
          <p:cNvSpPr/>
          <p:nvPr/>
        </p:nvSpPr>
        <p:spPr>
          <a:xfrm>
            <a:off x="2052349" y="1657405"/>
            <a:ext cx="460375" cy="2193925"/>
          </a:xfrm>
          <a:custGeom>
            <a:avLst/>
            <a:gdLst/>
            <a:ahLst/>
            <a:cxnLst/>
            <a:rect l="l" t="t" r="r" b="b"/>
            <a:pathLst>
              <a:path w="290" h="1382" extrusionOk="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4" name="Google Shape;2374;p23"/>
          <p:cNvSpPr/>
          <p:nvPr/>
        </p:nvSpPr>
        <p:spPr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5" name="Google Shape;2375;p23"/>
          <p:cNvSpPr/>
          <p:nvPr/>
        </p:nvSpPr>
        <p:spPr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76" name="Google Shape;2376;p23"/>
          <p:cNvCxnSpPr/>
          <p:nvPr/>
        </p:nvCxnSpPr>
        <p:spPr>
          <a:xfrm>
            <a:off x="2539711" y="2438455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7" name="Google Shape;2377;p23"/>
          <p:cNvSpPr txBox="1"/>
          <p:nvPr/>
        </p:nvSpPr>
        <p:spPr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8" name="Google Shape;2378;p23"/>
          <p:cNvCxnSpPr/>
          <p:nvPr/>
        </p:nvCxnSpPr>
        <p:spPr>
          <a:xfrm>
            <a:off x="2547649" y="2759130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9" name="Google Shape;2379;p23"/>
          <p:cNvCxnSpPr/>
          <p:nvPr/>
        </p:nvCxnSpPr>
        <p:spPr>
          <a:xfrm>
            <a:off x="2533361" y="3068692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0" name="Google Shape;2380;p23"/>
          <p:cNvCxnSpPr/>
          <p:nvPr/>
        </p:nvCxnSpPr>
        <p:spPr>
          <a:xfrm>
            <a:off x="2533361" y="3354442"/>
            <a:ext cx="1263650" cy="31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1" name="Google Shape;2381;p23"/>
          <p:cNvSpPr txBox="1"/>
          <p:nvPr/>
        </p:nvSpPr>
        <p:spPr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23"/>
          <p:cNvSpPr txBox="1"/>
          <p:nvPr/>
        </p:nvSpPr>
        <p:spPr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23"/>
          <p:cNvSpPr txBox="1"/>
          <p:nvPr/>
        </p:nvSpPr>
        <p:spPr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23"/>
          <p:cNvSpPr txBox="1"/>
          <p:nvPr/>
        </p:nvSpPr>
        <p:spPr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23"/>
          <p:cNvSpPr/>
          <p:nvPr/>
        </p:nvSpPr>
        <p:spPr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6" name="Google Shape;2386;p23"/>
          <p:cNvGrpSpPr/>
          <p:nvPr/>
        </p:nvGrpSpPr>
        <p:grpSpPr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2387" name="Google Shape;2387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91" name="Google Shape;2391;p23"/>
          <p:cNvSpPr/>
          <p:nvPr/>
        </p:nvSpPr>
        <p:spPr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2" name="Google Shape;2392;p23"/>
          <p:cNvSpPr/>
          <p:nvPr/>
        </p:nvSpPr>
        <p:spPr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3" name="Google Shape;2393;p23"/>
          <p:cNvSpPr txBox="1"/>
          <p:nvPr/>
        </p:nvSpPr>
        <p:spPr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4" name="Google Shape;2394;p23"/>
          <p:cNvSpPr txBox="1"/>
          <p:nvPr/>
        </p:nvSpPr>
        <p:spPr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23"/>
          <p:cNvSpPr txBox="1"/>
          <p:nvPr/>
        </p:nvSpPr>
        <p:spPr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23"/>
          <p:cNvSpPr txBox="1"/>
          <p:nvPr/>
        </p:nvSpPr>
        <p:spPr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7" name="Google Shape;2397;p23"/>
          <p:cNvSpPr/>
          <p:nvPr/>
        </p:nvSpPr>
        <p:spPr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8" name="Google Shape;2398;p23"/>
          <p:cNvSpPr/>
          <p:nvPr/>
        </p:nvSpPr>
        <p:spPr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9" name="Google Shape;2399;p23"/>
          <p:cNvSpPr/>
          <p:nvPr/>
        </p:nvSpPr>
        <p:spPr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0" name="Google Shape;2400;p23"/>
          <p:cNvSpPr txBox="1"/>
          <p:nvPr/>
        </p:nvSpPr>
        <p:spPr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Google Shape;2401;p23"/>
          <p:cNvSpPr txBox="1"/>
          <p:nvPr/>
        </p:nvSpPr>
        <p:spPr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p23"/>
          <p:cNvSpPr txBox="1"/>
          <p:nvPr/>
        </p:nvSpPr>
        <p:spPr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p23"/>
          <p:cNvSpPr txBox="1"/>
          <p:nvPr/>
        </p:nvSpPr>
        <p:spPr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Google Shape;2404;p23"/>
          <p:cNvSpPr txBox="1"/>
          <p:nvPr/>
        </p:nvSpPr>
        <p:spPr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p23"/>
          <p:cNvSpPr/>
          <p:nvPr/>
        </p:nvSpPr>
        <p:spPr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6" name="Google Shape;2406;p23"/>
          <p:cNvSpPr/>
          <p:nvPr/>
        </p:nvSpPr>
        <p:spPr>
          <a:xfrm>
            <a:off x="9661236" y="1636767"/>
            <a:ext cx="504825" cy="2133600"/>
          </a:xfrm>
          <a:custGeom>
            <a:avLst/>
            <a:gdLst/>
            <a:ahLst/>
            <a:cxnLst/>
            <a:rect l="l" t="t" r="r" b="b"/>
            <a:pathLst>
              <a:path w="318" h="1344" extrusionOk="0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7" name="Google Shape;2407;p23"/>
          <p:cNvSpPr txBox="1"/>
          <p:nvPr/>
        </p:nvSpPr>
        <p:spPr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Google Shape;2408;p23"/>
          <p:cNvSpPr txBox="1"/>
          <p:nvPr/>
        </p:nvSpPr>
        <p:spPr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9" name="Google Shape;2409;p23"/>
          <p:cNvCxnSpPr/>
          <p:nvPr/>
        </p:nvCxnSpPr>
        <p:spPr>
          <a:xfrm>
            <a:off x="4989224" y="3144892"/>
            <a:ext cx="223361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0" name="Google Shape;2410;p23"/>
          <p:cNvCxnSpPr/>
          <p:nvPr/>
        </p:nvCxnSpPr>
        <p:spPr>
          <a:xfrm>
            <a:off x="5005099" y="2843267"/>
            <a:ext cx="223361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1" name="Google Shape;2411;p23"/>
          <p:cNvSpPr txBox="1"/>
          <p:nvPr/>
        </p:nvSpPr>
        <p:spPr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2" name="Google Shape;2412;p23"/>
          <p:cNvCxnSpPr/>
          <p:nvPr/>
        </p:nvCxnSpPr>
        <p:spPr>
          <a:xfrm>
            <a:off x="5008274" y="2521005"/>
            <a:ext cx="223361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3" name="Google Shape;2413;p23"/>
          <p:cNvCxnSpPr/>
          <p:nvPr/>
        </p:nvCxnSpPr>
        <p:spPr>
          <a:xfrm>
            <a:off x="5011449" y="2198742"/>
            <a:ext cx="223361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14" name="Google Shape;2414;p23"/>
          <p:cNvGrpSpPr/>
          <p:nvPr/>
        </p:nvGrpSpPr>
        <p:grpSpPr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2415" name="Google Shape;2415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419" name="Google Shape;2419;p23"/>
          <p:cNvSpPr/>
          <p:nvPr/>
        </p:nvSpPr>
        <p:spPr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0" name="Google Shape;2420;p23"/>
          <p:cNvSpPr/>
          <p:nvPr/>
        </p:nvSpPr>
        <p:spPr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1" name="Google Shape;2421;p23"/>
          <p:cNvGrpSpPr/>
          <p:nvPr/>
        </p:nvGrpSpPr>
        <p:grpSpPr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2422" name="Google Shape;2422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23" name="Google Shape;2423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24" name="Google Shape;2424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25" name="Google Shape;2425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26" name="Google Shape;2426;p23"/>
          <p:cNvGrpSpPr/>
          <p:nvPr/>
        </p:nvGrpSpPr>
        <p:grpSpPr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2427" name="Google Shape;2427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28" name="Google Shape;2428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29" name="Google Shape;2429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0" name="Google Shape;2430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431" name="Google Shape;2431;p23"/>
          <p:cNvCxnSpPr/>
          <p:nvPr/>
        </p:nvCxnSpPr>
        <p:spPr>
          <a:xfrm>
            <a:off x="7997536" y="3360792"/>
            <a:ext cx="163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2" name="Google Shape;2432;p23"/>
          <p:cNvCxnSpPr/>
          <p:nvPr/>
        </p:nvCxnSpPr>
        <p:spPr>
          <a:xfrm>
            <a:off x="7988011" y="3065517"/>
            <a:ext cx="163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3" name="Google Shape;2433;p23"/>
          <p:cNvCxnSpPr/>
          <p:nvPr/>
        </p:nvCxnSpPr>
        <p:spPr>
          <a:xfrm>
            <a:off x="7988011" y="2770242"/>
            <a:ext cx="163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4" name="Google Shape;2434;p23"/>
          <p:cNvCxnSpPr/>
          <p:nvPr/>
        </p:nvCxnSpPr>
        <p:spPr>
          <a:xfrm>
            <a:off x="7988011" y="2465442"/>
            <a:ext cx="163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35" name="Google Shape;2435;p23"/>
          <p:cNvGrpSpPr/>
          <p:nvPr/>
        </p:nvGrpSpPr>
        <p:grpSpPr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2436" name="Google Shape;2436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7" name="Google Shape;2437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8" name="Google Shape;2438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9" name="Google Shape;2439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40" name="Google Shape;2440;p23"/>
          <p:cNvGrpSpPr/>
          <p:nvPr/>
        </p:nvGrpSpPr>
        <p:grpSpPr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2441" name="Google Shape;2441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42" name="Google Shape;2442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43" name="Google Shape;2443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44" name="Google Shape;2444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445" name="Google Shape;2445;p23"/>
          <p:cNvSpPr/>
          <p:nvPr/>
        </p:nvSpPr>
        <p:spPr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6" name="Google Shape;2446;p23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2447" name="Google Shape;2447;p2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2448" name="Google Shape;2448;p23"/>
              <p:cNvGrpSpPr/>
              <p:nvPr/>
            </p:nvGrpSpPr>
            <p:grpSpPr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2449" name="Google Shape;2449;p23"/>
                <p:cNvSpPr/>
                <p:nvPr/>
              </p:nvSpPr>
              <p:spPr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450" name="Google Shape;2450;p23"/>
                <p:cNvCxnSpPr/>
                <p:nvPr/>
              </p:nvCxnSpPr>
              <p:spPr>
                <a:xfrm>
                  <a:off x="2179" y="3770"/>
                  <a:ext cx="175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451" name="Google Shape;2451;p23"/>
                <p:cNvSpPr txBox="1"/>
                <p:nvPr/>
              </p:nvSpPr>
              <p:spPr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A,9157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r" rtl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 port: B,80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52" name="Google Shape;2452;p23"/>
              <p:cNvGrpSpPr/>
              <p:nvPr/>
            </p:nvGrpSpPr>
            <p:grpSpPr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2453" name="Google Shape;2453;p23"/>
                <p:cNvSpPr/>
                <p:nvPr/>
              </p:nvSpPr>
              <p:spPr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454" name="Google Shape;2454;p23"/>
                <p:cNvCxnSpPr/>
                <p:nvPr/>
              </p:nvCxnSpPr>
              <p:spPr>
                <a:xfrm>
                  <a:off x="2741" y="3837"/>
                  <a:ext cx="175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CC0000"/>
                  </a:solidFill>
                  <a:prstDash val="solid"/>
                  <a:round/>
                  <a:headEnd type="triangle" w="med" len="med"/>
                  <a:tailEnd type="none" w="sm" len="sm"/>
                </a:ln>
              </p:spPr>
            </p:cxnSp>
            <p:sp>
              <p:nvSpPr>
                <p:cNvPr id="2455" name="Google Shape;2455;p23"/>
                <p:cNvSpPr txBox="1"/>
                <p:nvPr/>
              </p:nvSpPr>
              <p:spPr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B,80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IP,port: A,9157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456" name="Google Shape;2456;p23"/>
            <p:cNvSpPr/>
            <p:nvPr/>
          </p:nvSpPr>
          <p:spPr>
            <a:xfrm>
              <a:off x="3128674" y="2152705"/>
              <a:ext cx="2695575" cy="2695575"/>
            </a:xfrm>
            <a:custGeom>
              <a:avLst/>
              <a:gdLst/>
              <a:ahLst/>
              <a:cxnLst/>
              <a:rect l="l" t="t" r="r" b="b"/>
              <a:pathLst>
                <a:path w="1698" h="1698" extrusionOk="0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457" name="Google Shape;2457;p23"/>
          <p:cNvSpPr/>
          <p:nvPr/>
        </p:nvSpPr>
        <p:spPr>
          <a:xfrm>
            <a:off x="6114761" y="2184455"/>
            <a:ext cx="3089275" cy="3252787"/>
          </a:xfrm>
          <a:custGeom>
            <a:avLst/>
            <a:gdLst/>
            <a:ahLst/>
            <a:cxnLst/>
            <a:rect l="l" t="t" r="r" b="b"/>
            <a:pathLst>
              <a:path w="1946" h="1801" extrusionOk="0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458" name="Google Shape;2458;p23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2459" name="Google Shape;2459;p23"/>
            <p:cNvSpPr/>
            <p:nvPr/>
          </p:nvSpPr>
          <p:spPr>
            <a:xfrm>
              <a:off x="6773574" y="2173342"/>
              <a:ext cx="1609725" cy="2465388"/>
            </a:xfrm>
            <a:custGeom>
              <a:avLst/>
              <a:gdLst/>
              <a:ahLst/>
              <a:cxnLst/>
              <a:rect l="l" t="t" r="r" b="b"/>
              <a:pathLst>
                <a:path w="1014" h="1480" extrusionOk="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460" name="Google Shape;2460;p23"/>
            <p:cNvGrpSpPr/>
            <p:nvPr/>
          </p:nvGrpSpPr>
          <p:grpSpPr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2461" name="Google Shape;2461;p23"/>
              <p:cNvSpPr/>
              <p:nvPr/>
            </p:nvSpPr>
            <p:spPr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62" name="Google Shape;2462;p23"/>
              <p:cNvCxnSpPr/>
              <p:nvPr/>
            </p:nvCxnSpPr>
            <p:spPr>
              <a:xfrm>
                <a:off x="2741" y="3837"/>
                <a:ext cx="175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C0000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  <p:sp>
            <p:nvSpPr>
              <p:cNvPr id="2463" name="Google Shape;2463;p23"/>
              <p:cNvSpPr txBox="1"/>
              <p:nvPr/>
            </p:nvSpPr>
            <p:spPr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source IP,port: C,5775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dest IP,port: B,80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64" name="Google Shape;2464;p23"/>
          <p:cNvGrpSpPr/>
          <p:nvPr/>
        </p:nvGrpSpPr>
        <p:grpSpPr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2465" name="Google Shape;2465;p23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466" name="Google Shape;2466;p23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2467" name="Google Shape;2467;p23"/>
            <p:cNvSpPr txBox="1"/>
            <p:nvPr/>
          </p:nvSpPr>
          <p:spPr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C,9157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8" name="Google Shape;2468;p23"/>
          <p:cNvSpPr txBox="1"/>
          <p:nvPr/>
        </p:nvSpPr>
        <p:spPr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server: IP address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9" name="Google Shape;2469;p23"/>
          <p:cNvGrpSpPr/>
          <p:nvPr/>
        </p:nvGrpSpPr>
        <p:grpSpPr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2470" name="Google Shape;2470;p2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475" name="Google Shape;2475;p23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476" name="Google Shape;2476;p23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7" name="Google Shape;2477;p23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478" name="Google Shape;2478;p23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479" name="Google Shape;2479;p23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480" name="Google Shape;2480;p23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1" name="Google Shape;2481;p23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482" name="Google Shape;2482;p23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484" name="Google Shape;2484;p23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485" name="Google Shape;2485;p23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6" name="Google Shape;2486;p23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487" name="Google Shape;2487;p2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488" name="Google Shape;2488;p23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489" name="Google Shape;2489;p23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0" name="Google Shape;2490;p23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491" name="Google Shape;2491;p23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02" name="Google Shape;2502;p23"/>
          <p:cNvGrpSpPr/>
          <p:nvPr/>
        </p:nvGrpSpPr>
        <p:grpSpPr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2503" name="Google Shape;2503;p23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4" name="Google Shape;2504;p23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05" name="Google Shape;2505;p23"/>
          <p:cNvGrpSpPr/>
          <p:nvPr/>
        </p:nvGrpSpPr>
        <p:grpSpPr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2506" name="Google Shape;2506;p23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7" name="Google Shape;2507;p23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08" name="Google Shape;2508;p23"/>
          <p:cNvSpPr txBox="1"/>
          <p:nvPr/>
        </p:nvSpPr>
        <p:spPr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segments, all destined to IP address: B,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dest port: 80 are demultiplexed to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23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 cap="flat" cmpd="sng">
            <a:solidFill>
              <a:srgbClr val="CD00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Google Shape;2510;p23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 cap="flat" cmpd="sng">
            <a:solidFill>
              <a:srgbClr val="CD00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23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 cap="flat" cmpd="sng">
            <a:solidFill>
              <a:srgbClr val="CD00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2" name="Google Shape;2512;p23" descr="Image result for apache web server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2538" y="1073700"/>
            <a:ext cx="1474756" cy="644858"/>
          </a:xfrm>
          <a:prstGeom prst="rect">
            <a:avLst/>
          </a:prstGeom>
          <a:noFill/>
          <a:ln>
            <a:noFill/>
          </a:ln>
        </p:spPr>
      </p:pic>
      <p:sp>
        <p:nvSpPr>
          <p:cNvPr id="2513" name="Google Shape;2513;p2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25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5400"/>
              <a:buFont typeface="Calibri"/>
              <a:buNone/>
            </a:pPr>
            <a:r>
              <a:rPr lang="en-US" sz="5400"/>
              <a:t>Summary</a:t>
            </a:r>
            <a:endParaRPr sz="6000"/>
          </a:p>
        </p:txBody>
      </p:sp>
      <p:sp>
        <p:nvSpPr>
          <p:cNvPr id="2527" name="Google Shape;2527;p25"/>
          <p:cNvSpPr txBox="1"/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marR="0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Multiplexing, demultiplexing: based on segment, datagram header field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3397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destination port number (only)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3397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Char char="▪"/>
            </a:pPr>
            <a:r>
              <a:rPr lang="en-US" sz="3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4-tuple: source and destination IP addresses, and port 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3397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Multiplexing/demultiplexing happen at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2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layer: roadmap</a:t>
            </a:r>
            <a:endParaRPr sz="4400"/>
          </a:p>
        </p:txBody>
      </p:sp>
      <p:sp>
        <p:nvSpPr>
          <p:cNvPr id="55" name="Google Shape;55;p3"/>
          <p:cNvSpPr txBox="1">
            <a:spLocks noGrp="1"/>
          </p:cNvSpPr>
          <p:nvPr>
            <p:ph type="body" idx="2"/>
          </p:nvPr>
        </p:nvSpPr>
        <p:spPr>
          <a:xfrm>
            <a:off x="798690" y="1414011"/>
            <a:ext cx="6618109" cy="502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3225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Transport-layer services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Multiplexing and demultiplexing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Connectionless transport: UDP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Principles of reliable data transfer 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Connection-oriented transport: TCP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Principles of congestion control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TCP congestion control</a:t>
            </a:r>
            <a:endParaRPr/>
          </a:p>
          <a:p>
            <a:pPr marL="403225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Evolution of transport-layer functionality</a:t>
            </a:r>
            <a:endParaRPr/>
          </a:p>
          <a:p>
            <a:pPr marL="352425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57" name="Google Shape;57;p3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4329" y="1293471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services and protocols</a:t>
            </a:r>
            <a:endParaRPr sz="4400"/>
          </a:p>
        </p:txBody>
      </p:sp>
      <p:sp>
        <p:nvSpPr>
          <p:cNvPr id="64" name="Google Shape;64;p4"/>
          <p:cNvSpPr txBox="1"/>
          <p:nvPr/>
        </p:nvSpPr>
        <p:spPr>
          <a:xfrm>
            <a:off x="681218" y="1443831"/>
            <a:ext cx="5815703" cy="162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lang="en-US" sz="28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logical communication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application processes running on different hosts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985188" y="3065778"/>
            <a:ext cx="1124807" cy="1337915"/>
          </a:xfrm>
          <a:custGeom>
            <a:avLst/>
            <a:gdLst/>
            <a:ahLst/>
            <a:cxnLst/>
            <a:rect l="l" t="t" r="r" b="b"/>
            <a:pathLst>
              <a:path w="1549812" h="1800235" extrusionOk="0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7274076" y="1826035"/>
            <a:ext cx="1736725" cy="1317704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68" name="Google Shape;68;p4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4"/>
          <p:cNvSpPr/>
          <p:nvPr/>
        </p:nvSpPr>
        <p:spPr>
          <a:xfrm>
            <a:off x="7712401" y="4683134"/>
            <a:ext cx="3079750" cy="1665288"/>
          </a:xfrm>
          <a:custGeom>
            <a:avLst/>
            <a:gdLst/>
            <a:ahLst/>
            <a:cxnLst/>
            <a:rect l="l" t="t" r="r" b="b"/>
            <a:pathLst>
              <a:path w="1940" h="1049" extrusionOk="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/>
            <a:ahLst/>
            <a:cxnLst/>
            <a:rect l="l" t="t" r="r" b="b"/>
            <a:pathLst>
              <a:path w="1447873" h="1952840" extrusionOk="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76" name="Google Shape;76;p4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" name="Google Shape;78;p4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4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Google Shape;80;p4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4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4" name="Google Shape;84;p4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85" name="Google Shape;85;p4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" name="Google Shape;87;p4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Google Shape;88;p4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4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4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" name="Google Shape;93;p4"/>
          <p:cNvSpPr/>
          <p:nvPr/>
        </p:nvSpPr>
        <p:spPr>
          <a:xfrm>
            <a:off x="9540813" y="1782042"/>
            <a:ext cx="1497864" cy="1386455"/>
          </a:xfrm>
          <a:custGeom>
            <a:avLst/>
            <a:gdLst/>
            <a:ahLst/>
            <a:cxnLst/>
            <a:rect l="l" t="t" r="r" b="b"/>
            <a:pathLst>
              <a:path w="1634267" h="1796376" extrusionOk="0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4"/>
          <p:cNvCxnSpPr/>
          <p:nvPr/>
        </p:nvCxnSpPr>
        <p:spPr>
          <a:xfrm rot="10800000">
            <a:off x="10559920" y="3580125"/>
            <a:ext cx="412964" cy="637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4"/>
          <p:cNvCxnSpPr/>
          <p:nvPr/>
        </p:nvCxnSpPr>
        <p:spPr>
          <a:xfrm rot="10800000">
            <a:off x="10660835" y="3640684"/>
            <a:ext cx="345866" cy="738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4"/>
          <p:cNvCxnSpPr/>
          <p:nvPr/>
        </p:nvCxnSpPr>
        <p:spPr>
          <a:xfrm rot="10800000" flipH="1">
            <a:off x="10636897" y="3633421"/>
            <a:ext cx="335987" cy="3953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4"/>
          <p:cNvCxnSpPr/>
          <p:nvPr/>
        </p:nvCxnSpPr>
        <p:spPr>
          <a:xfrm rot="10800000">
            <a:off x="10570774" y="3594896"/>
            <a:ext cx="1" cy="4857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4"/>
          <p:cNvCxnSpPr/>
          <p:nvPr/>
        </p:nvCxnSpPr>
        <p:spPr>
          <a:xfrm rot="10800000">
            <a:off x="10550620" y="4071642"/>
            <a:ext cx="508543" cy="3486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4"/>
          <p:cNvCxnSpPr/>
          <p:nvPr/>
        </p:nvCxnSpPr>
        <p:spPr>
          <a:xfrm rot="10800000">
            <a:off x="9895195" y="4087742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4"/>
          <p:cNvCxnSpPr/>
          <p:nvPr/>
        </p:nvCxnSpPr>
        <p:spPr>
          <a:xfrm rot="10800000">
            <a:off x="9219616" y="4087742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4"/>
          <p:cNvCxnSpPr/>
          <p:nvPr/>
        </p:nvCxnSpPr>
        <p:spPr>
          <a:xfrm flipH="1">
            <a:off x="9276868" y="3507672"/>
            <a:ext cx="382424" cy="517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4"/>
          <p:cNvCxnSpPr/>
          <p:nvPr/>
        </p:nvCxnSpPr>
        <p:spPr>
          <a:xfrm>
            <a:off x="9733069" y="3507672"/>
            <a:ext cx="0" cy="540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4"/>
          <p:cNvCxnSpPr/>
          <p:nvPr/>
        </p:nvCxnSpPr>
        <p:spPr>
          <a:xfrm>
            <a:off x="10137668" y="2754692"/>
            <a:ext cx="488174" cy="8393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4"/>
          <p:cNvCxnSpPr/>
          <p:nvPr/>
        </p:nvCxnSpPr>
        <p:spPr>
          <a:xfrm flipH="1">
            <a:off x="9798719" y="2695013"/>
            <a:ext cx="380432" cy="6948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0" name="Google Shape;110;p4"/>
          <p:cNvGrpSpPr/>
          <p:nvPr/>
        </p:nvGrpSpPr>
        <p:grpSpPr>
          <a:xfrm>
            <a:off x="7562238" y="2127325"/>
            <a:ext cx="3578867" cy="3640284"/>
            <a:chOff x="7562238" y="2127325"/>
            <a:chExt cx="3578867" cy="3640284"/>
          </a:xfrm>
        </p:grpSpPr>
        <p:grpSp>
          <p:nvGrpSpPr>
            <p:cNvPr id="111" name="Google Shape;111;p4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112" name="Google Shape;112;p4"/>
              <p:cNvCxnSpPr/>
              <p:nvPr/>
            </p:nvCxnSpPr>
            <p:spPr>
              <a:xfrm rot="5400000" flipH="1">
                <a:off x="9813692" y="5228612"/>
                <a:ext cx="388062" cy="75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 rot="10800000" flipH="1">
                <a:off x="8874149" y="4815390"/>
                <a:ext cx="569255" cy="2462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4"/>
              <p:cNvCxnSpPr/>
              <p:nvPr/>
            </p:nvCxnSpPr>
            <p:spPr>
              <a:xfrm rot="10800000" flipH="1">
                <a:off x="7972450" y="5267343"/>
                <a:ext cx="41275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4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4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 rot="10800000" flipH="1">
                <a:off x="7881336" y="4017980"/>
                <a:ext cx="168275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 rot="5400000" flipH="1">
                <a:off x="9909628" y="5560344"/>
                <a:ext cx="366793" cy="148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 rot="10800000" flipH="1">
                <a:off x="8483508" y="5013435"/>
                <a:ext cx="404236" cy="2077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4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 rot="10800000" flipH="1">
                <a:off x="9402788" y="4090252"/>
                <a:ext cx="429324" cy="7056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 rot="10800000" flipH="1">
                <a:off x="8268637" y="4024329"/>
                <a:ext cx="969051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136" name="Google Shape;136;p4" descr="antenna_radiation_styliz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4" descr="antenna_radiation_styliz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4" descr="cell_tower_radiation copy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" name="Google Shape;140;p4"/>
          <p:cNvCxnSpPr/>
          <p:nvPr/>
        </p:nvCxnSpPr>
        <p:spPr>
          <a:xfrm>
            <a:off x="8207860" y="2700359"/>
            <a:ext cx="227964" cy="1743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" name="Google Shape;141;p4"/>
          <p:cNvGrpSpPr/>
          <p:nvPr/>
        </p:nvGrpSpPr>
        <p:grpSpPr>
          <a:xfrm>
            <a:off x="8050698" y="2309376"/>
            <a:ext cx="298450" cy="464008"/>
            <a:chOff x="3130" y="3288"/>
            <a:chExt cx="410" cy="742"/>
          </a:xfrm>
        </p:grpSpPr>
        <p:cxnSp>
          <p:nvCxnSpPr>
            <p:cNvPr id="142" name="Google Shape;142;p4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4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4"/>
            <p:cNvCxnSpPr/>
            <p:nvPr/>
          </p:nvCxnSpPr>
          <p:spPr>
            <a:xfrm rot="10800000" flipH="1">
              <a:off x="3130" y="3888"/>
              <a:ext cx="205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4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4"/>
            <p:cNvCxnSpPr/>
            <p:nvPr/>
          </p:nvCxnSpPr>
          <p:spPr>
            <a:xfrm rot="10800000" flipH="1">
              <a:off x="3335" y="3668"/>
              <a:ext cx="124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4"/>
            <p:cNvCxnSpPr/>
            <p:nvPr/>
          </p:nvCxnSpPr>
          <p:spPr>
            <a:xfrm rot="10800000" flipH="1">
              <a:off x="3335" y="3781"/>
              <a:ext cx="153" cy="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4"/>
            <p:cNvCxnSpPr/>
            <p:nvPr/>
          </p:nvCxnSpPr>
          <p:spPr>
            <a:xfrm rot="10800000" flipH="1">
              <a:off x="3335" y="3567"/>
              <a:ext cx="78" cy="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4"/>
            <p:cNvCxnSpPr/>
            <p:nvPr/>
          </p:nvCxnSpPr>
          <p:spPr>
            <a:xfrm rot="10800000" flipH="1">
              <a:off x="3335" y="3428"/>
              <a:ext cx="49" cy="2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57" name="Google Shape;157;p4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4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60" name="Google Shape;160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" name="Google Shape;162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3" name="Google Shape;163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7" name="Google Shape;167;p4"/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68" name="Google Shape;168;p4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Google Shape;170;p4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" name="Google Shape;175;p4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76" name="Google Shape;176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" name="Google Shape;178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9" name="Google Shape;179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3" name="Google Shape;183;p4"/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84" name="Google Shape;184;p4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4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1" name="Google Shape;191;p4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92" name="Google Shape;192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9" name="Google Shape;199;p4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200" name="Google Shape;200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" name="Google Shape;207;p4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208" name="Google Shape;208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1" name="Google Shape;211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5" name="Google Shape;215;p4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216" name="Google Shape;216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9" name="Google Shape;219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4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224" name="Google Shape;224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1" name="Google Shape;231;p4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232" name="Google Shape;232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9" name="Google Shape;239;p4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240" name="Google Shape;240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Google Shape;243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7" name="Google Shape;247;p4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248" name="Google Shape;248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Google Shape;251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5" name="Google Shape;255;p4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56" name="Google Shape;256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Google Shape;259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3" name="Google Shape;263;p4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64" name="Google Shape;264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" name="Google Shape;266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Google Shape;267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1" name="Google Shape;271;p4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72" name="Google Shape;272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" name="Google Shape;274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Google Shape;275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9" name="Google Shape;279;p4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80" name="Google Shape;280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" name="Google Shape;282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Google Shape;283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7" name="Google Shape;287;p4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88" name="Google Shape;288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" name="Google Shape;290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Google Shape;291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4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96" name="Google Shape;296;p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" name="Google Shape;298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Google Shape;299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3" name="Google Shape;303;p4"/>
          <p:cNvGrpSpPr/>
          <p:nvPr/>
        </p:nvGrpSpPr>
        <p:grpSpPr>
          <a:xfrm>
            <a:off x="7439074" y="2356613"/>
            <a:ext cx="534987" cy="414882"/>
            <a:chOff x="7432700" y="2327293"/>
            <a:chExt cx="534987" cy="414882"/>
          </a:xfrm>
        </p:grpSpPr>
        <p:pic>
          <p:nvPicPr>
            <p:cNvPr id="304" name="Google Shape;304;p4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4" descr="laptop_keyboar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4"/>
            <p:cNvSpPr/>
            <p:nvPr/>
          </p:nvSpPr>
          <p:spPr>
            <a:xfrm>
              <a:off x="7603304" y="2420984"/>
              <a:ext cx="351919" cy="208167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7" name="Google Shape;307;p4" descr="scree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4"/>
            <p:cNvSpPr/>
            <p:nvPr/>
          </p:nvSpPr>
          <p:spPr>
            <a:xfrm>
              <a:off x="7667378" y="2414843"/>
              <a:ext cx="298167" cy="3873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7600188" y="2414528"/>
              <a:ext cx="82770" cy="161243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7874205" y="2443344"/>
              <a:ext cx="89197" cy="18612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7599214" y="2567582"/>
              <a:ext cx="327185" cy="62828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7884138" y="2444918"/>
              <a:ext cx="83549" cy="186909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7599603" y="2575928"/>
              <a:ext cx="290961" cy="62041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4" name="Google Shape;314;p4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315" name="Google Shape;315;p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" name="Google Shape;321;p4"/>
            <p:cNvSpPr/>
            <p:nvPr/>
          </p:nvSpPr>
          <p:spPr>
            <a:xfrm>
              <a:off x="7763780" y="2647731"/>
              <a:ext cx="119578" cy="80936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7458602" y="2654187"/>
              <a:ext cx="305957" cy="73850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458797" y="2640645"/>
              <a:ext cx="3311" cy="14959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7458992" y="2579707"/>
              <a:ext cx="142170" cy="6188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7468535" y="2643795"/>
              <a:ext cx="290182" cy="71016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 rot="10800000" flipH="1">
              <a:off x="7758327" y="2638756"/>
              <a:ext cx="118410" cy="73535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4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328" name="Google Shape;328;p4" descr="light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4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4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331" name="Google Shape;331;p4" descr="car_icon_small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4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4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334" name="Google Shape;334;p4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id="335" name="Google Shape;335;p4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6" name="Google Shape;336;p4" descr="laptop_keyboard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7" name="Google Shape;337;p4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442" extrusionOk="0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8" name="Google Shape;338;p4" descr="screen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9" name="Google Shape;339;p4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55" extrusionOk="0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893" extrusionOk="0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184" extrusionOk="0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738" extrusionOk="0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659" extrusionOk="0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50" extrusionOk="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5" name="Google Shape;345;p4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46" name="Google Shape;346;p4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327" extrusionOk="0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4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11" extrusionOk="0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4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0" extrusionOk="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4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2" extrusionOk="0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4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2" name="Google Shape;352;p4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792" extrusionOk="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avLst/>
                <a:gdLst/>
                <a:ahLst/>
                <a:cxnLst/>
                <a:rect l="l" t="t" r="r" b="b"/>
                <a:pathLst>
                  <a:path w="26" h="147" extrusionOk="0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606" extrusionOk="0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 rot="10800000" flipH="1">
                <a:off x="7700668" y="3623055"/>
                <a:ext cx="77645" cy="5506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4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359" name="Google Shape;359;p4" descr="desktop_computer_stylized_medium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0" name="Google Shape;360;p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4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362" name="Google Shape;362;p4" descr="fridge2.png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Google Shape;363;p4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4" name="Google Shape;364;p4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65" name="Google Shape;365;p4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66" name="Google Shape;366;p4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67" name="Google Shape;367;p4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68" name="Google Shape;368;p4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9" name="Google Shape;369;p4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4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4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72" name="Google Shape;372;p4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73" name="Google Shape;373;p4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4" name="Google Shape;374;p4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4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6" name="Google Shape;376;p4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377" name="Google Shape;377;p4"/>
          <p:cNvGrpSpPr/>
          <p:nvPr/>
        </p:nvGrpSpPr>
        <p:grpSpPr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78" name="Google Shape;378;p4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4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4"/>
          <p:cNvGrpSpPr/>
          <p:nvPr/>
        </p:nvGrpSpPr>
        <p:grpSpPr>
          <a:xfrm>
            <a:off x="9201681" y="5852809"/>
            <a:ext cx="310186" cy="312050"/>
            <a:chOff x="877" y="1008"/>
            <a:chExt cx="2747" cy="2626"/>
          </a:xfrm>
        </p:grpSpPr>
        <p:pic>
          <p:nvPicPr>
            <p:cNvPr id="381" name="Google Shape;381;p4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4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4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4" name="Google Shape;384;p4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4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1" name="Google Shape;391;p4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92" name="Google Shape;392;p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4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4"/>
          <p:cNvGrpSpPr/>
          <p:nvPr/>
        </p:nvGrpSpPr>
        <p:grpSpPr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05" name="Google Shape;405;p4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4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4"/>
          <p:cNvGrpSpPr/>
          <p:nvPr/>
        </p:nvGrpSpPr>
        <p:grpSpPr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08" name="Google Shape;408;p4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4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4"/>
          <p:cNvGrpSpPr/>
          <p:nvPr/>
        </p:nvGrpSpPr>
        <p:grpSpPr>
          <a:xfrm>
            <a:off x="9534746" y="5795138"/>
            <a:ext cx="319264" cy="256870"/>
            <a:chOff x="877" y="1008"/>
            <a:chExt cx="2747" cy="2626"/>
          </a:xfrm>
        </p:grpSpPr>
        <p:pic>
          <p:nvPicPr>
            <p:cNvPr id="411" name="Google Shape;411;p4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4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4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4" name="Google Shape;414;p4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4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4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8" name="Google Shape;428;p4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4"/>
          <p:cNvSpPr/>
          <p:nvPr/>
        </p:nvSpPr>
        <p:spPr>
          <a:xfrm>
            <a:off x="10153593" y="5636971"/>
            <a:ext cx="34049" cy="332924"/>
          </a:xfrm>
          <a:custGeom>
            <a:avLst/>
            <a:gdLst/>
            <a:ahLst/>
            <a:cxnLst/>
            <a:rect l="l" t="t" r="r" b="b"/>
            <a:pathLst>
              <a:path w="354" h="2742" extrusionOk="0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"/>
          <p:cNvSpPr/>
          <p:nvPr/>
        </p:nvSpPr>
        <p:spPr>
          <a:xfrm>
            <a:off x="10159970" y="5656923"/>
            <a:ext cx="20333" cy="308020"/>
          </a:xfrm>
          <a:custGeom>
            <a:avLst/>
            <a:gdLst/>
            <a:ahLst/>
            <a:cxnLst/>
            <a:rect l="l" t="t" r="r" b="b"/>
            <a:pathLst>
              <a:path w="211" h="2537" extrusionOk="0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"/>
          <p:cNvSpPr/>
          <p:nvPr/>
        </p:nvSpPr>
        <p:spPr>
          <a:xfrm>
            <a:off x="10155518" y="5812753"/>
            <a:ext cx="31643" cy="27525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"/>
          <p:cNvSpPr/>
          <p:nvPr/>
        </p:nvSpPr>
        <p:spPr>
          <a:xfrm>
            <a:off x="10026299" y="5674399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4"/>
          <p:cNvGrpSpPr/>
          <p:nvPr/>
        </p:nvGrpSpPr>
        <p:grpSpPr>
          <a:xfrm>
            <a:off x="10091053" y="5670891"/>
            <a:ext cx="69517" cy="21877"/>
            <a:chOff x="613" y="2566"/>
            <a:chExt cx="721" cy="144"/>
          </a:xfrm>
        </p:grpSpPr>
        <p:sp>
          <p:nvSpPr>
            <p:cNvPr id="439" name="Google Shape;439;p4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4"/>
          <p:cNvSpPr/>
          <p:nvPr/>
        </p:nvSpPr>
        <p:spPr>
          <a:xfrm>
            <a:off x="10027502" y="5722750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10091005" y="5718110"/>
            <a:ext cx="69517" cy="19515"/>
            <a:chOff x="615" y="2564"/>
            <a:chExt cx="721" cy="139"/>
          </a:xfrm>
        </p:grpSpPr>
        <p:sp>
          <p:nvSpPr>
            <p:cNvPr id="443" name="Google Shape;443;p4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4"/>
          <p:cNvSpPr/>
          <p:nvPr/>
        </p:nvSpPr>
        <p:spPr>
          <a:xfrm>
            <a:off x="10027502" y="5771101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"/>
          <p:cNvSpPr/>
          <p:nvPr/>
        </p:nvSpPr>
        <p:spPr>
          <a:xfrm>
            <a:off x="10028705" y="5814938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4"/>
          <p:cNvGrpSpPr/>
          <p:nvPr/>
        </p:nvGrpSpPr>
        <p:grpSpPr>
          <a:xfrm>
            <a:off x="10089851" y="5813708"/>
            <a:ext cx="69541" cy="19618"/>
            <a:chOff x="618" y="2586"/>
            <a:chExt cx="720" cy="124"/>
          </a:xfrm>
        </p:grpSpPr>
        <p:sp>
          <p:nvSpPr>
            <p:cNvPr id="448" name="Google Shape;448;p4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4"/>
          <p:cNvSpPr/>
          <p:nvPr/>
        </p:nvSpPr>
        <p:spPr>
          <a:xfrm>
            <a:off x="10156000" y="5771101"/>
            <a:ext cx="31643" cy="27380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4"/>
          <p:cNvGrpSpPr/>
          <p:nvPr/>
        </p:nvGrpSpPr>
        <p:grpSpPr>
          <a:xfrm>
            <a:off x="10089849" y="5767606"/>
            <a:ext cx="70700" cy="19515"/>
            <a:chOff x="613" y="2571"/>
            <a:chExt cx="732" cy="134"/>
          </a:xfrm>
        </p:grpSpPr>
        <p:sp>
          <p:nvSpPr>
            <p:cNvPr id="452" name="Google Shape;452;p4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4"/>
          <p:cNvSpPr/>
          <p:nvPr/>
        </p:nvSpPr>
        <p:spPr>
          <a:xfrm>
            <a:off x="10150946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"/>
          <p:cNvSpPr/>
          <p:nvPr/>
        </p:nvSpPr>
        <p:spPr>
          <a:xfrm>
            <a:off x="10158887" y="5720566"/>
            <a:ext cx="28515" cy="31020"/>
          </a:xfrm>
          <a:custGeom>
            <a:avLst/>
            <a:gdLst/>
            <a:ahLst/>
            <a:cxnLst/>
            <a:rect l="l" t="t" r="r" b="b"/>
            <a:pathLst>
              <a:path w="296" h="256" extrusionOk="0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"/>
          <p:cNvSpPr/>
          <p:nvPr/>
        </p:nvSpPr>
        <p:spPr>
          <a:xfrm>
            <a:off x="10159248" y="5672943"/>
            <a:ext cx="29357" cy="34953"/>
          </a:xfrm>
          <a:custGeom>
            <a:avLst/>
            <a:gdLst/>
            <a:ahLst/>
            <a:cxnLst/>
            <a:rect l="l" t="t" r="r" b="b"/>
            <a:pathLst>
              <a:path w="304" h="288" extrusionOk="0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"/>
          <p:cNvSpPr/>
          <p:nvPr/>
        </p:nvSpPr>
        <p:spPr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"/>
          <p:cNvSpPr/>
          <p:nvPr/>
        </p:nvSpPr>
        <p:spPr>
          <a:xfrm>
            <a:off x="10157684" y="5954603"/>
            <a:ext cx="29477" cy="29127"/>
          </a:xfrm>
          <a:custGeom>
            <a:avLst/>
            <a:gdLst/>
            <a:ahLst/>
            <a:cxnLst/>
            <a:rect l="l" t="t" r="r" b="b"/>
            <a:pathLst>
              <a:path w="306" h="240" extrusionOk="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"/>
          <p:cNvSpPr/>
          <p:nvPr/>
        </p:nvSpPr>
        <p:spPr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"/>
          <p:cNvSpPr/>
          <p:nvPr/>
        </p:nvSpPr>
        <p:spPr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"/>
          <p:cNvSpPr/>
          <p:nvPr/>
        </p:nvSpPr>
        <p:spPr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"/>
          <p:cNvSpPr/>
          <p:nvPr/>
        </p:nvSpPr>
        <p:spPr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4"/>
          <p:cNvGrpSpPr/>
          <p:nvPr/>
        </p:nvGrpSpPr>
        <p:grpSpPr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66" name="Google Shape;466;p4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p4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4"/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9" name="Google Shape;469;p4"/>
          <p:cNvGrpSpPr/>
          <p:nvPr/>
        </p:nvGrpSpPr>
        <p:grpSpPr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70" name="Google Shape;470;p4" descr="iphone_stylized_small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4" descr="antenna_radiation_stylized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" name="Google Shape;472;p4"/>
          <p:cNvGrpSpPr/>
          <p:nvPr/>
        </p:nvGrpSpPr>
        <p:grpSpPr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73" name="Google Shape;473;p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" name="Google Shape;478;p4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479" name="Google Shape;479;p4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p4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2" name="Google Shape;482;p4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483" name="Google Shape;483;p4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5" name="Google Shape;485;p4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" name="Google Shape;490;p4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1" name="Google Shape;491;p4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492" name="Google Shape;492;p4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4" name="Google Shape;494;p4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4"/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506" name="Google Shape;506;p4"/>
            <p:cNvSpPr/>
            <p:nvPr/>
          </p:nvSpPr>
          <p:spPr>
            <a:xfrm>
              <a:off x="8005845" y="1190714"/>
              <a:ext cx="304800" cy="942975"/>
            </a:xfrm>
            <a:custGeom>
              <a:avLst/>
              <a:gdLst/>
              <a:ahLst/>
              <a:cxnLst/>
              <a:rect l="l" t="t" r="r" b="b"/>
              <a:pathLst>
                <a:path w="192" h="594" extrusionOk="0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10104523" y="4775289"/>
              <a:ext cx="304800" cy="942975"/>
            </a:xfrm>
            <a:custGeom>
              <a:avLst/>
              <a:gdLst/>
              <a:ahLst/>
              <a:cxnLst/>
              <a:rect l="l" t="t" r="r" b="b"/>
              <a:pathLst>
                <a:path w="192" h="594" extrusionOk="0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8" name="Google Shape;508;p4"/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509" name="Google Shape;509;p4"/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1" name="Google Shape;511;p4"/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512" name="Google Shape;512;p4"/>
                <p:cNvGrpSpPr/>
                <p:nvPr/>
              </p:nvGrpSpPr>
              <p:grpSpPr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513" name="Google Shape;513;p4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4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4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4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4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18" name="Google Shape;518;p4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519" name="Google Shape;519;p4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0" name="Google Shape;520;p4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21" name="Google Shape;521;p4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22" name="Google Shape;522;p4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523" name="Google Shape;523;p4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4" name="Google Shape;524;p4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25" name="Google Shape;525;p4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4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27" name="Google Shape;527;p4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528" name="Google Shape;528;p4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9" name="Google Shape;529;p4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30" name="Google Shape;530;p4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31" name="Google Shape;531;p4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532" name="Google Shape;532;p4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3" name="Google Shape;533;p4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34" name="Google Shape;534;p4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4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4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4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8" name="Google Shape;538;p4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4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0" name="Google Shape;540;p4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1" name="Google Shape;541;p4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2" name="Google Shape;542;p4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Noto Sans Symbols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3" name="Google Shape;543;p4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4" name="Google Shape;544;p4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45" name="Google Shape;545;p4"/>
                <p:cNvSpPr/>
                <p:nvPr/>
              </p:nvSpPr>
              <p:spPr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4"/>
                <p:cNvSpPr/>
                <p:nvPr/>
              </p:nvSpPr>
              <p:spPr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4"/>
                <p:cNvSpPr/>
                <p:nvPr/>
              </p:nvSpPr>
              <p:spPr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4"/>
                <p:cNvSpPr txBox="1"/>
                <p:nvPr/>
              </p:nvSpPr>
              <p:spPr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9" name="Google Shape;549;p4"/>
                <p:cNvCxnSpPr/>
                <p:nvPr/>
              </p:nvCxnSpPr>
              <p:spPr>
                <a:xfrm>
                  <a:off x="10418848" y="5119777"/>
                  <a:ext cx="690563" cy="4763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0" name="Google Shape;550;p4"/>
                <p:cNvCxnSpPr/>
                <p:nvPr/>
              </p:nvCxnSpPr>
              <p:spPr>
                <a:xfrm>
                  <a:off x="10428373" y="5257889"/>
                  <a:ext cx="690563" cy="4763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1" name="Google Shape;551;p4"/>
                <p:cNvCxnSpPr/>
                <p:nvPr/>
              </p:nvCxnSpPr>
              <p:spPr>
                <a:xfrm>
                  <a:off x="10428373" y="5396002"/>
                  <a:ext cx="690563" cy="4763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52" name="Google Shape;552;p4"/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53" name="Google Shape;553;p4"/>
                <p:cNvSpPr/>
                <p:nvPr/>
              </p:nvSpPr>
              <p:spPr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4"/>
                <p:cNvSpPr/>
                <p:nvPr/>
              </p:nvSpPr>
              <p:spPr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4"/>
                <p:cNvSpPr/>
                <p:nvPr/>
              </p:nvSpPr>
              <p:spPr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4"/>
                <p:cNvSpPr txBox="1"/>
                <p:nvPr/>
              </p:nvSpPr>
              <p:spPr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7" name="Google Shape;557;p4"/>
                <p:cNvCxnSpPr/>
                <p:nvPr/>
              </p:nvCxnSpPr>
              <p:spPr>
                <a:xfrm>
                  <a:off x="9854726" y="1033163"/>
                  <a:ext cx="690563" cy="4763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8" name="Google Shape;558;p4"/>
                <p:cNvCxnSpPr/>
                <p:nvPr/>
              </p:nvCxnSpPr>
              <p:spPr>
                <a:xfrm>
                  <a:off x="9864251" y="1171275"/>
                  <a:ext cx="690563" cy="4763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9" name="Google Shape;559;p4"/>
                <p:cNvCxnSpPr/>
                <p:nvPr/>
              </p:nvCxnSpPr>
              <p:spPr>
                <a:xfrm>
                  <a:off x="9864251" y="1309388"/>
                  <a:ext cx="690563" cy="4763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60" name="Google Shape;560;p4"/>
              <p:cNvSpPr/>
              <p:nvPr/>
            </p:nvSpPr>
            <p:spPr>
              <a:xfrm rot="-1710802">
                <a:off x="9544123" y="1270072"/>
                <a:ext cx="626354" cy="3838406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4"/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logical end-end transport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2" name="Google Shape;562;p4"/>
          <p:cNvSpPr txBox="1"/>
          <p:nvPr/>
        </p:nvSpPr>
        <p:spPr>
          <a:xfrm>
            <a:off x="684691" y="2787535"/>
            <a:ext cx="5815703" cy="232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 protocols actions in end systems: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 breaks application messages into </a:t>
            </a:r>
            <a:r>
              <a:rPr lang="en-US" sz="24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segments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passes to  network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receiver: reassembles segments into messages, passes to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"/>
          <p:cNvSpPr txBox="1"/>
          <p:nvPr/>
        </p:nvSpPr>
        <p:spPr>
          <a:xfrm>
            <a:off x="681217" y="5165099"/>
            <a:ext cx="5815703" cy="144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transport protocols available to Internet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TCP, UDP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Transport vs. network layer services and protocols</a:t>
            </a:r>
            <a:endParaRPr/>
          </a:p>
        </p:txBody>
      </p:sp>
      <p:grpSp>
        <p:nvGrpSpPr>
          <p:cNvPr id="571" name="Google Shape;571;p5"/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572" name="Google Shape;572;p5"/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lt1">
                <a:alpha val="6745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"/>
            <p:cNvSpPr txBox="1"/>
            <p:nvPr/>
          </p:nvSpPr>
          <p:spPr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lang="en-US" sz="2800" b="0" i="1" u="none" strike="noStrike" cap="non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household analogy:</a:t>
              </a:r>
              <a:endParaRPr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"/>
            <p:cNvSpPr txBox="1"/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92500" lnSpcReduction="20000"/>
            </a:bodyPr>
            <a:lstStyle/>
            <a:p>
              <a:pPr marL="352425" marR="0" lvl="0" indent="-2222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000" b="0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 kids in Ann’s house sending letters to 12 kids in Bill’s house:</a:t>
              </a:r>
              <a:endPara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hosts = houses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processes = kids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 messages = letters in envelopes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 protocol = Ann and Bill who demux to in-house siblings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network-layer protocol = postal service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6" name="Google Shape;5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3754" y="1415907"/>
            <a:ext cx="3622416" cy="5035158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"/>
          <p:cNvSpPr/>
          <p:nvPr/>
        </p:nvSpPr>
        <p:spPr>
          <a:xfrm>
            <a:off x="6387844" y="4452079"/>
            <a:ext cx="5121782" cy="13641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Transport vs. network layer services and protocols</a:t>
            </a:r>
            <a:endParaRPr/>
          </a:p>
        </p:txBody>
      </p:sp>
      <p:sp>
        <p:nvSpPr>
          <p:cNvPr id="585" name="Google Shape;585;p6"/>
          <p:cNvSpPr txBox="1"/>
          <p:nvPr/>
        </p:nvSpPr>
        <p:spPr>
          <a:xfrm>
            <a:off x="772701" y="4182651"/>
            <a:ext cx="5230917" cy="141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network layer: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communication between </a:t>
            </a:r>
            <a:r>
              <a:rPr lang="en-US" sz="32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6"/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587" name="Google Shape;587;p6"/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lt1">
                <a:alpha val="6745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 txBox="1"/>
            <p:nvPr/>
          </p:nvSpPr>
          <p:spPr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lang="en-US" sz="2800" b="0" i="1" u="none" strike="noStrike" cap="non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household analogy:</a:t>
              </a:r>
              <a:endParaRPr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6"/>
            <p:cNvSpPr txBox="1"/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92500" lnSpcReduction="20000"/>
            </a:bodyPr>
            <a:lstStyle/>
            <a:p>
              <a:pPr marL="352425" marR="0" lvl="0" indent="-2222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000" b="0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 kids in Ann’s house sending letters to 12 kids in Bill’s house:</a:t>
              </a:r>
              <a:endPara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hosts = houses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processes = kids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 messages = letters in envelopes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 protocol </a:t>
              </a: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 Ann and Bill who demux to in-house siblings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network-layer protocol = postal service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52425" marR="0" lvl="0" indent="-222250" algn="l" rtl="0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6"/>
          <p:cNvSpPr/>
          <p:nvPr/>
        </p:nvSpPr>
        <p:spPr>
          <a:xfrm>
            <a:off x="6319264" y="4430905"/>
            <a:ext cx="5059089" cy="66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 Layer: 3-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"/>
          <p:cNvSpPr txBox="1"/>
          <p:nvPr/>
        </p:nvSpPr>
        <p:spPr>
          <a:xfrm>
            <a:off x="857400" y="1639329"/>
            <a:ext cx="5230917" cy="225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r>
              <a:rPr lang="en-US" sz="32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communication between </a:t>
            </a:r>
            <a:r>
              <a:rPr lang="en-US" sz="32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relies on, enhances, network layer 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"/>
          <p:cNvSpPr/>
          <p:nvPr/>
        </p:nvSpPr>
        <p:spPr>
          <a:xfrm>
            <a:off x="6384620" y="5121981"/>
            <a:ext cx="5059089" cy="66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7"/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601" name="Google Shape;601;p7"/>
            <p:cNvCxnSpPr/>
            <p:nvPr/>
          </p:nvCxnSpPr>
          <p:spPr>
            <a:xfrm>
              <a:off x="2578811" y="5062556"/>
              <a:ext cx="1582832" cy="30261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02" name="Google Shape;602;p7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603" name="Google Shape;603;p7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04" name="Google Shape;604;p7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917" extrusionOk="0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lang="en-US" sz="2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5" name="Google Shape;605;p7"/>
          <p:cNvSpPr/>
          <p:nvPr/>
        </p:nvSpPr>
        <p:spPr>
          <a:xfrm>
            <a:off x="10295012" y="2167472"/>
            <a:ext cx="890436" cy="2912558"/>
          </a:xfrm>
          <a:custGeom>
            <a:avLst/>
            <a:gdLst/>
            <a:ahLst/>
            <a:cxnLst/>
            <a:rect l="l" t="t" r="r" b="b"/>
            <a:pathLst>
              <a:path w="366" h="1284" extrusionOk="0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6" name="Google Shape;606;p7"/>
          <p:cNvSpPr/>
          <p:nvPr/>
        </p:nvSpPr>
        <p:spPr>
          <a:xfrm>
            <a:off x="854349" y="2256655"/>
            <a:ext cx="846644" cy="2922199"/>
          </a:xfrm>
          <a:custGeom>
            <a:avLst/>
            <a:gdLst/>
            <a:ahLst/>
            <a:cxnLst/>
            <a:rect l="l" t="t" r="r" b="b"/>
            <a:pathLst>
              <a:path w="348" h="1312" extrusionOk="0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07" name="Google Shape;607;p7"/>
          <p:cNvGrpSpPr/>
          <p:nvPr/>
        </p:nvGrpSpPr>
        <p:grpSpPr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608" name="Google Shape;608;p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13" name="Google Shape;613;p7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614" name="Google Shape;614;p7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16" name="Google Shape;616;p7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17" name="Google Shape;617;p7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618" name="Google Shape;618;p7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20" name="Google Shape;620;p7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22" name="Google Shape;622;p7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623" name="Google Shape;623;p7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25" name="Google Shape;625;p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26" name="Google Shape;626;p7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627" name="Google Shape;627;p7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29" name="Google Shape;629;p7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40" name="Google Shape;640;p7"/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641" name="Google Shape;641;p7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3" name="Google Shape;643;p7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4" name="Google Shape;644;p7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5" name="Google Shape;645;p7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8" name="Google Shape;648;p7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9" name="Google Shape;649;p7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0" name="Google Shape;650;p7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7"/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652" name="Google Shape;652;p7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4" name="Google Shape;654;p7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5" name="Google Shape;655;p7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6" name="Google Shape;656;p7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9" name="Google Shape;659;p7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0" name="Google Shape;660;p7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1" name="Google Shape;661;p7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7"/>
          <p:cNvSpPr txBox="1"/>
          <p:nvPr/>
        </p:nvSpPr>
        <p:spPr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7"/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664" name="Google Shape;664;p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6" name="Google Shape;666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67" name="Google Shape;667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71" name="Google Shape;671;p7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Layer Actions</a:t>
            </a:r>
            <a:endParaRPr/>
          </a:p>
        </p:txBody>
      </p:sp>
      <p:grpSp>
        <p:nvGrpSpPr>
          <p:cNvPr id="672" name="Google Shape;672;p7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673" name="Google Shape;673;p7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7" name="Google Shape;677;p7"/>
          <p:cNvGrpSpPr/>
          <p:nvPr/>
        </p:nvGrpSpPr>
        <p:grpSpPr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678" name="Google Shape;678;p7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82" name="Google Shape;682;p7"/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7"/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4" name="Google Shape;684;p7"/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685" name="Google Shape;685;p7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7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app.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7"/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90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passed an application-layer message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7"/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90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determines segment header fields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7"/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segment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7"/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passes segment to 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7"/>
          <p:cNvSpPr txBox="1"/>
          <p:nvPr/>
        </p:nvSpPr>
        <p:spPr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"/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3" name="Google Shape;693;p7"/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694" name="Google Shape;694;p7"/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7"/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T</a:t>
              </a:r>
              <a:r>
                <a:rPr lang="en-US" sz="1600" b="0" i="0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7"/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697" name="Google Shape;697;p7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698" name="Google Shape;698;p7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7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T</a:t>
                </a:r>
                <a:r>
                  <a:rPr lang="en-US" sz="1600" b="0" i="0" u="none" strike="noStrike" cap="none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0" name="Google Shape;700;p7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701" name="Google Shape;701;p7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7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app. msg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3" name="Google Shape;703;p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8"/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710" name="Google Shape;710;p8"/>
            <p:cNvCxnSpPr/>
            <p:nvPr/>
          </p:nvCxnSpPr>
          <p:spPr>
            <a:xfrm>
              <a:off x="2578811" y="5062556"/>
              <a:ext cx="1582832" cy="30261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711" name="Google Shape;711;p8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712" name="Google Shape;712;p8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13" name="Google Shape;713;p8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917" extrusionOk="0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lang="en-US" sz="2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4" name="Google Shape;714;p8"/>
          <p:cNvSpPr/>
          <p:nvPr/>
        </p:nvSpPr>
        <p:spPr>
          <a:xfrm>
            <a:off x="10295012" y="2167472"/>
            <a:ext cx="890436" cy="2912558"/>
          </a:xfrm>
          <a:custGeom>
            <a:avLst/>
            <a:gdLst/>
            <a:ahLst/>
            <a:cxnLst/>
            <a:rect l="l" t="t" r="r" b="b"/>
            <a:pathLst>
              <a:path w="366" h="1284" extrusionOk="0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8"/>
          <p:cNvSpPr/>
          <p:nvPr/>
        </p:nvSpPr>
        <p:spPr>
          <a:xfrm>
            <a:off x="854349" y="2256655"/>
            <a:ext cx="846644" cy="2922199"/>
          </a:xfrm>
          <a:custGeom>
            <a:avLst/>
            <a:gdLst/>
            <a:ahLst/>
            <a:cxnLst/>
            <a:rect l="l" t="t" r="r" b="b"/>
            <a:pathLst>
              <a:path w="348" h="1312" extrusionOk="0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16" name="Google Shape;716;p8"/>
          <p:cNvGrpSpPr/>
          <p:nvPr/>
        </p:nvGrpSpPr>
        <p:grpSpPr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717" name="Google Shape;717;p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22" name="Google Shape;722;p8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723" name="Google Shape;723;p8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25" name="Google Shape;725;p8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26" name="Google Shape;726;p8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727" name="Google Shape;727;p8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29" name="Google Shape;729;p8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31" name="Google Shape;731;p8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732" name="Google Shape;732;p8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34" name="Google Shape;734;p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35" name="Google Shape;735;p8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736" name="Google Shape;736;p8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38" name="Google Shape;738;p8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49" name="Google Shape;749;p8"/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750" name="Google Shape;750;p8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2" name="Google Shape;752;p8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3" name="Google Shape;753;p8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54" name="Google Shape;754;p8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7" name="Google Shape;757;p8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8" name="Google Shape;758;p8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59" name="Google Shape;759;p8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8"/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61" name="Google Shape;761;p8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63" name="Google Shape;763;p8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4" name="Google Shape;764;p8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65" name="Google Shape;765;p8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8" name="Google Shape;768;p8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9" name="Google Shape;769;p8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0" name="Google Shape;770;p8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8"/>
          <p:cNvSpPr txBox="1"/>
          <p:nvPr/>
        </p:nvSpPr>
        <p:spPr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2" name="Google Shape;772;p8"/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773" name="Google Shape;773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5" name="Google Shape;775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76" name="Google Shape;776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0" name="Google Shape;780;p8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Layer Actions</a:t>
            </a:r>
            <a:endParaRPr/>
          </a:p>
        </p:txBody>
      </p:sp>
      <p:grpSp>
        <p:nvGrpSpPr>
          <p:cNvPr id="781" name="Google Shape;781;p8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782" name="Google Shape;782;p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6" name="Google Shape;786;p8"/>
          <p:cNvGrpSpPr/>
          <p:nvPr/>
        </p:nvGrpSpPr>
        <p:grpSpPr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787" name="Google Shape;787;p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1" name="Google Shape;791;p8"/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8"/>
          <p:cNvSpPr txBox="1"/>
          <p:nvPr/>
        </p:nvSpPr>
        <p:spPr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8"/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4" name="Google Shape;794;p8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795" name="Google Shape;795;p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9" name="Google Shape;799;p8"/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0" name="Google Shape;800;p8"/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01" name="Google Shape;801;p8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8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app. 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8"/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90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extracts application-layer message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8"/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90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header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8"/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receives segment from 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6" name="Google Shape;806;p8"/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807" name="Google Shape;807;p8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808" name="Google Shape;808;p8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8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T</a:t>
                </a:r>
                <a:r>
                  <a:rPr lang="en-US" sz="1600" b="0" i="0" u="none" strike="noStrike" cap="none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0" name="Google Shape;810;p8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811" name="Google Shape;811;p8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8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app. msg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3" name="Google Shape;813;p8"/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90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demultiplexes message up to application via socket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8"/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 cap="flat" cmpd="sng">
            <a:solidFill>
              <a:srgbClr val="CD00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"/>
          <p:cNvSpPr txBox="1"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Two principal Internet transport protocols</a:t>
            </a:r>
            <a:endParaRPr sz="4800"/>
          </a:p>
        </p:txBody>
      </p:sp>
      <p:sp>
        <p:nvSpPr>
          <p:cNvPr id="822" name="Google Shape;822;p9"/>
          <p:cNvSpPr/>
          <p:nvPr/>
        </p:nvSpPr>
        <p:spPr>
          <a:xfrm>
            <a:off x="8985188" y="3065778"/>
            <a:ext cx="1124807" cy="1337915"/>
          </a:xfrm>
          <a:custGeom>
            <a:avLst/>
            <a:gdLst/>
            <a:ahLst/>
            <a:cxnLst/>
            <a:rect l="l" t="t" r="r" b="b"/>
            <a:pathLst>
              <a:path w="1549812" h="1800235" extrusionOk="0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9"/>
          <p:cNvSpPr/>
          <p:nvPr/>
        </p:nvSpPr>
        <p:spPr>
          <a:xfrm>
            <a:off x="7274076" y="1826035"/>
            <a:ext cx="1736725" cy="1317704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4" name="Google Shape;824;p9"/>
          <p:cNvGrpSpPr/>
          <p:nvPr/>
        </p:nvGrpSpPr>
        <p:grpSpPr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825" name="Google Shape;825;p9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9"/>
          <p:cNvSpPr/>
          <p:nvPr/>
        </p:nvSpPr>
        <p:spPr>
          <a:xfrm>
            <a:off x="7712401" y="4683134"/>
            <a:ext cx="3079750" cy="1665288"/>
          </a:xfrm>
          <a:custGeom>
            <a:avLst/>
            <a:gdLst/>
            <a:ahLst/>
            <a:cxnLst/>
            <a:rect l="l" t="t" r="r" b="b"/>
            <a:pathLst>
              <a:path w="1940" h="1049" extrusionOk="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9"/>
          <p:cNvSpPr txBox="1"/>
          <p:nvPr/>
        </p:nvSpPr>
        <p:spPr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9"/>
          <p:cNvSpPr txBox="1"/>
          <p:nvPr/>
        </p:nvSpPr>
        <p:spPr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9"/>
          <p:cNvSpPr txBox="1"/>
          <p:nvPr/>
        </p:nvSpPr>
        <p:spPr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9"/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/>
            <a:ahLst/>
            <a:cxnLst/>
            <a:rect l="l" t="t" r="r" b="b"/>
            <a:pathLst>
              <a:path w="1447873" h="1952840" extrusionOk="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2" name="Google Shape;832;p9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833" name="Google Shape;833;p9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5" name="Google Shape;835;p9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6" name="Google Shape;836;p9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7" name="Google Shape;837;p9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8" name="Google Shape;838;p9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9" name="Google Shape;839;p9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0" name="Google Shape;840;p9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41" name="Google Shape;841;p9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842" name="Google Shape;842;p9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4" name="Google Shape;844;p9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5" name="Google Shape;845;p9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6" name="Google Shape;846;p9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7" name="Google Shape;847;p9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8" name="Google Shape;848;p9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9" name="Google Shape;849;p9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50" name="Google Shape;850;p9"/>
          <p:cNvSpPr/>
          <p:nvPr/>
        </p:nvSpPr>
        <p:spPr>
          <a:xfrm>
            <a:off x="9540813" y="1782042"/>
            <a:ext cx="1497864" cy="1386455"/>
          </a:xfrm>
          <a:custGeom>
            <a:avLst/>
            <a:gdLst/>
            <a:ahLst/>
            <a:cxnLst/>
            <a:rect l="l" t="t" r="r" b="b"/>
            <a:pathLst>
              <a:path w="1634267" h="1796376" extrusionOk="0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9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9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9"/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9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9"/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Google Shape;856;p9"/>
          <p:cNvCxnSpPr/>
          <p:nvPr/>
        </p:nvCxnSpPr>
        <p:spPr>
          <a:xfrm rot="10800000">
            <a:off x="10559920" y="3580125"/>
            <a:ext cx="412964" cy="637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7" name="Google Shape;857;p9"/>
          <p:cNvCxnSpPr/>
          <p:nvPr/>
        </p:nvCxnSpPr>
        <p:spPr>
          <a:xfrm rot="10800000">
            <a:off x="10660835" y="3640684"/>
            <a:ext cx="345866" cy="738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8" name="Google Shape;858;p9"/>
          <p:cNvCxnSpPr/>
          <p:nvPr/>
        </p:nvCxnSpPr>
        <p:spPr>
          <a:xfrm rot="10800000" flipH="1">
            <a:off x="10636897" y="3633421"/>
            <a:ext cx="335987" cy="3953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9" name="Google Shape;859;p9"/>
          <p:cNvCxnSpPr/>
          <p:nvPr/>
        </p:nvCxnSpPr>
        <p:spPr>
          <a:xfrm rot="10800000">
            <a:off x="10570774" y="3594896"/>
            <a:ext cx="1" cy="4857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0" name="Google Shape;860;p9"/>
          <p:cNvCxnSpPr/>
          <p:nvPr/>
        </p:nvCxnSpPr>
        <p:spPr>
          <a:xfrm rot="10800000">
            <a:off x="10550620" y="4071642"/>
            <a:ext cx="508543" cy="3486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1" name="Google Shape;861;p9"/>
          <p:cNvCxnSpPr/>
          <p:nvPr/>
        </p:nvCxnSpPr>
        <p:spPr>
          <a:xfrm rot="10800000">
            <a:off x="9895195" y="4087742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2" name="Google Shape;862;p9"/>
          <p:cNvCxnSpPr/>
          <p:nvPr/>
        </p:nvCxnSpPr>
        <p:spPr>
          <a:xfrm rot="10800000">
            <a:off x="9219616" y="4087742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3" name="Google Shape;863;p9"/>
          <p:cNvCxnSpPr/>
          <p:nvPr/>
        </p:nvCxnSpPr>
        <p:spPr>
          <a:xfrm flipH="1">
            <a:off x="9276868" y="3507672"/>
            <a:ext cx="382424" cy="517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4" name="Google Shape;864;p9"/>
          <p:cNvCxnSpPr/>
          <p:nvPr/>
        </p:nvCxnSpPr>
        <p:spPr>
          <a:xfrm>
            <a:off x="9733069" y="3507672"/>
            <a:ext cx="0" cy="540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5" name="Google Shape;865;p9"/>
          <p:cNvCxnSpPr/>
          <p:nvPr/>
        </p:nvCxnSpPr>
        <p:spPr>
          <a:xfrm>
            <a:off x="10137668" y="2754692"/>
            <a:ext cx="488174" cy="8393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6" name="Google Shape;866;p9"/>
          <p:cNvCxnSpPr/>
          <p:nvPr/>
        </p:nvCxnSpPr>
        <p:spPr>
          <a:xfrm flipH="1">
            <a:off x="9798719" y="2695013"/>
            <a:ext cx="380432" cy="6948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67" name="Google Shape;867;p9"/>
          <p:cNvGrpSpPr/>
          <p:nvPr/>
        </p:nvGrpSpPr>
        <p:grpSpPr>
          <a:xfrm>
            <a:off x="7562238" y="2127325"/>
            <a:ext cx="3578867" cy="3640284"/>
            <a:chOff x="7562238" y="2127325"/>
            <a:chExt cx="3578867" cy="3640284"/>
          </a:xfrm>
        </p:grpSpPr>
        <p:grpSp>
          <p:nvGrpSpPr>
            <p:cNvPr id="868" name="Google Shape;868;p9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869" name="Google Shape;869;p9"/>
              <p:cNvCxnSpPr/>
              <p:nvPr/>
            </p:nvCxnSpPr>
            <p:spPr>
              <a:xfrm rot="5400000" flipH="1">
                <a:off x="9813692" y="5228612"/>
                <a:ext cx="388062" cy="75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0" name="Google Shape;870;p9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1" name="Google Shape;871;p9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2" name="Google Shape;872;p9"/>
              <p:cNvCxnSpPr/>
              <p:nvPr/>
            </p:nvCxnSpPr>
            <p:spPr>
              <a:xfrm rot="10800000" flipH="1">
                <a:off x="8874149" y="4815390"/>
                <a:ext cx="569255" cy="2462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3" name="Google Shape;873;p9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4" name="Google Shape;874;p9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5" name="Google Shape;875;p9"/>
              <p:cNvCxnSpPr/>
              <p:nvPr/>
            </p:nvCxnSpPr>
            <p:spPr>
              <a:xfrm rot="10800000" flipH="1">
                <a:off x="7972450" y="5267343"/>
                <a:ext cx="41275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6" name="Google Shape;876;p9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7" name="Google Shape;877;p9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8" name="Google Shape;878;p9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9" name="Google Shape;879;p9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0" name="Google Shape;880;p9"/>
              <p:cNvCxnSpPr/>
              <p:nvPr/>
            </p:nvCxnSpPr>
            <p:spPr>
              <a:xfrm rot="10800000" flipH="1">
                <a:off x="7881336" y="4017980"/>
                <a:ext cx="168275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9"/>
              <p:cNvCxnSpPr/>
              <p:nvPr/>
            </p:nvCxnSpPr>
            <p:spPr>
              <a:xfrm rot="5400000" flipH="1">
                <a:off x="9909628" y="5560344"/>
                <a:ext cx="366793" cy="148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2" name="Google Shape;882;p9"/>
              <p:cNvCxnSpPr/>
              <p:nvPr/>
            </p:nvCxnSpPr>
            <p:spPr>
              <a:xfrm rot="10800000" flipH="1">
                <a:off x="8483508" y="5013435"/>
                <a:ext cx="404236" cy="2077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3" name="Google Shape;883;p9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4" name="Google Shape;884;p9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5" name="Google Shape;885;p9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6" name="Google Shape;886;p9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7" name="Google Shape;887;p9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8" name="Google Shape;888;p9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9" name="Google Shape;889;p9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0" name="Google Shape;890;p9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1" name="Google Shape;891;p9"/>
              <p:cNvCxnSpPr/>
              <p:nvPr/>
            </p:nvCxnSpPr>
            <p:spPr>
              <a:xfrm rot="10800000" flipH="1">
                <a:off x="9402788" y="4090252"/>
                <a:ext cx="429324" cy="7056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2" name="Google Shape;892;p9"/>
              <p:cNvCxnSpPr/>
              <p:nvPr/>
            </p:nvCxnSpPr>
            <p:spPr>
              <a:xfrm rot="10800000" flipH="1">
                <a:off x="8268637" y="4024329"/>
                <a:ext cx="969051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893" name="Google Shape;893;p9" descr="antenna_radiation_styliz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4" name="Google Shape;894;p9" descr="antenna_radiation_styliz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5" name="Google Shape;895;p9" descr="cell_tower_radiation copy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6" name="Google Shape;896;p9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7" name="Google Shape;897;p9"/>
          <p:cNvCxnSpPr/>
          <p:nvPr/>
        </p:nvCxnSpPr>
        <p:spPr>
          <a:xfrm>
            <a:off x="8207860" y="2700359"/>
            <a:ext cx="227964" cy="1743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8" name="Google Shape;898;p9"/>
          <p:cNvGrpSpPr/>
          <p:nvPr/>
        </p:nvGrpSpPr>
        <p:grpSpPr>
          <a:xfrm>
            <a:off x="8050698" y="2309376"/>
            <a:ext cx="298450" cy="464008"/>
            <a:chOff x="3130" y="3288"/>
            <a:chExt cx="410" cy="742"/>
          </a:xfrm>
        </p:grpSpPr>
        <p:cxnSp>
          <p:nvCxnSpPr>
            <p:cNvPr id="899" name="Google Shape;899;p9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0" name="Google Shape;900;p9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1" name="Google Shape;901;p9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2" name="Google Shape;902;p9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3" name="Google Shape;903;p9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4" name="Google Shape;904;p9"/>
            <p:cNvCxnSpPr/>
            <p:nvPr/>
          </p:nvCxnSpPr>
          <p:spPr>
            <a:xfrm rot="10800000" flipH="1">
              <a:off x="3130" y="3888"/>
              <a:ext cx="205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5" name="Google Shape;905;p9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p9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7" name="Google Shape;907;p9"/>
            <p:cNvCxnSpPr/>
            <p:nvPr/>
          </p:nvCxnSpPr>
          <p:spPr>
            <a:xfrm rot="10800000" flipH="1">
              <a:off x="3335" y="3668"/>
              <a:ext cx="124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8" name="Google Shape;908;p9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9" name="Google Shape;909;p9"/>
            <p:cNvCxnSpPr/>
            <p:nvPr/>
          </p:nvCxnSpPr>
          <p:spPr>
            <a:xfrm rot="10800000" flipH="1">
              <a:off x="3335" y="3781"/>
              <a:ext cx="153" cy="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0" name="Google Shape;910;p9"/>
            <p:cNvCxnSpPr/>
            <p:nvPr/>
          </p:nvCxnSpPr>
          <p:spPr>
            <a:xfrm rot="10800000" flipH="1">
              <a:off x="3335" y="3567"/>
              <a:ext cx="78" cy="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1" name="Google Shape;911;p9"/>
            <p:cNvCxnSpPr/>
            <p:nvPr/>
          </p:nvCxnSpPr>
          <p:spPr>
            <a:xfrm rot="10800000" flipH="1">
              <a:off x="3335" y="3428"/>
              <a:ext cx="49" cy="2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2" name="Google Shape;912;p9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3" name="Google Shape;913;p9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914" name="Google Shape;914;p9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9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6" name="Google Shape;916;p9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917" name="Google Shape;917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9" name="Google Shape;919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20" name="Google Shape;920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4" name="Google Shape;924;p9"/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925" name="Google Shape;925;p9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9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928" name="Google Shape;928;p9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9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2" name="Google Shape;932;p9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933" name="Google Shape;933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5" name="Google Shape;935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36" name="Google Shape;936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0" name="Google Shape;940;p9"/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941" name="Google Shape;941;p9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3" name="Google Shape;943;p9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944" name="Google Shape;944;p9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9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9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9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8" name="Google Shape;948;p9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949" name="Google Shape;949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1" name="Google Shape;951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52" name="Google Shape;952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6" name="Google Shape;956;p9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957" name="Google Shape;957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9" name="Google Shape;959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0" name="Google Shape;960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4" name="Google Shape;964;p9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965" name="Google Shape;965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7" name="Google Shape;967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8" name="Google Shape;968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2" name="Google Shape;972;p9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973" name="Google Shape;973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76" name="Google Shape;976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0" name="Google Shape;980;p9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981" name="Google Shape;981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3" name="Google Shape;983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84" name="Google Shape;984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8" name="Google Shape;988;p9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989" name="Google Shape;989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1" name="Google Shape;991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2" name="Google Shape;992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9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997" name="Google Shape;997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9" name="Google Shape;999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0" name="Google Shape;1000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4" name="Google Shape;1004;p9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005" name="Google Shape;1005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7" name="Google Shape;1007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8" name="Google Shape;1008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9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1013" name="Google Shape;1013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5" name="Google Shape;1015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16" name="Google Shape;1016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0" name="Google Shape;1020;p9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1021" name="Google Shape;1021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3" name="Google Shape;1023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4" name="Google Shape;1024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8" name="Google Shape;1028;p9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1029" name="Google Shape;1029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1" name="Google Shape;1031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2" name="Google Shape;1032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6" name="Google Shape;1036;p9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1037" name="Google Shape;1037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9" name="Google Shape;1039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0" name="Google Shape;1040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4" name="Google Shape;1044;p9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1045" name="Google Shape;1045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7" name="Google Shape;1047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8" name="Google Shape;1048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2" name="Google Shape;1052;p9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1053" name="Google Shape;1053;p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5" name="Google Shape;1055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56" name="Google Shape;1056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0" name="Google Shape;1060;p9"/>
          <p:cNvGrpSpPr/>
          <p:nvPr/>
        </p:nvGrpSpPr>
        <p:grpSpPr>
          <a:xfrm>
            <a:off x="7439074" y="2356613"/>
            <a:ext cx="534987" cy="414882"/>
            <a:chOff x="7432700" y="2327293"/>
            <a:chExt cx="534987" cy="414882"/>
          </a:xfrm>
        </p:grpSpPr>
        <p:pic>
          <p:nvPicPr>
            <p:cNvPr id="1061" name="Google Shape;1061;p9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2" name="Google Shape;1062;p9" descr="laptop_keyboar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" name="Google Shape;1063;p9"/>
            <p:cNvSpPr/>
            <p:nvPr/>
          </p:nvSpPr>
          <p:spPr>
            <a:xfrm>
              <a:off x="7603304" y="2420984"/>
              <a:ext cx="351919" cy="208167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4" name="Google Shape;1064;p9" descr="scree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5" name="Google Shape;1065;p9"/>
            <p:cNvSpPr/>
            <p:nvPr/>
          </p:nvSpPr>
          <p:spPr>
            <a:xfrm>
              <a:off x="7667378" y="2414843"/>
              <a:ext cx="298167" cy="3873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7600188" y="2414528"/>
              <a:ext cx="82770" cy="161243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7874205" y="2443344"/>
              <a:ext cx="89197" cy="18612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7599214" y="2567582"/>
              <a:ext cx="327185" cy="62828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7884138" y="2444918"/>
              <a:ext cx="83549" cy="186909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7599603" y="2575928"/>
              <a:ext cx="290961" cy="62041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1" name="Google Shape;1071;p9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072" name="Google Shape;1072;p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9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8" name="Google Shape;1078;p9"/>
            <p:cNvSpPr/>
            <p:nvPr/>
          </p:nvSpPr>
          <p:spPr>
            <a:xfrm>
              <a:off x="7763780" y="2647731"/>
              <a:ext cx="119578" cy="80936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7458602" y="2654187"/>
              <a:ext cx="305957" cy="73850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7458797" y="2640645"/>
              <a:ext cx="3311" cy="14959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7458992" y="2579707"/>
              <a:ext cx="142170" cy="6188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7468535" y="2643795"/>
              <a:ext cx="290182" cy="71016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 rot="10800000" flipH="1">
              <a:off x="7758327" y="2638756"/>
              <a:ext cx="118410" cy="73535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9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085" name="Google Shape;1085;p9" descr="light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6" name="Google Shape;1086;p9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7" name="Google Shape;1087;p9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1088" name="Google Shape;1088;p9" descr="car_icon_small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9" name="Google Shape;1089;p9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0" name="Google Shape;1090;p9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1091" name="Google Shape;1091;p9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id="1092" name="Google Shape;1092;p9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3" name="Google Shape;1093;p9" descr="laptop_keyboard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4" name="Google Shape;1094;p9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442" extrusionOk="0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95" name="Google Shape;1095;p9" descr="screen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6" name="Google Shape;1096;p9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55" extrusionOk="0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9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893" extrusionOk="0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9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184" extrusionOk="0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9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738" extrusionOk="0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9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659" extrusionOk="0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9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50" extrusionOk="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02" name="Google Shape;1102;p9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103" name="Google Shape;1103;p9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327" extrusionOk="0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9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11" extrusionOk="0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9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0" extrusionOk="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9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9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2" extrusionOk="0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9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09" name="Google Shape;1109;p9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792" extrusionOk="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9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9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avLst/>
                <a:gdLst/>
                <a:ahLst/>
                <a:cxnLst/>
                <a:rect l="l" t="t" r="r" b="b"/>
                <a:pathLst>
                  <a:path w="26" h="147" extrusionOk="0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9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606" extrusionOk="0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9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9"/>
              <p:cNvSpPr/>
              <p:nvPr/>
            </p:nvSpPr>
            <p:spPr>
              <a:xfrm rot="10800000" flipH="1">
                <a:off x="7700668" y="3623055"/>
                <a:ext cx="77645" cy="5506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5" name="Google Shape;1115;p9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116" name="Google Shape;1116;p9" descr="desktop_computer_stylized_medium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7" name="Google Shape;1117;p9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9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19" name="Google Shape;1119;p9" descr="fridge2.png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0" name="Google Shape;1120;p9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21" name="Google Shape;1121;p9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1122" name="Google Shape;1122;p9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1123" name="Google Shape;1123;p9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124" name="Google Shape;1124;p9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1125" name="Google Shape;1125;p9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26" name="Google Shape;1126;p9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27" name="Google Shape;1127;p9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128" name="Google Shape;1128;p9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1129" name="Google Shape;1129;p9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130" name="Google Shape;1130;p9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1131" name="Google Shape;1131;p9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32" name="Google Shape;1132;p9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33" name="Google Shape;1133;p9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134" name="Google Shape;1134;p9"/>
          <p:cNvGrpSpPr/>
          <p:nvPr/>
        </p:nvGrpSpPr>
        <p:grpSpPr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1135" name="Google Shape;1135;p9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6" name="Google Shape;1136;p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9"/>
          <p:cNvGrpSpPr/>
          <p:nvPr/>
        </p:nvGrpSpPr>
        <p:grpSpPr>
          <a:xfrm>
            <a:off x="9201681" y="5852809"/>
            <a:ext cx="310186" cy="312050"/>
            <a:chOff x="877" y="1008"/>
            <a:chExt cx="2747" cy="2626"/>
          </a:xfrm>
        </p:grpSpPr>
        <p:pic>
          <p:nvPicPr>
            <p:cNvPr id="1138" name="Google Shape;1138;p9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9" name="Google Shape;1139;p9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9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1" name="Google Shape;1141;p9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2" name="Google Shape;1142;p9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8" name="Google Shape;1148;p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149" name="Google Shape;1149;p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9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5" name="Google Shape;1155;p9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9"/>
          <p:cNvGrpSpPr/>
          <p:nvPr/>
        </p:nvGrpSpPr>
        <p:grpSpPr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1162" name="Google Shape;1162;p9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3" name="Google Shape;1163;p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9"/>
          <p:cNvGrpSpPr/>
          <p:nvPr/>
        </p:nvGrpSpPr>
        <p:grpSpPr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1165" name="Google Shape;1165;p9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6" name="Google Shape;1166;p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9"/>
          <p:cNvGrpSpPr/>
          <p:nvPr/>
        </p:nvGrpSpPr>
        <p:grpSpPr>
          <a:xfrm>
            <a:off x="9534746" y="5795138"/>
            <a:ext cx="319264" cy="256870"/>
            <a:chOff x="877" y="1008"/>
            <a:chExt cx="2747" cy="2626"/>
          </a:xfrm>
        </p:grpSpPr>
        <p:pic>
          <p:nvPicPr>
            <p:cNvPr id="1168" name="Google Shape;1168;p9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9" name="Google Shape;1169;p9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0" name="Google Shape;1170;p9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1" name="Google Shape;1171;p9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2" name="Google Shape;1172;p9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8" name="Google Shape;1178;p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179" name="Google Shape;1179;p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9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5" name="Google Shape;1185;p9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1" name="Google Shape;1191;p9"/>
          <p:cNvSpPr/>
          <p:nvPr/>
        </p:nvSpPr>
        <p:spPr>
          <a:xfrm>
            <a:off x="10153593" y="5636971"/>
            <a:ext cx="34049" cy="332924"/>
          </a:xfrm>
          <a:custGeom>
            <a:avLst/>
            <a:gdLst/>
            <a:ahLst/>
            <a:cxnLst/>
            <a:rect l="l" t="t" r="r" b="b"/>
            <a:pathLst>
              <a:path w="354" h="2742" extrusionOk="0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9"/>
          <p:cNvSpPr/>
          <p:nvPr/>
        </p:nvSpPr>
        <p:spPr>
          <a:xfrm>
            <a:off x="10159970" y="5656923"/>
            <a:ext cx="20333" cy="308020"/>
          </a:xfrm>
          <a:custGeom>
            <a:avLst/>
            <a:gdLst/>
            <a:ahLst/>
            <a:cxnLst/>
            <a:rect l="l" t="t" r="r" b="b"/>
            <a:pathLst>
              <a:path w="211" h="2537" extrusionOk="0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9"/>
          <p:cNvSpPr/>
          <p:nvPr/>
        </p:nvSpPr>
        <p:spPr>
          <a:xfrm>
            <a:off x="10155518" y="5812753"/>
            <a:ext cx="31643" cy="27525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9"/>
          <p:cNvSpPr/>
          <p:nvPr/>
        </p:nvSpPr>
        <p:spPr>
          <a:xfrm>
            <a:off x="10026299" y="5674399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5" name="Google Shape;1195;p9"/>
          <p:cNvGrpSpPr/>
          <p:nvPr/>
        </p:nvGrpSpPr>
        <p:grpSpPr>
          <a:xfrm>
            <a:off x="10091053" y="5670891"/>
            <a:ext cx="69517" cy="21877"/>
            <a:chOff x="613" y="2566"/>
            <a:chExt cx="721" cy="144"/>
          </a:xfrm>
        </p:grpSpPr>
        <p:sp>
          <p:nvSpPr>
            <p:cNvPr id="1196" name="Google Shape;1196;p9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8" name="Google Shape;1198;p9"/>
          <p:cNvSpPr/>
          <p:nvPr/>
        </p:nvSpPr>
        <p:spPr>
          <a:xfrm>
            <a:off x="10027502" y="5722750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9" name="Google Shape;1199;p9"/>
          <p:cNvGrpSpPr/>
          <p:nvPr/>
        </p:nvGrpSpPr>
        <p:grpSpPr>
          <a:xfrm>
            <a:off x="10091005" y="5718110"/>
            <a:ext cx="69517" cy="19515"/>
            <a:chOff x="615" y="2564"/>
            <a:chExt cx="721" cy="139"/>
          </a:xfrm>
        </p:grpSpPr>
        <p:sp>
          <p:nvSpPr>
            <p:cNvPr id="1200" name="Google Shape;1200;p9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2" name="Google Shape;1202;p9"/>
          <p:cNvSpPr/>
          <p:nvPr/>
        </p:nvSpPr>
        <p:spPr>
          <a:xfrm>
            <a:off x="10027502" y="5771101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9"/>
          <p:cNvSpPr/>
          <p:nvPr/>
        </p:nvSpPr>
        <p:spPr>
          <a:xfrm>
            <a:off x="10028705" y="5814938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4" name="Google Shape;1204;p9"/>
          <p:cNvGrpSpPr/>
          <p:nvPr/>
        </p:nvGrpSpPr>
        <p:grpSpPr>
          <a:xfrm>
            <a:off x="10089851" y="5813708"/>
            <a:ext cx="69541" cy="19618"/>
            <a:chOff x="618" y="2586"/>
            <a:chExt cx="720" cy="124"/>
          </a:xfrm>
        </p:grpSpPr>
        <p:sp>
          <p:nvSpPr>
            <p:cNvPr id="1205" name="Google Shape;1205;p9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7" name="Google Shape;1207;p9"/>
          <p:cNvSpPr/>
          <p:nvPr/>
        </p:nvSpPr>
        <p:spPr>
          <a:xfrm>
            <a:off x="10156000" y="5771101"/>
            <a:ext cx="31643" cy="27380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8" name="Google Shape;1208;p9"/>
          <p:cNvGrpSpPr/>
          <p:nvPr/>
        </p:nvGrpSpPr>
        <p:grpSpPr>
          <a:xfrm>
            <a:off x="10089849" y="5767606"/>
            <a:ext cx="70700" cy="19515"/>
            <a:chOff x="613" y="2571"/>
            <a:chExt cx="732" cy="134"/>
          </a:xfrm>
        </p:grpSpPr>
        <p:sp>
          <p:nvSpPr>
            <p:cNvPr id="1209" name="Google Shape;1209;p9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1" name="Google Shape;1211;p9"/>
          <p:cNvSpPr/>
          <p:nvPr/>
        </p:nvSpPr>
        <p:spPr>
          <a:xfrm>
            <a:off x="10150946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9"/>
          <p:cNvSpPr/>
          <p:nvPr/>
        </p:nvSpPr>
        <p:spPr>
          <a:xfrm>
            <a:off x="10158887" y="5720566"/>
            <a:ext cx="28515" cy="31020"/>
          </a:xfrm>
          <a:custGeom>
            <a:avLst/>
            <a:gdLst/>
            <a:ahLst/>
            <a:cxnLst/>
            <a:rect l="l" t="t" r="r" b="b"/>
            <a:pathLst>
              <a:path w="296" h="256" extrusionOk="0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9"/>
          <p:cNvSpPr/>
          <p:nvPr/>
        </p:nvSpPr>
        <p:spPr>
          <a:xfrm>
            <a:off x="10159248" y="5672943"/>
            <a:ext cx="29357" cy="34953"/>
          </a:xfrm>
          <a:custGeom>
            <a:avLst/>
            <a:gdLst/>
            <a:ahLst/>
            <a:cxnLst/>
            <a:rect l="l" t="t" r="r" b="b"/>
            <a:pathLst>
              <a:path w="304" h="288" extrusionOk="0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9"/>
          <p:cNvSpPr/>
          <p:nvPr/>
        </p:nvSpPr>
        <p:spPr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9"/>
          <p:cNvSpPr/>
          <p:nvPr/>
        </p:nvSpPr>
        <p:spPr>
          <a:xfrm>
            <a:off x="10157684" y="5954603"/>
            <a:ext cx="29477" cy="29127"/>
          </a:xfrm>
          <a:custGeom>
            <a:avLst/>
            <a:gdLst/>
            <a:ahLst/>
            <a:cxnLst/>
            <a:rect l="l" t="t" r="r" b="b"/>
            <a:pathLst>
              <a:path w="306" h="240" extrusionOk="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9"/>
          <p:cNvSpPr/>
          <p:nvPr/>
        </p:nvSpPr>
        <p:spPr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9"/>
          <p:cNvSpPr/>
          <p:nvPr/>
        </p:nvSpPr>
        <p:spPr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9"/>
          <p:cNvSpPr/>
          <p:nvPr/>
        </p:nvSpPr>
        <p:spPr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9"/>
          <p:cNvSpPr/>
          <p:nvPr/>
        </p:nvSpPr>
        <p:spPr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9"/>
          <p:cNvSpPr/>
          <p:nvPr/>
        </p:nvSpPr>
        <p:spPr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9"/>
          <p:cNvSpPr/>
          <p:nvPr/>
        </p:nvSpPr>
        <p:spPr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2" name="Google Shape;1222;p9"/>
          <p:cNvGrpSpPr/>
          <p:nvPr/>
        </p:nvGrpSpPr>
        <p:grpSpPr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1223" name="Google Shape;1223;p9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4" name="Google Shape;1224;p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5" name="Google Shape;1225;p9"/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6" name="Google Shape;1226;p9"/>
          <p:cNvGrpSpPr/>
          <p:nvPr/>
        </p:nvGrpSpPr>
        <p:grpSpPr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1227" name="Google Shape;1227;p9" descr="iphone_stylized_small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8" name="Google Shape;1228;p9" descr="antenna_radiation_stylized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9" name="Google Shape;1229;p9"/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9"/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9"/>
          <p:cNvSpPr/>
          <p:nvPr/>
        </p:nvSpPr>
        <p:spPr>
          <a:xfrm>
            <a:off x="8005845" y="1190714"/>
            <a:ext cx="304800" cy="942975"/>
          </a:xfrm>
          <a:custGeom>
            <a:avLst/>
            <a:gdLst/>
            <a:ahLst/>
            <a:cxnLst/>
            <a:rect l="l" t="t" r="r" b="b"/>
            <a:pathLst>
              <a:path w="192" h="594" extrusionOk="0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CC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2" name="Google Shape;1232;p9"/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1233" name="Google Shape;1233;p9"/>
            <p:cNvGrpSpPr/>
            <p:nvPr/>
          </p:nvGrpSpPr>
          <p:grpSpPr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1234" name="Google Shape;1234;p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9" name="Google Shape;1239;p9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240" name="Google Shape;1240;p9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9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2" name="Google Shape;1242;p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3" name="Google Shape;1243;p9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244" name="Google Shape;1244;p9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9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6" name="Google Shape;1246;p9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8" name="Google Shape;1248;p9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249" name="Google Shape;1249;p9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9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1" name="Google Shape;1251;p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52" name="Google Shape;1252;p9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253" name="Google Shape;1253;p9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9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5" name="Google Shape;1255;p9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9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9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6" name="Google Shape;1266;p9"/>
            <p:cNvSpPr/>
            <p:nvPr/>
          </p:nvSpPr>
          <p:spPr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"/>
            <p:cNvSpPr txBox="1"/>
            <p:nvPr/>
          </p:nvSpPr>
          <p:spPr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0" name="Google Shape;1270;p9"/>
            <p:cNvCxnSpPr/>
            <p:nvPr/>
          </p:nvCxnSpPr>
          <p:spPr>
            <a:xfrm>
              <a:off x="10418848" y="5119777"/>
              <a:ext cx="690563" cy="476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1" name="Google Shape;1271;p9"/>
            <p:cNvCxnSpPr/>
            <p:nvPr/>
          </p:nvCxnSpPr>
          <p:spPr>
            <a:xfrm>
              <a:off x="10428373" y="5257889"/>
              <a:ext cx="690563" cy="476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2" name="Google Shape;1272;p9"/>
            <p:cNvCxnSpPr/>
            <p:nvPr/>
          </p:nvCxnSpPr>
          <p:spPr>
            <a:xfrm>
              <a:off x="10428373" y="5396002"/>
              <a:ext cx="690563" cy="476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73" name="Google Shape;1273;p9"/>
          <p:cNvSpPr/>
          <p:nvPr/>
        </p:nvSpPr>
        <p:spPr>
          <a:xfrm>
            <a:off x="10104523" y="4775289"/>
            <a:ext cx="304800" cy="942975"/>
          </a:xfrm>
          <a:custGeom>
            <a:avLst/>
            <a:gdLst/>
            <a:ahLst/>
            <a:cxnLst/>
            <a:rect l="l" t="t" r="r" b="b"/>
            <a:pathLst>
              <a:path w="192" h="594" extrusionOk="0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CC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4" name="Google Shape;1274;p9"/>
          <p:cNvGrpSpPr/>
          <p:nvPr/>
        </p:nvGrpSpPr>
        <p:grpSpPr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1275" name="Google Shape;1275;p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0" name="Google Shape;1280;p9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281" name="Google Shape;1281;p9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9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3" name="Google Shape;1283;p9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4" name="Google Shape;1284;p9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285" name="Google Shape;1285;p9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7" name="Google Shape;1287;p9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9" name="Google Shape;1289;p9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290" name="Google Shape;1290;p9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9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2" name="Google Shape;1292;p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3" name="Google Shape;1293;p9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294" name="Google Shape;1294;p9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9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6" name="Google Shape;1296;p9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9"/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1308" name="Google Shape;1308;p9"/>
            <p:cNvSpPr/>
            <p:nvPr/>
          </p:nvSpPr>
          <p:spPr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"/>
            <p:cNvSpPr txBox="1"/>
            <p:nvPr/>
          </p:nvSpPr>
          <p:spPr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2" name="Google Shape;1312;p9"/>
            <p:cNvCxnSpPr/>
            <p:nvPr/>
          </p:nvCxnSpPr>
          <p:spPr>
            <a:xfrm>
              <a:off x="9854726" y="1033163"/>
              <a:ext cx="690563" cy="476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3" name="Google Shape;1313;p9"/>
            <p:cNvCxnSpPr/>
            <p:nvPr/>
          </p:nvCxnSpPr>
          <p:spPr>
            <a:xfrm>
              <a:off x="9864251" y="1171275"/>
              <a:ext cx="690563" cy="476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4" name="Google Shape;1314;p9"/>
            <p:cNvCxnSpPr/>
            <p:nvPr/>
          </p:nvCxnSpPr>
          <p:spPr>
            <a:xfrm>
              <a:off x="9864251" y="1309388"/>
              <a:ext cx="690563" cy="476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5" name="Google Shape;1315;p9"/>
          <p:cNvSpPr/>
          <p:nvPr/>
        </p:nvSpPr>
        <p:spPr>
          <a:xfrm rot="-1710802">
            <a:off x="9544123" y="1270072"/>
            <a:ext cx="626354" cy="3838406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9"/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logical end-end transport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9"/>
          <p:cNvSpPr txBox="1"/>
          <p:nvPr/>
        </p:nvSpPr>
        <p:spPr>
          <a:xfrm>
            <a:off x="736738" y="1365914"/>
            <a:ext cx="6288757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52425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Transmission Control Protocol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reliable, in-order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congestion control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 setup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2425" marR="0" lvl="0" indent="-222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Datagram Protocol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7713" marR="0" lvl="1" indent="-2746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unreliable, unordered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7713" marR="0" lvl="1" indent="-2746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no-frills extension of “best-effort” 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2425" marR="0" lvl="0" indent="-222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services not available: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 guarantees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bandwidth guarantees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1787</Words>
  <Application>Microsoft Office PowerPoint</Application>
  <PresentationFormat>Widescreen</PresentationFormat>
  <Paragraphs>581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Gill Sans</vt:lpstr>
      <vt:lpstr>Tahoma</vt:lpstr>
      <vt:lpstr>Noto Sans Symbols</vt:lpstr>
      <vt:lpstr>Comic Sans MS</vt:lpstr>
      <vt:lpstr>Times New Roman</vt:lpstr>
      <vt:lpstr>Courier New</vt:lpstr>
      <vt:lpstr>Arial</vt:lpstr>
      <vt:lpstr>Courier</vt:lpstr>
      <vt:lpstr>Office Theme</vt:lpstr>
      <vt:lpstr>PowerPoint Presentation</vt:lpstr>
      <vt:lpstr>Transport layer: overview</vt:lpstr>
      <vt:lpstr>Transport layer: roadmap</vt:lpstr>
      <vt:lpstr>Transport services and protocols</vt:lpstr>
      <vt:lpstr>Transport vs. network layer services and protocols</vt:lpstr>
      <vt:lpstr>Transport vs. network layer services and protocols</vt:lpstr>
      <vt:lpstr>Transport Layer Actions</vt:lpstr>
      <vt:lpstr>Transport Layer Actions</vt:lpstr>
      <vt:lpstr>Two principal Internet transport protocols</vt:lpstr>
      <vt:lpstr>Chapter 3: roadmap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Multiplexing/demultiplexing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muhammad usama</cp:lastModifiedBy>
  <cp:revision>1</cp:revision>
  <dcterms:modified xsi:type="dcterms:W3CDTF">2023-10-07T12:11:59Z</dcterms:modified>
</cp:coreProperties>
</file>