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4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10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AB3234-6B41-4427-8363-485A87FCE5D6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794D7-7CC2-43A3-8DA7-CD70DD927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76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794D7-7CC2-43A3-8DA7-CD70DD927A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478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105C5-9B7D-600E-E3E8-D59A44FABF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6D736F-45F9-4F2D-8CD5-F830DEEDBD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E40642-7C94-203F-D5AD-22CAF032D4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DE7F45-042F-4956-03DE-A1497F5FE5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794D7-7CC2-43A3-8DA7-CD70DD927A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511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E1121B-EEBE-9E14-1A98-90080E593B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2D7CD6-E231-2A28-45FB-B4E4F9332B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829C65-CBF5-E211-231C-FCE69D11B7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F04DB-0EEE-A33E-8975-847B41B43E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794D7-7CC2-43A3-8DA7-CD70DD927A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65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8BEBD-445A-A3EF-12EB-737465F17A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FEEC69-7DC1-FA8D-9E79-055EDAEDFF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5C9868-37EA-E1EE-8659-4368096515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2ACEE-980C-607D-7914-23AEA81598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794D7-7CC2-43A3-8DA7-CD70DD927AF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407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5173B7-A45B-A96E-6E1F-448FEE3EB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60581C-C4AC-E41B-2619-57155C7C7E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DD2801-ACA3-0228-6CDC-664B3F5365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D435C2-11F6-C3EC-737D-8A4201AEA4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794D7-7CC2-43A3-8DA7-CD70DD927A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24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DBA6FD-FF59-303C-CA5E-98B2267397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F5894E-259D-F216-E42D-49A3097A1C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19BB53-5E6A-A85A-27FF-C427DC271C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930467-48F1-3561-A434-5A0E47F5D1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794D7-7CC2-43A3-8DA7-CD70DD927AF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0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1D7B9-333C-E836-B0C1-828666911A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5E1E4D-F7A3-1139-51CA-CEE8453FD8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09394E-009C-8BD1-CEA0-17FD613E58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087A4-0E1E-C360-B1D7-22806AA72F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794D7-7CC2-43A3-8DA7-CD70DD927AF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6587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2DDB0B-3C1F-2428-CAE1-F042BFB261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466B0C2-2158-EDDE-C051-AFD04AD3F1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601770-86F1-81B9-1423-01E152412A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2171A4-D7C9-EBFC-DBA2-400CBD0DA6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794D7-7CC2-43A3-8DA7-CD70DD927AF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24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254C7-AEDC-7771-B086-31A1A4331E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5CB3BB-0908-9496-BFC6-518581C3B6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8ECCE-37D6-83DB-5B25-00D69D046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09745-54C3-4D5B-846B-71D411D4396D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C6EAB-E556-23EF-46E0-A4104E859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AA809-C1D3-A643-BB5C-D3549F7FC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964EF-34FF-4958-B959-FA4831A4A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4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C27FD-CF46-5A87-D3F0-B8E60D87D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69FF31-8714-DF9F-A9AE-AB34E0FE4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2F60C-C9A2-F263-99AF-2576274FB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09745-54C3-4D5B-846B-71D411D4396D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A0B64-BCA4-A363-9E78-D840AC7B0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21A7E-E9FB-D330-D040-DC2E085A2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964EF-34FF-4958-B959-FA4831A4A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974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186900-8754-D828-D53E-6D37793C2E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6C7A1F-2BA2-337A-9562-BDDEFECD00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35522-8C7C-141D-4EAF-82D6EB174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09745-54C3-4D5B-846B-71D411D4396D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BA78B-92EA-670F-D0F7-8E6CAE75E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C1C1B-B6A8-1C57-6627-44B23E0F6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964EF-34FF-4958-B959-FA4831A4A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768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9E490-E96E-11F2-A5D3-8D30097C8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C7D08-C363-4EF1-179F-F146E8033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431D5-5E1C-E889-018E-3EF9DB45A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09745-54C3-4D5B-846B-71D411D4396D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A2F3C-DC65-458F-65A3-67343D177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890B0-B286-6C1D-078F-7744A3799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964EF-34FF-4958-B959-FA4831A4A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819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1AC94-CA9B-48F9-1CEE-DBE31E181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C5687-1B94-CA35-9168-B69E901E9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04CFD-34CA-0D0E-DE45-0E78C147C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09745-54C3-4D5B-846B-71D411D4396D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100F6-C96B-DFFA-9117-FB178A200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FDB1B-F6B3-47BC-F21B-F930946B7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964EF-34FF-4958-B959-FA4831A4A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3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2C7C5-9352-299D-B581-DFEFB6602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ACDE6-3C73-9622-410D-6C07A45254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907A1B-D72F-537A-D153-6074F6AD5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5A24C7-2201-825B-3A98-67E7666D5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09745-54C3-4D5B-846B-71D411D4396D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A09A4A-E4E9-AC30-DB10-D5BBB7ABC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5166B4-87CA-8E92-5DA2-F4A18C832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964EF-34FF-4958-B959-FA4831A4A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749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80E7F-A678-01E6-CFFB-97738B4EB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7F997-CE16-C634-6A93-A451E5CD7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A1AF33-7E4C-517D-A070-F246ABAFEF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8355DA-A981-B664-4C75-434C9075AB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B2142A-D8F5-A613-057B-A8DA1AAE86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C2F086-A1B6-D484-60F4-FE08D851E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09745-54C3-4D5B-846B-71D411D4396D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ED3540-85CA-6DB1-CF54-F14FF26F9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C77213-9874-6EB7-DFDC-AC8CBCF37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964EF-34FF-4958-B959-FA4831A4A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72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93851-8A17-BBF3-4956-DAD31E567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24CBB8-3381-637B-E7CC-2EB18DE4E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09745-54C3-4D5B-846B-71D411D4396D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650020-1BD3-13E1-C3EB-B30CF9AC2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131654-8114-018E-24A2-C11B72B2F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964EF-34FF-4958-B959-FA4831A4A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144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CB7FC5-18AC-742E-6AAE-28E9790FC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09745-54C3-4D5B-846B-71D411D4396D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EC072F-64A8-CF8F-039C-083A8D9EB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E5CE9-DA51-C3B9-7BCA-3AC5F7408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964EF-34FF-4958-B959-FA4831A4A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194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10A8C-2922-D7AA-E062-49A386D8C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633BD-1BBB-EB24-D903-53954E7B3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102574-8877-A650-BB10-C9D948E7AB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610C4F-0E95-FB6A-7ED9-E5B6B8992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09745-54C3-4D5B-846B-71D411D4396D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A03A41-76D1-1343-C9D1-34D05EA13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51FA3-EE37-08A6-9FEC-6F728C685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964EF-34FF-4958-B959-FA4831A4A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036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E9344-3FDC-A1DE-F1A8-4A021C435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F6DE5A-66C5-5E07-0F76-873F526661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96A77C-B06F-43E2-BC9C-6C8368F90A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518BF3-C370-4A92-8DCB-20ACA0F57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09745-54C3-4D5B-846B-71D411D4396D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C9E76-B803-C81C-5BEC-2380CA8A9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54A718-2DA5-8693-4C22-F56F69AC3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964EF-34FF-4958-B959-FA4831A4A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122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B566A1-2697-5DE5-03BF-B1A5E4545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65E00-059C-D3F7-3B6C-EC30E1BF0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646F9-C336-A7C2-BAB8-A23DF1608F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D09745-54C3-4D5B-846B-71D411D4396D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2A863-3527-C73E-EEDF-D590D8A923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C0C94-4A59-0F62-EA77-3E812A400F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1964EF-34FF-4958-B959-FA4831A4A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60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87751-E1F3-CCB9-35D2-51ACB85FC8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0982" y="2913030"/>
            <a:ext cx="5024582" cy="1031939"/>
          </a:xfrm>
        </p:spPr>
        <p:txBody>
          <a:bodyPr/>
          <a:lstStyle/>
          <a:p>
            <a:r>
              <a:rPr lang="en-US" dirty="0">
                <a:solidFill>
                  <a:srgbClr val="654FF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Web Assembly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9F17FC-E627-1594-834C-221F90FE7DA5}"/>
              </a:ext>
            </a:extLst>
          </p:cNvPr>
          <p:cNvSpPr/>
          <p:nvPr/>
        </p:nvSpPr>
        <p:spPr>
          <a:xfrm>
            <a:off x="0" y="-1031939"/>
            <a:ext cx="12192000" cy="1031939"/>
          </a:xfrm>
          <a:prstGeom prst="rect">
            <a:avLst/>
          </a:prstGeom>
          <a:solidFill>
            <a:srgbClr val="654FF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Download WebAssembly Logo in SVG Vector or PNG File Format ...">
            <a:extLst>
              <a:ext uri="{FF2B5EF4-FFF2-40B4-BE49-F238E27FC236}">
                <a16:creationId xmlns:a16="http://schemas.microsoft.com/office/drawing/2014/main" id="{AA94706C-D0AD-EC5D-CC1F-4A4D666CC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181" y="2763980"/>
            <a:ext cx="1995055" cy="133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36801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703234-C7C4-C8ED-403C-35D239B10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5B7C134-0FE5-F20C-32C9-4E874676BDA6}"/>
              </a:ext>
            </a:extLst>
          </p:cNvPr>
          <p:cNvSpPr/>
          <p:nvPr/>
        </p:nvSpPr>
        <p:spPr>
          <a:xfrm>
            <a:off x="0" y="0"/>
            <a:ext cx="12192000" cy="1031939"/>
          </a:xfrm>
          <a:prstGeom prst="rect">
            <a:avLst/>
          </a:prstGeom>
          <a:solidFill>
            <a:srgbClr val="654F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6B8F9F-5F0B-EF6B-C69C-D600CB3BD4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5008" y="120824"/>
            <a:ext cx="4300728" cy="79029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Web Assembly</a:t>
            </a:r>
          </a:p>
        </p:txBody>
      </p:sp>
      <p:pic>
        <p:nvPicPr>
          <p:cNvPr id="4" name="Picture 4" descr="Download WebAssembly Logo in SVG Vector or PNG File Format ...">
            <a:extLst>
              <a:ext uri="{FF2B5EF4-FFF2-40B4-BE49-F238E27FC236}">
                <a16:creationId xmlns:a16="http://schemas.microsoft.com/office/drawing/2014/main" id="{51181994-0F4C-4A33-CB62-608D0CF61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2359" y="6126480"/>
            <a:ext cx="109728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C53932E-38F6-B619-7691-3C19B9FBF0AC}"/>
              </a:ext>
            </a:extLst>
          </p:cNvPr>
          <p:cNvSpPr txBox="1">
            <a:spLocks/>
          </p:cNvSpPr>
          <p:nvPr/>
        </p:nvSpPr>
        <p:spPr>
          <a:xfrm>
            <a:off x="593888" y="1152763"/>
            <a:ext cx="6083206" cy="7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>
                <a:solidFill>
                  <a:srgbClr val="654FF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Real-World Examples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840173-2590-0F1A-8D65-F2A186F5B303}"/>
              </a:ext>
            </a:extLst>
          </p:cNvPr>
          <p:cNvSpPr txBox="1"/>
          <p:nvPr/>
        </p:nvSpPr>
        <p:spPr>
          <a:xfrm>
            <a:off x="1016000" y="2860286"/>
            <a:ext cx="99937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rgbClr val="654FF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Figma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: A web-based design tool that uses Web Assembly for better performance.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rgbClr val="654FF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Autodesk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: Uses Web Assembly to bring </a:t>
            </a:r>
            <a:r>
              <a:rPr lang="en-US" sz="2400" b="1" dirty="0">
                <a:solidFill>
                  <a:srgbClr val="654FF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CAD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software into the browser.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Games: Web Assembly is used to port games like </a:t>
            </a:r>
            <a:r>
              <a:rPr lang="en-US" sz="2400" b="1" dirty="0">
                <a:solidFill>
                  <a:srgbClr val="654FF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DOOM 3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to run in browsers with native-like performance.</a:t>
            </a:r>
          </a:p>
        </p:txBody>
      </p:sp>
    </p:spTree>
    <p:extLst>
      <p:ext uri="{BB962C8B-B14F-4D97-AF65-F5344CB8AC3E}">
        <p14:creationId xmlns:p14="http://schemas.microsoft.com/office/powerpoint/2010/main" val="272565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577B47-7FC9-1BC6-A983-07EA0BB480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96C6290-3837-561F-B2ED-1E59514E02A4}"/>
              </a:ext>
            </a:extLst>
          </p:cNvPr>
          <p:cNvSpPr/>
          <p:nvPr/>
        </p:nvSpPr>
        <p:spPr>
          <a:xfrm>
            <a:off x="0" y="0"/>
            <a:ext cx="12192000" cy="1031939"/>
          </a:xfrm>
          <a:prstGeom prst="rect">
            <a:avLst/>
          </a:prstGeom>
          <a:solidFill>
            <a:srgbClr val="654F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AE87A0-FCAF-3228-0153-7EAFAF65B2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5008" y="120824"/>
            <a:ext cx="4300728" cy="79029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Web Assembly</a:t>
            </a:r>
          </a:p>
        </p:txBody>
      </p:sp>
      <p:pic>
        <p:nvPicPr>
          <p:cNvPr id="4" name="Picture 4" descr="Download WebAssembly Logo in SVG Vector or PNG File Format ...">
            <a:extLst>
              <a:ext uri="{FF2B5EF4-FFF2-40B4-BE49-F238E27FC236}">
                <a16:creationId xmlns:a16="http://schemas.microsoft.com/office/drawing/2014/main" id="{E1651015-E137-A2C9-1EEC-6FB7FFABF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2359" y="6126480"/>
            <a:ext cx="109728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32FE258-B254-0C96-A348-91A2CB0D27B1}"/>
              </a:ext>
            </a:extLst>
          </p:cNvPr>
          <p:cNvSpPr txBox="1">
            <a:spLocks/>
          </p:cNvSpPr>
          <p:nvPr/>
        </p:nvSpPr>
        <p:spPr>
          <a:xfrm>
            <a:off x="593888" y="1152763"/>
            <a:ext cx="6083206" cy="7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>
                <a:solidFill>
                  <a:srgbClr val="654FF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Future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0053EB-51EC-3A53-3CB7-543FE495CD63}"/>
              </a:ext>
            </a:extLst>
          </p:cNvPr>
          <p:cNvSpPr txBox="1"/>
          <p:nvPr/>
        </p:nvSpPr>
        <p:spPr>
          <a:xfrm>
            <a:off x="1016000" y="2491895"/>
            <a:ext cx="999374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 err="1">
                <a:solidFill>
                  <a:srgbClr val="654FF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WebAssembly</a:t>
            </a:r>
            <a:r>
              <a:rPr lang="en-US" sz="2400" b="1" dirty="0">
                <a:solidFill>
                  <a:srgbClr val="654FF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System Interface (WASI):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WebAssembly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is evolving to not just work in browsers but also run in other environments, like </a:t>
            </a:r>
            <a:r>
              <a:rPr lang="en-US" sz="2400" dirty="0">
                <a:solidFill>
                  <a:srgbClr val="654FF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servers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. WASI (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WebAssembly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System Interface) allows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WebAssembly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to interact with operating systems and hardware, extending its use beyond just browsers.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rgbClr val="654FF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Adoption in Other Platforms: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Discuss the adoption of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WebAssembly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outside of web browsers, such as in cloud computing (e.g., Fastly’s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Compute@Edge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), IoT devices, or game engines.</a:t>
            </a:r>
          </a:p>
        </p:txBody>
      </p:sp>
    </p:spTree>
    <p:extLst>
      <p:ext uri="{BB962C8B-B14F-4D97-AF65-F5344CB8AC3E}">
        <p14:creationId xmlns:p14="http://schemas.microsoft.com/office/powerpoint/2010/main" val="4278050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22D6E6-DEAE-CA55-24A1-F836C0F73D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9814A62-7D07-D8B8-464D-A98D1ADB7339}"/>
              </a:ext>
            </a:extLst>
          </p:cNvPr>
          <p:cNvSpPr/>
          <p:nvPr/>
        </p:nvSpPr>
        <p:spPr>
          <a:xfrm>
            <a:off x="0" y="0"/>
            <a:ext cx="12192000" cy="1031939"/>
          </a:xfrm>
          <a:prstGeom prst="rect">
            <a:avLst/>
          </a:prstGeom>
          <a:solidFill>
            <a:srgbClr val="654F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3FFCCA-E3AD-BA0D-7E67-568C1D4B2C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5008" y="120824"/>
            <a:ext cx="4300728" cy="79029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Web Assembly</a:t>
            </a:r>
          </a:p>
        </p:txBody>
      </p:sp>
      <p:pic>
        <p:nvPicPr>
          <p:cNvPr id="4" name="Picture 4" descr="Download WebAssembly Logo in SVG Vector or PNG File Format ...">
            <a:extLst>
              <a:ext uri="{FF2B5EF4-FFF2-40B4-BE49-F238E27FC236}">
                <a16:creationId xmlns:a16="http://schemas.microsoft.com/office/drawing/2014/main" id="{62B2A961-1B17-37FD-D244-E6D527469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2359" y="6126480"/>
            <a:ext cx="109728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29790AB-85FF-FAD5-85F9-B1D5AEB5C13C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945636" y="3033855"/>
            <a:ext cx="4300728" cy="7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654FF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What?</a:t>
            </a:r>
          </a:p>
        </p:txBody>
      </p:sp>
      <p:pic>
        <p:nvPicPr>
          <p:cNvPr id="7" name="Picture 6" descr="A computer and monitor with a black background&#10;&#10;Description automatically generated">
            <a:extLst>
              <a:ext uri="{FF2B5EF4-FFF2-40B4-BE49-F238E27FC236}">
                <a16:creationId xmlns:a16="http://schemas.microsoft.com/office/drawing/2014/main" id="{7A635AFA-63AC-8E8C-23D0-A8AEB72AB4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828" y="4155567"/>
            <a:ext cx="2944292" cy="2110604"/>
          </a:xfrm>
          <a:prstGeom prst="rect">
            <a:avLst/>
          </a:prstGeom>
        </p:spPr>
      </p:pic>
      <p:pic>
        <p:nvPicPr>
          <p:cNvPr id="9" name="Picture 8" descr="A black screen with a globe and progress bar">
            <a:extLst>
              <a:ext uri="{FF2B5EF4-FFF2-40B4-BE49-F238E27FC236}">
                <a16:creationId xmlns:a16="http://schemas.microsoft.com/office/drawing/2014/main" id="{E26B9277-A9BB-C69B-810B-1B1F714D64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732" y="4363507"/>
            <a:ext cx="1786129" cy="1462554"/>
          </a:xfrm>
          <a:prstGeom prst="rect">
            <a:avLst/>
          </a:prstGeom>
        </p:spPr>
      </p:pic>
      <p:pic>
        <p:nvPicPr>
          <p:cNvPr id="15" name="Picture 14" descr="A blue hexagon with white letters&#10;&#10;Description automatically generated">
            <a:extLst>
              <a:ext uri="{FF2B5EF4-FFF2-40B4-BE49-F238E27FC236}">
                <a16:creationId xmlns:a16="http://schemas.microsoft.com/office/drawing/2014/main" id="{F720B1B4-8D13-BFA1-6FE7-6EFEB1C6A3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922" y="1854879"/>
            <a:ext cx="1986105" cy="1986105"/>
          </a:xfrm>
          <a:prstGeom prst="rect">
            <a:avLst/>
          </a:prstGeom>
        </p:spPr>
      </p:pic>
      <p:pic>
        <p:nvPicPr>
          <p:cNvPr id="16" name="Picture 4" descr="Download WebAssembly Logo in SVG Vector or PNG File Format ...">
            <a:extLst>
              <a:ext uri="{FF2B5EF4-FFF2-40B4-BE49-F238E27FC236}">
                <a16:creationId xmlns:a16="http://schemas.microsoft.com/office/drawing/2014/main" id="{8A608779-3E97-C32E-C111-2B28EAF8B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218" y="1854879"/>
            <a:ext cx="2979158" cy="1986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67602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 0 L -0.38151 -0.270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076" y="-13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750"/>
                            </p:stCondLst>
                            <p:childTnLst>
                              <p:par>
                                <p:cTn id="8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36822C-997B-3C21-9E71-7B19CA3B95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29EC057-DF26-9D55-6166-CF6417212B3B}"/>
              </a:ext>
            </a:extLst>
          </p:cNvPr>
          <p:cNvSpPr/>
          <p:nvPr/>
        </p:nvSpPr>
        <p:spPr>
          <a:xfrm>
            <a:off x="0" y="0"/>
            <a:ext cx="12192000" cy="1031939"/>
          </a:xfrm>
          <a:prstGeom prst="rect">
            <a:avLst/>
          </a:prstGeom>
          <a:solidFill>
            <a:srgbClr val="654F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5C44FC-B483-3151-6ADA-A6E686124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5008" y="120824"/>
            <a:ext cx="4300728" cy="79029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Web Assembly</a:t>
            </a:r>
          </a:p>
        </p:txBody>
      </p:sp>
      <p:pic>
        <p:nvPicPr>
          <p:cNvPr id="4" name="Picture 4" descr="Download WebAssembly Logo in SVG Vector or PNG File Format ...">
            <a:extLst>
              <a:ext uri="{FF2B5EF4-FFF2-40B4-BE49-F238E27FC236}">
                <a16:creationId xmlns:a16="http://schemas.microsoft.com/office/drawing/2014/main" id="{72AFCD73-7E43-FCA0-58A2-2E86298AA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2359" y="6126480"/>
            <a:ext cx="109728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61D9F90-B837-6C9D-15DB-A0E188A33C0C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945636" y="3033855"/>
            <a:ext cx="4300728" cy="7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654FF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Why?</a:t>
            </a:r>
          </a:p>
        </p:txBody>
      </p:sp>
      <p:pic>
        <p:nvPicPr>
          <p:cNvPr id="8" name="Picture 7" descr="A blue game controller with headphones&#10;&#10;Description automatically generated">
            <a:extLst>
              <a:ext uri="{FF2B5EF4-FFF2-40B4-BE49-F238E27FC236}">
                <a16:creationId xmlns:a16="http://schemas.microsoft.com/office/drawing/2014/main" id="{A7DFE7A1-9723-E5BB-1D9B-3EF7918B05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15" b="15163"/>
          <a:stretch/>
        </p:blipFill>
        <p:spPr>
          <a:xfrm>
            <a:off x="839863" y="3033855"/>
            <a:ext cx="2966171" cy="159748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7670C4AE-DD3C-C6C2-FC28-2BAA4A016C24}"/>
              </a:ext>
            </a:extLst>
          </p:cNvPr>
          <p:cNvSpPr txBox="1"/>
          <p:nvPr/>
        </p:nvSpPr>
        <p:spPr>
          <a:xfrm>
            <a:off x="1582813" y="4668893"/>
            <a:ext cx="1477310" cy="3951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654FF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Gaming</a:t>
            </a:r>
          </a:p>
        </p:txBody>
      </p:sp>
      <p:pic>
        <p:nvPicPr>
          <p:cNvPr id="12" name="Picture 11" descr="A black and white image of a film strip and scissors&#10;&#10;Description automatically generated">
            <a:extLst>
              <a:ext uri="{FF2B5EF4-FFF2-40B4-BE49-F238E27FC236}">
                <a16:creationId xmlns:a16="http://schemas.microsoft.com/office/drawing/2014/main" id="{9007FC53-338A-663D-E2D1-9EEBF8FDA7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6" b="7142"/>
          <a:stretch/>
        </p:blipFill>
        <p:spPr>
          <a:xfrm>
            <a:off x="5100369" y="3033855"/>
            <a:ext cx="1830368" cy="1535136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D98E8404-E707-F7A4-CF1C-5ECACCE37F3E}"/>
              </a:ext>
            </a:extLst>
          </p:cNvPr>
          <p:cNvSpPr txBox="1"/>
          <p:nvPr/>
        </p:nvSpPr>
        <p:spPr>
          <a:xfrm>
            <a:off x="4954897" y="4631344"/>
            <a:ext cx="2121312" cy="3951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654FF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Video Editing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60A25FF-5811-F22F-22EC-664C532DDAA6}"/>
              </a:ext>
            </a:extLst>
          </p:cNvPr>
          <p:cNvSpPr txBox="1"/>
          <p:nvPr/>
        </p:nvSpPr>
        <p:spPr>
          <a:xfrm>
            <a:off x="8873836" y="4668893"/>
            <a:ext cx="2218392" cy="3951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654FF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Simulations</a:t>
            </a:r>
          </a:p>
        </p:txBody>
      </p:sp>
      <p:pic>
        <p:nvPicPr>
          <p:cNvPr id="18" name="Picture 17" descr="A graph with blue lines and dots&#10;&#10;Description automatically generated">
            <a:extLst>
              <a:ext uri="{FF2B5EF4-FFF2-40B4-BE49-F238E27FC236}">
                <a16:creationId xmlns:a16="http://schemas.microsoft.com/office/drawing/2014/main" id="{2DC4DCDD-8ECB-C3E2-9582-0D9BA712C0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98" b="7298"/>
          <a:stretch/>
        </p:blipFill>
        <p:spPr>
          <a:xfrm>
            <a:off x="9155044" y="3094274"/>
            <a:ext cx="1655975" cy="141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704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8151 -0.270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076" y="-13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764EBC-0724-20A7-2442-63DE344A2A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7D88915-B01A-265B-F51D-CBCFC5AD79DA}"/>
              </a:ext>
            </a:extLst>
          </p:cNvPr>
          <p:cNvSpPr/>
          <p:nvPr/>
        </p:nvSpPr>
        <p:spPr>
          <a:xfrm>
            <a:off x="0" y="0"/>
            <a:ext cx="12192000" cy="1031939"/>
          </a:xfrm>
          <a:prstGeom prst="rect">
            <a:avLst/>
          </a:prstGeom>
          <a:solidFill>
            <a:srgbClr val="654F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EB815D-9B80-8C14-121B-5DDAB74BA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5008" y="120824"/>
            <a:ext cx="4300728" cy="79029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Web Assembly</a:t>
            </a:r>
          </a:p>
        </p:txBody>
      </p:sp>
      <p:pic>
        <p:nvPicPr>
          <p:cNvPr id="4" name="Picture 4" descr="Download WebAssembly Logo in SVG Vector or PNG File Format ...">
            <a:extLst>
              <a:ext uri="{FF2B5EF4-FFF2-40B4-BE49-F238E27FC236}">
                <a16:creationId xmlns:a16="http://schemas.microsoft.com/office/drawing/2014/main" id="{73A6A166-628E-04E7-2B6A-0BC3D6FBD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2359" y="6126480"/>
            <a:ext cx="109728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FD1C18A-0F02-C04D-C050-4ABA084520B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945636" y="3033855"/>
            <a:ext cx="4300728" cy="7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654FF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How?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BA2D13-C542-30E7-9C56-6869A88E72DD}"/>
              </a:ext>
            </a:extLst>
          </p:cNvPr>
          <p:cNvSpPr txBox="1"/>
          <p:nvPr/>
        </p:nvSpPr>
        <p:spPr>
          <a:xfrm>
            <a:off x="1016000" y="2485317"/>
            <a:ext cx="999374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Compilation of High-Level Languages into </a:t>
            </a:r>
            <a:r>
              <a:rPr lang="en-US" sz="2400" dirty="0">
                <a:solidFill>
                  <a:srgbClr val="654FF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web assembly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using Compilers like </a:t>
            </a:r>
            <a:r>
              <a:rPr lang="en-US" sz="2400" dirty="0">
                <a:solidFill>
                  <a:srgbClr val="654FF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emscripten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or </a:t>
            </a:r>
            <a:r>
              <a:rPr lang="en-US" sz="2400" dirty="0">
                <a:solidFill>
                  <a:srgbClr val="654FF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Rust’s toolchains.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Modern Browser has a separate </a:t>
            </a:r>
            <a:r>
              <a:rPr lang="en-US" sz="2400" dirty="0">
                <a:solidFill>
                  <a:srgbClr val="654FF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execution engine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in designed to be fast, secure and sandboxed(i.e. Runs in Isolation)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JavaScript loads the Web Assembly modules into the browser.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WASM Itself does not replaces JavaScript, Rather it works along side JavaScript. </a:t>
            </a:r>
          </a:p>
        </p:txBody>
      </p:sp>
    </p:spTree>
    <p:extLst>
      <p:ext uri="{BB962C8B-B14F-4D97-AF65-F5344CB8AC3E}">
        <p14:creationId xmlns:p14="http://schemas.microsoft.com/office/powerpoint/2010/main" val="354736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8151 -0.270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076" y="-13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163DD8-F488-50C2-ECBA-D5562B63D5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44E6C92-BED0-CBAF-F0CC-7F1207C776BE}"/>
              </a:ext>
            </a:extLst>
          </p:cNvPr>
          <p:cNvSpPr/>
          <p:nvPr/>
        </p:nvSpPr>
        <p:spPr>
          <a:xfrm>
            <a:off x="0" y="0"/>
            <a:ext cx="12192000" cy="1031939"/>
          </a:xfrm>
          <a:prstGeom prst="rect">
            <a:avLst/>
          </a:prstGeom>
          <a:solidFill>
            <a:srgbClr val="654F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D448F7-FF21-57E6-EFBB-51E2389AF9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5008" y="120824"/>
            <a:ext cx="4300728" cy="79029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Web Assembly</a:t>
            </a:r>
          </a:p>
        </p:txBody>
      </p:sp>
      <p:pic>
        <p:nvPicPr>
          <p:cNvPr id="4" name="Picture 4" descr="Download WebAssembly Logo in SVG Vector or PNG File Format ...">
            <a:extLst>
              <a:ext uri="{FF2B5EF4-FFF2-40B4-BE49-F238E27FC236}">
                <a16:creationId xmlns:a16="http://schemas.microsoft.com/office/drawing/2014/main" id="{958642B3-B5F0-4BFA-7CD3-B82CE34F0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2359" y="6126480"/>
            <a:ext cx="109728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F22F210-BDF3-5694-DFB2-2380F98B712B}"/>
              </a:ext>
            </a:extLst>
          </p:cNvPr>
          <p:cNvSpPr txBox="1">
            <a:spLocks/>
          </p:cNvSpPr>
          <p:nvPr/>
        </p:nvSpPr>
        <p:spPr>
          <a:xfrm>
            <a:off x="593888" y="1152763"/>
            <a:ext cx="2851275" cy="7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>
                <a:solidFill>
                  <a:srgbClr val="654FF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Diagram</a:t>
            </a:r>
          </a:p>
        </p:txBody>
      </p:sp>
      <p:pic>
        <p:nvPicPr>
          <p:cNvPr id="3074" name="!!diagram" descr="Running JavaScript in WebAssembly with WasmEdge | by Michael Yuan |  JavaScript in Plain English">
            <a:extLst>
              <a:ext uri="{FF2B5EF4-FFF2-40B4-BE49-F238E27FC236}">
                <a16:creationId xmlns:a16="http://schemas.microsoft.com/office/drawing/2014/main" id="{5830657D-E274-DF71-C434-392C21FF3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656" y="2069523"/>
            <a:ext cx="3971925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25397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523E29-5947-07A2-FD75-C4DFD760D9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100D3D9-F26C-4F0E-5BE6-DC2886B4E7DE}"/>
              </a:ext>
            </a:extLst>
          </p:cNvPr>
          <p:cNvSpPr/>
          <p:nvPr/>
        </p:nvSpPr>
        <p:spPr>
          <a:xfrm>
            <a:off x="0" y="0"/>
            <a:ext cx="12192000" cy="1031939"/>
          </a:xfrm>
          <a:prstGeom prst="rect">
            <a:avLst/>
          </a:prstGeom>
          <a:solidFill>
            <a:srgbClr val="654F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19EDA8-4EDD-19BF-59FF-A8F4C19BF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5008" y="120824"/>
            <a:ext cx="4300728" cy="79029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Web Assembly</a:t>
            </a:r>
          </a:p>
        </p:txBody>
      </p:sp>
      <p:pic>
        <p:nvPicPr>
          <p:cNvPr id="4" name="Picture 4" descr="Download WebAssembly Logo in SVG Vector or PNG File Format ...">
            <a:extLst>
              <a:ext uri="{FF2B5EF4-FFF2-40B4-BE49-F238E27FC236}">
                <a16:creationId xmlns:a16="http://schemas.microsoft.com/office/drawing/2014/main" id="{DE3AD83D-C129-61B2-B81D-3E625F4BA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2359" y="6126480"/>
            <a:ext cx="109728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2A8558B-396D-A9CE-0DDE-08E94874545E}"/>
              </a:ext>
            </a:extLst>
          </p:cNvPr>
          <p:cNvSpPr txBox="1">
            <a:spLocks/>
          </p:cNvSpPr>
          <p:nvPr/>
        </p:nvSpPr>
        <p:spPr>
          <a:xfrm>
            <a:off x="593888" y="1152763"/>
            <a:ext cx="2851275" cy="7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>
                <a:solidFill>
                  <a:srgbClr val="654FF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Diagram</a:t>
            </a:r>
          </a:p>
        </p:txBody>
      </p:sp>
      <p:pic>
        <p:nvPicPr>
          <p:cNvPr id="3076" name="!!diagram" descr="Introduction | WasmEdge Developer Guides">
            <a:extLst>
              <a:ext uri="{FF2B5EF4-FFF2-40B4-BE49-F238E27FC236}">
                <a16:creationId xmlns:a16="http://schemas.microsoft.com/office/drawing/2014/main" id="{B2A219A0-C2A5-595F-AB07-816BFBED0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301" y="1546051"/>
            <a:ext cx="4038600" cy="5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3885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960303-C63D-5C3F-9F7A-43DC66E71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5C9AFAF-AD89-6169-E35D-1721797AF22C}"/>
              </a:ext>
            </a:extLst>
          </p:cNvPr>
          <p:cNvSpPr/>
          <p:nvPr/>
        </p:nvSpPr>
        <p:spPr>
          <a:xfrm>
            <a:off x="0" y="0"/>
            <a:ext cx="12192000" cy="1031939"/>
          </a:xfrm>
          <a:prstGeom prst="rect">
            <a:avLst/>
          </a:prstGeom>
          <a:solidFill>
            <a:srgbClr val="654F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4CE78E-51AA-7938-E969-680CEA9620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5008" y="120824"/>
            <a:ext cx="4300728" cy="79029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Web Assembly</a:t>
            </a:r>
          </a:p>
        </p:txBody>
      </p:sp>
      <p:pic>
        <p:nvPicPr>
          <p:cNvPr id="4" name="Picture 4" descr="Download WebAssembly Logo in SVG Vector or PNG File Format ...">
            <a:extLst>
              <a:ext uri="{FF2B5EF4-FFF2-40B4-BE49-F238E27FC236}">
                <a16:creationId xmlns:a16="http://schemas.microsoft.com/office/drawing/2014/main" id="{84F08DEE-B367-0374-88B2-74B22694E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2359" y="6126480"/>
            <a:ext cx="109728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0819130-A51F-45AA-9F9F-A6C41D30221C}"/>
              </a:ext>
            </a:extLst>
          </p:cNvPr>
          <p:cNvSpPr txBox="1">
            <a:spLocks/>
          </p:cNvSpPr>
          <p:nvPr/>
        </p:nvSpPr>
        <p:spPr>
          <a:xfrm>
            <a:off x="593888" y="1152763"/>
            <a:ext cx="2851275" cy="7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>
                <a:solidFill>
                  <a:srgbClr val="654FF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Working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D7AE779-E6D9-5C61-D6BC-FC3425D52750}"/>
              </a:ext>
            </a:extLst>
          </p:cNvPr>
          <p:cNvSpPr txBox="1">
            <a:spLocks/>
          </p:cNvSpPr>
          <p:nvPr/>
        </p:nvSpPr>
        <p:spPr>
          <a:xfrm>
            <a:off x="1631552" y="3653272"/>
            <a:ext cx="1927640" cy="48058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HTML/CSS</a:t>
            </a:r>
            <a:endParaRPr lang="en-US" sz="4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AAABC33-EF9C-A692-196F-5E29649253C6}"/>
              </a:ext>
            </a:extLst>
          </p:cNvPr>
          <p:cNvSpPr txBox="1">
            <a:spLocks/>
          </p:cNvSpPr>
          <p:nvPr/>
        </p:nvSpPr>
        <p:spPr>
          <a:xfrm>
            <a:off x="4667601" y="3653272"/>
            <a:ext cx="616077" cy="48058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JS</a:t>
            </a:r>
            <a:endParaRPr lang="en-US" sz="4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76ACD8F-FC66-BA26-ACF1-3D8964D49249}"/>
              </a:ext>
            </a:extLst>
          </p:cNvPr>
          <p:cNvSpPr txBox="1">
            <a:spLocks/>
          </p:cNvSpPr>
          <p:nvPr/>
        </p:nvSpPr>
        <p:spPr>
          <a:xfrm>
            <a:off x="5817362" y="2571566"/>
            <a:ext cx="2096536" cy="48058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500" dirty="0">
                <a:latin typeface="Cambria" panose="02040503050406030204" pitchFamily="18" charset="0"/>
                <a:ea typeface="Cambria" panose="02040503050406030204" pitchFamily="18" charset="0"/>
              </a:rPr>
              <a:t>Calls Pre-Compiled</a:t>
            </a:r>
          </a:p>
          <a:p>
            <a:r>
              <a:rPr lang="en-US" sz="1500" dirty="0">
                <a:latin typeface="Cambria" panose="02040503050406030204" pitchFamily="18" charset="0"/>
                <a:ea typeface="Cambria" panose="02040503050406030204" pitchFamily="18" charset="0"/>
              </a:rPr>
              <a:t> WASM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55DEC80-CE2B-6704-4CF8-5B9BBC63A896}"/>
              </a:ext>
            </a:extLst>
          </p:cNvPr>
          <p:cNvSpPr txBox="1">
            <a:spLocks/>
          </p:cNvSpPr>
          <p:nvPr/>
        </p:nvSpPr>
        <p:spPr>
          <a:xfrm>
            <a:off x="3445163" y="2571566"/>
            <a:ext cx="689535" cy="3596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500" dirty="0">
                <a:latin typeface="Cambria" panose="02040503050406030204" pitchFamily="18" charset="0"/>
                <a:ea typeface="Cambria" panose="02040503050406030204" pitchFamily="18" charset="0"/>
              </a:rPr>
              <a:t>Clicks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0DA174D3-B505-3F00-E719-C8B7CCBA3C4A}"/>
              </a:ext>
            </a:extLst>
          </p:cNvPr>
          <p:cNvSpPr txBox="1">
            <a:spLocks/>
          </p:cNvSpPr>
          <p:nvPr/>
        </p:nvSpPr>
        <p:spPr>
          <a:xfrm>
            <a:off x="5985163" y="4890492"/>
            <a:ext cx="2425927" cy="409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500" dirty="0">
                <a:latin typeface="Cambria" panose="02040503050406030204" pitchFamily="18" charset="0"/>
                <a:ea typeface="Cambria" panose="02040503050406030204" pitchFamily="18" charset="0"/>
              </a:rPr>
              <a:t>Response From WASM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82D5573-1FA8-CB67-3E33-3CA82BBFCBB6}"/>
              </a:ext>
            </a:extLst>
          </p:cNvPr>
          <p:cNvSpPr txBox="1">
            <a:spLocks/>
          </p:cNvSpPr>
          <p:nvPr/>
        </p:nvSpPr>
        <p:spPr>
          <a:xfrm>
            <a:off x="8074108" y="3653272"/>
            <a:ext cx="1337626" cy="48058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WASM</a:t>
            </a:r>
            <a:endParaRPr lang="en-US" sz="4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9C909284-E64A-C7EE-0307-16881A6AB1D1}"/>
              </a:ext>
            </a:extLst>
          </p:cNvPr>
          <p:cNvCxnSpPr>
            <a:cxnSpLocks/>
            <a:stCxn id="9" idx="2"/>
            <a:endCxn id="6" idx="2"/>
          </p:cNvCxnSpPr>
          <p:nvPr/>
        </p:nvCxnSpPr>
        <p:spPr>
          <a:xfrm rot="5400000">
            <a:off x="3785506" y="2943719"/>
            <a:ext cx="12700" cy="2380268"/>
          </a:xfrm>
          <a:prstGeom prst="curvedConnector3">
            <a:avLst>
              <a:gd name="adj1" fmla="val 4418173"/>
            </a:avLst>
          </a:prstGeom>
          <a:ln>
            <a:solidFill>
              <a:srgbClr val="654FF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423B5AB7-52FA-64B1-D60F-F2D5E227323C}"/>
              </a:ext>
            </a:extLst>
          </p:cNvPr>
          <p:cNvCxnSpPr>
            <a:stCxn id="6" idx="0"/>
            <a:endCxn id="9" idx="0"/>
          </p:cNvCxnSpPr>
          <p:nvPr/>
        </p:nvCxnSpPr>
        <p:spPr>
          <a:xfrm rot="5400000" flipH="1" flipV="1">
            <a:off x="3785506" y="2463138"/>
            <a:ext cx="12700" cy="2380268"/>
          </a:xfrm>
          <a:prstGeom prst="curvedConnector3">
            <a:avLst>
              <a:gd name="adj1" fmla="val 4418181"/>
            </a:avLst>
          </a:prstGeom>
          <a:ln>
            <a:solidFill>
              <a:srgbClr val="654FF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itle 1">
            <a:extLst>
              <a:ext uri="{FF2B5EF4-FFF2-40B4-BE49-F238E27FC236}">
                <a16:creationId xmlns:a16="http://schemas.microsoft.com/office/drawing/2014/main" id="{4FF8A3CF-EBCA-66D6-BEB0-C351B0BE4C99}"/>
              </a:ext>
            </a:extLst>
          </p:cNvPr>
          <p:cNvSpPr txBox="1">
            <a:spLocks/>
          </p:cNvSpPr>
          <p:nvPr/>
        </p:nvSpPr>
        <p:spPr>
          <a:xfrm>
            <a:off x="2779615" y="4940165"/>
            <a:ext cx="1966122" cy="3596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500" dirty="0">
                <a:latin typeface="Cambria" panose="02040503050406030204" pitchFamily="18" charset="0"/>
                <a:ea typeface="Cambria" panose="02040503050406030204" pitchFamily="18" charset="0"/>
              </a:rPr>
              <a:t>Update UI/Response</a:t>
            </a:r>
          </a:p>
        </p:txBody>
      </p: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4030EB1A-2A93-1017-A5FA-4B07FC5B4AD6}"/>
              </a:ext>
            </a:extLst>
          </p:cNvPr>
          <p:cNvCxnSpPr>
            <a:cxnSpLocks/>
            <a:stCxn id="9" idx="0"/>
            <a:endCxn id="20" idx="0"/>
          </p:cNvCxnSpPr>
          <p:nvPr/>
        </p:nvCxnSpPr>
        <p:spPr>
          <a:xfrm rot="5400000" flipH="1" flipV="1">
            <a:off x="6859280" y="1769632"/>
            <a:ext cx="12700" cy="3767281"/>
          </a:xfrm>
          <a:prstGeom prst="curvedConnector3">
            <a:avLst>
              <a:gd name="adj1" fmla="val 4418181"/>
            </a:avLst>
          </a:prstGeom>
          <a:ln>
            <a:solidFill>
              <a:srgbClr val="654FF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373AC254-19FD-99A4-CCB0-957E7B93C181}"/>
              </a:ext>
            </a:extLst>
          </p:cNvPr>
          <p:cNvCxnSpPr>
            <a:stCxn id="20" idx="2"/>
            <a:endCxn id="9" idx="2"/>
          </p:cNvCxnSpPr>
          <p:nvPr/>
        </p:nvCxnSpPr>
        <p:spPr>
          <a:xfrm rot="5400000">
            <a:off x="6859281" y="2250213"/>
            <a:ext cx="12700" cy="3767281"/>
          </a:xfrm>
          <a:prstGeom prst="curvedConnector3">
            <a:avLst>
              <a:gd name="adj1" fmla="val 5072724"/>
            </a:avLst>
          </a:prstGeom>
          <a:ln>
            <a:solidFill>
              <a:srgbClr val="654FF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733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8" grpId="0"/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932083-F71D-35B7-0E04-E6F95D2CF3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ADD0BCB-CEC4-48C0-3738-E4F85AB44B6B}"/>
              </a:ext>
            </a:extLst>
          </p:cNvPr>
          <p:cNvSpPr/>
          <p:nvPr/>
        </p:nvSpPr>
        <p:spPr>
          <a:xfrm>
            <a:off x="0" y="0"/>
            <a:ext cx="12192000" cy="1031939"/>
          </a:xfrm>
          <a:prstGeom prst="rect">
            <a:avLst/>
          </a:prstGeom>
          <a:solidFill>
            <a:srgbClr val="654F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EB8F9D-8C86-BA6A-57F0-6A7FC3F4E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5008" y="120824"/>
            <a:ext cx="4300728" cy="79029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Web Assembly</a:t>
            </a:r>
          </a:p>
        </p:txBody>
      </p:sp>
      <p:pic>
        <p:nvPicPr>
          <p:cNvPr id="4" name="Picture 4" descr="Download WebAssembly Logo in SVG Vector or PNG File Format ...">
            <a:extLst>
              <a:ext uri="{FF2B5EF4-FFF2-40B4-BE49-F238E27FC236}">
                <a16:creationId xmlns:a16="http://schemas.microsoft.com/office/drawing/2014/main" id="{4A1C4A11-9D23-B386-BE27-CDE591878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2359" y="6126480"/>
            <a:ext cx="109728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021ECCD-64E8-3584-877C-E9157C3D5D3D}"/>
              </a:ext>
            </a:extLst>
          </p:cNvPr>
          <p:cNvSpPr txBox="1">
            <a:spLocks/>
          </p:cNvSpPr>
          <p:nvPr/>
        </p:nvSpPr>
        <p:spPr>
          <a:xfrm>
            <a:off x="593888" y="1152763"/>
            <a:ext cx="1965116" cy="7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>
                <a:solidFill>
                  <a:srgbClr val="654FF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Flow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64B9E9-F5D3-D84B-AAA0-940E03F80768}"/>
              </a:ext>
            </a:extLst>
          </p:cNvPr>
          <p:cNvSpPr txBox="1"/>
          <p:nvPr/>
        </p:nvSpPr>
        <p:spPr>
          <a:xfrm>
            <a:off x="4120283" y="2307466"/>
            <a:ext cx="4297349" cy="3970318"/>
          </a:xfrm>
          <a:prstGeom prst="rect">
            <a:avLst/>
          </a:prstGeom>
          <a:solidFill>
            <a:srgbClr val="654FF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(module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;; Import a function for printing from JavaScript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(import "env" "print" (</a:t>
            </a:r>
            <a:r>
              <a:rPr lang="en-US" sz="1200" dirty="0" err="1">
                <a:solidFill>
                  <a:schemeClr val="bg1"/>
                </a:solidFill>
              </a:rPr>
              <a:t>func</a:t>
            </a:r>
            <a:r>
              <a:rPr lang="en-US" sz="1200" dirty="0">
                <a:solidFill>
                  <a:schemeClr val="bg1"/>
                </a:solidFill>
              </a:rPr>
              <a:t> $print (param i32)))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  ;; Memory for </a:t>
            </a:r>
            <a:r>
              <a:rPr lang="en-US" sz="1200" dirty="0" err="1">
                <a:solidFill>
                  <a:schemeClr val="bg1"/>
                </a:solidFill>
              </a:rPr>
              <a:t>stringsi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  (memory 1)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(export "memory" (memory 0))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  ;; Data for the "Hello, </a:t>
            </a:r>
            <a:r>
              <a:rPr lang="en-US" sz="1200" dirty="0" err="1">
                <a:solidFill>
                  <a:schemeClr val="bg1"/>
                </a:solidFill>
              </a:rPr>
              <a:t>WebAssembly</a:t>
            </a:r>
            <a:r>
              <a:rPr lang="en-US" sz="1200" dirty="0">
                <a:solidFill>
                  <a:schemeClr val="bg1"/>
                </a:solidFill>
              </a:rPr>
              <a:t>!" string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(data (i32.const 0) "Hello, </a:t>
            </a:r>
            <a:r>
              <a:rPr lang="en-US" sz="1200" dirty="0" err="1">
                <a:solidFill>
                  <a:schemeClr val="bg1"/>
                </a:solidFill>
              </a:rPr>
              <a:t>WebAssembly</a:t>
            </a:r>
            <a:r>
              <a:rPr lang="en-US" sz="1200" dirty="0">
                <a:solidFill>
                  <a:schemeClr val="bg1"/>
                </a:solidFill>
              </a:rPr>
              <a:t>!\00")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  ;; Main function, which calls print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(</a:t>
            </a:r>
            <a:r>
              <a:rPr lang="en-US" sz="1200" dirty="0" err="1">
                <a:solidFill>
                  <a:schemeClr val="bg1"/>
                </a:solidFill>
              </a:rPr>
              <a:t>func</a:t>
            </a:r>
            <a:r>
              <a:rPr lang="en-US" sz="1200" dirty="0">
                <a:solidFill>
                  <a:schemeClr val="bg1"/>
                </a:solidFill>
              </a:rPr>
              <a:t> $main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;; Pass the memory location of the string to the print function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i32.const 0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call $print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)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  ;; Export the main function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(export "main" (</a:t>
            </a:r>
            <a:r>
              <a:rPr lang="en-US" sz="1200" dirty="0" err="1">
                <a:solidFill>
                  <a:schemeClr val="bg1"/>
                </a:solidFill>
              </a:rPr>
              <a:t>func</a:t>
            </a:r>
            <a:r>
              <a:rPr lang="en-US" sz="1200" dirty="0">
                <a:solidFill>
                  <a:schemeClr val="bg1"/>
                </a:solidFill>
              </a:rPr>
              <a:t> $main))</a:t>
            </a:r>
          </a:p>
          <a:p>
            <a:r>
              <a:rPr lang="en-US" sz="12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49BCE4-A5CF-EDF3-3503-8B47DD790A27}"/>
              </a:ext>
            </a:extLst>
          </p:cNvPr>
          <p:cNvSpPr txBox="1"/>
          <p:nvPr/>
        </p:nvSpPr>
        <p:spPr>
          <a:xfrm>
            <a:off x="537950" y="2799640"/>
            <a:ext cx="3461892" cy="1015663"/>
          </a:xfrm>
          <a:prstGeom prst="rect">
            <a:avLst/>
          </a:prstGeom>
          <a:solidFill>
            <a:srgbClr val="654FF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public class HelloWorld {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public static void main(String[] </a:t>
            </a:r>
            <a:r>
              <a:rPr lang="en-US" sz="1200" dirty="0" err="1">
                <a:solidFill>
                  <a:schemeClr val="bg1"/>
                </a:solidFill>
              </a:rPr>
              <a:t>args</a:t>
            </a:r>
            <a:r>
              <a:rPr lang="en-US" sz="1200" dirty="0">
                <a:solidFill>
                  <a:schemeClr val="bg1"/>
                </a:solidFill>
              </a:rPr>
              <a:t>) {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    </a:t>
            </a:r>
            <a:r>
              <a:rPr lang="en-US" sz="1200" dirty="0" err="1">
                <a:solidFill>
                  <a:schemeClr val="bg1"/>
                </a:solidFill>
              </a:rPr>
              <a:t>System.out.println</a:t>
            </a:r>
            <a:r>
              <a:rPr lang="en-US" sz="1200" dirty="0">
                <a:solidFill>
                  <a:schemeClr val="bg1"/>
                </a:solidFill>
              </a:rPr>
              <a:t>("Hello, </a:t>
            </a:r>
            <a:r>
              <a:rPr lang="en-US" sz="1200" dirty="0" err="1">
                <a:solidFill>
                  <a:schemeClr val="bg1"/>
                </a:solidFill>
              </a:rPr>
              <a:t>WebAssembly</a:t>
            </a:r>
            <a:r>
              <a:rPr lang="en-US" sz="1200" dirty="0">
                <a:solidFill>
                  <a:schemeClr val="bg1"/>
                </a:solidFill>
              </a:rPr>
              <a:t>!");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}</a:t>
            </a:r>
          </a:p>
          <a:p>
            <a:r>
              <a:rPr lang="en-US" sz="12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F8CC99-CD3D-A27C-5680-EE39006C1139}"/>
              </a:ext>
            </a:extLst>
          </p:cNvPr>
          <p:cNvSpPr txBox="1"/>
          <p:nvPr/>
        </p:nvSpPr>
        <p:spPr>
          <a:xfrm>
            <a:off x="8588671" y="4926411"/>
            <a:ext cx="3461892" cy="646331"/>
          </a:xfrm>
          <a:prstGeom prst="rect">
            <a:avLst/>
          </a:prstGeom>
          <a:solidFill>
            <a:srgbClr val="654FF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0061736d 01000000 01076173 6d2e6461 74612e72 00000000 0a1e04f0 00000000 00050001 011e2000 01000000 07000001 ...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C8E9FE74-053E-4F90-C079-8E64D0FD8362}"/>
              </a:ext>
            </a:extLst>
          </p:cNvPr>
          <p:cNvSpPr txBox="1">
            <a:spLocks/>
          </p:cNvSpPr>
          <p:nvPr/>
        </p:nvSpPr>
        <p:spPr>
          <a:xfrm>
            <a:off x="1112389" y="5045646"/>
            <a:ext cx="1965116" cy="4078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>
                <a:latin typeface="Cambria" panose="02040503050406030204" pitchFamily="18" charset="0"/>
                <a:ea typeface="Cambria" panose="02040503050406030204" pitchFamily="18" charset="0"/>
              </a:rPr>
              <a:t>.class/ jar file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75000C8-0CFB-E779-D873-EB2188AC0322}"/>
              </a:ext>
            </a:extLst>
          </p:cNvPr>
          <p:cNvCxnSpPr>
            <a:stCxn id="10" idx="2"/>
          </p:cNvCxnSpPr>
          <p:nvPr/>
        </p:nvCxnSpPr>
        <p:spPr>
          <a:xfrm flipH="1">
            <a:off x="2256397" y="3815303"/>
            <a:ext cx="12499" cy="12303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6596664-A9B7-A50F-74A0-7913861AE900}"/>
              </a:ext>
            </a:extLst>
          </p:cNvPr>
          <p:cNvCxnSpPr>
            <a:stCxn id="20" idx="3"/>
          </p:cNvCxnSpPr>
          <p:nvPr/>
        </p:nvCxnSpPr>
        <p:spPr>
          <a:xfrm flipV="1">
            <a:off x="3077505" y="5242999"/>
            <a:ext cx="1042778" cy="65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7013D43D-86DB-E748-AE85-EE3FAE02F612}"/>
              </a:ext>
            </a:extLst>
          </p:cNvPr>
          <p:cNvCxnSpPr>
            <a:endCxn id="11" idx="2"/>
          </p:cNvCxnSpPr>
          <p:nvPr/>
        </p:nvCxnSpPr>
        <p:spPr>
          <a:xfrm flipV="1">
            <a:off x="8417632" y="5572742"/>
            <a:ext cx="1901985" cy="44651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itle 1">
            <a:extLst>
              <a:ext uri="{FF2B5EF4-FFF2-40B4-BE49-F238E27FC236}">
                <a16:creationId xmlns:a16="http://schemas.microsoft.com/office/drawing/2014/main" id="{30D3D1B6-0A11-E4F9-E3E7-E0AA393EA74A}"/>
              </a:ext>
            </a:extLst>
          </p:cNvPr>
          <p:cNvSpPr txBox="1">
            <a:spLocks/>
          </p:cNvSpPr>
          <p:nvPr/>
        </p:nvSpPr>
        <p:spPr>
          <a:xfrm>
            <a:off x="1576446" y="4216585"/>
            <a:ext cx="612612" cy="4078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JVM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D3D077C5-1419-CDB7-7EE9-E0D7116E74AB}"/>
              </a:ext>
            </a:extLst>
          </p:cNvPr>
          <p:cNvSpPr txBox="1">
            <a:spLocks/>
          </p:cNvSpPr>
          <p:nvPr/>
        </p:nvSpPr>
        <p:spPr>
          <a:xfrm>
            <a:off x="3336631" y="4788907"/>
            <a:ext cx="722909" cy="4078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TeaVM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165B9375-9030-2CA1-20FD-EC54190CB7AF}"/>
              </a:ext>
            </a:extLst>
          </p:cNvPr>
          <p:cNvSpPr txBox="1">
            <a:spLocks/>
          </p:cNvSpPr>
          <p:nvPr/>
        </p:nvSpPr>
        <p:spPr>
          <a:xfrm>
            <a:off x="5039069" y="6277784"/>
            <a:ext cx="2657680" cy="4078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Human Read-able Presentation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C0E66B19-EC7F-4040-1404-74ED6B2ABE88}"/>
              </a:ext>
            </a:extLst>
          </p:cNvPr>
          <p:cNvSpPr txBox="1">
            <a:spLocks/>
          </p:cNvSpPr>
          <p:nvPr/>
        </p:nvSpPr>
        <p:spPr>
          <a:xfrm>
            <a:off x="10449269" y="5520115"/>
            <a:ext cx="1361730" cy="4078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Binary format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FAA73FF8-BEB6-956A-C3FD-B50FF7B90CF6}"/>
              </a:ext>
            </a:extLst>
          </p:cNvPr>
          <p:cNvSpPr txBox="1">
            <a:spLocks/>
          </p:cNvSpPr>
          <p:nvPr/>
        </p:nvSpPr>
        <p:spPr>
          <a:xfrm>
            <a:off x="9337059" y="2891360"/>
            <a:ext cx="1965116" cy="4078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>
                <a:latin typeface="Cambria" panose="02040503050406030204" pitchFamily="18" charset="0"/>
                <a:ea typeface="Cambria" panose="02040503050406030204" pitchFamily="18" charset="0"/>
              </a:rPr>
              <a:t>JavaScript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0F6D3073-31BF-A9CD-6106-111DDD676149}"/>
              </a:ext>
            </a:extLst>
          </p:cNvPr>
          <p:cNvSpPr txBox="1">
            <a:spLocks/>
          </p:cNvSpPr>
          <p:nvPr/>
        </p:nvSpPr>
        <p:spPr>
          <a:xfrm>
            <a:off x="10359196" y="3852960"/>
            <a:ext cx="1361730" cy="4078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Loads WASM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8ED73B9-332B-93CF-51F3-112C0E884D17}"/>
              </a:ext>
            </a:extLst>
          </p:cNvPr>
          <p:cNvCxnSpPr>
            <a:stCxn id="11" idx="0"/>
            <a:endCxn id="31" idx="2"/>
          </p:cNvCxnSpPr>
          <p:nvPr/>
        </p:nvCxnSpPr>
        <p:spPr>
          <a:xfrm flipV="1">
            <a:off x="10319617" y="3299222"/>
            <a:ext cx="0" cy="16271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753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20" grpId="0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33C940-9523-C8E1-F680-57DA96B15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0F97F4B-B8D6-CA7E-848C-F071EDD18D26}"/>
              </a:ext>
            </a:extLst>
          </p:cNvPr>
          <p:cNvSpPr/>
          <p:nvPr/>
        </p:nvSpPr>
        <p:spPr>
          <a:xfrm>
            <a:off x="0" y="0"/>
            <a:ext cx="12192000" cy="1031939"/>
          </a:xfrm>
          <a:prstGeom prst="rect">
            <a:avLst/>
          </a:prstGeom>
          <a:solidFill>
            <a:srgbClr val="654F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D16A3-5A3E-2A13-080D-87915AA32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5008" y="120824"/>
            <a:ext cx="4300728" cy="79029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Web Assembly</a:t>
            </a:r>
          </a:p>
        </p:txBody>
      </p:sp>
      <p:pic>
        <p:nvPicPr>
          <p:cNvPr id="4" name="Picture 4" descr="Download WebAssembly Logo in SVG Vector or PNG File Format ...">
            <a:extLst>
              <a:ext uri="{FF2B5EF4-FFF2-40B4-BE49-F238E27FC236}">
                <a16:creationId xmlns:a16="http://schemas.microsoft.com/office/drawing/2014/main" id="{8603270D-E951-AAE9-50B7-23283423E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2359" y="6126480"/>
            <a:ext cx="109728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EC4AFA2-88E9-7FB8-0192-185F8DED729B}"/>
              </a:ext>
            </a:extLst>
          </p:cNvPr>
          <p:cNvSpPr txBox="1">
            <a:spLocks/>
          </p:cNvSpPr>
          <p:nvPr/>
        </p:nvSpPr>
        <p:spPr>
          <a:xfrm>
            <a:off x="593888" y="1152763"/>
            <a:ext cx="6083206" cy="7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>
                <a:solidFill>
                  <a:srgbClr val="654FF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Benefits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24B0FA-2DE9-9EE1-33EF-1D2AC5D8407D}"/>
              </a:ext>
            </a:extLst>
          </p:cNvPr>
          <p:cNvSpPr txBox="1"/>
          <p:nvPr/>
        </p:nvSpPr>
        <p:spPr>
          <a:xfrm>
            <a:off x="1016000" y="2340828"/>
            <a:ext cx="999374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rgbClr val="654FF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Execution Speed: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Since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WebAssembly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is compiled into bytecode, it’s faster to execute than JavaScript for many tasks, especially those that require heavy computation (e.g., image processing, 3D rendering).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rgbClr val="654FF1"/>
                </a:solidFill>
              </a:rPr>
              <a:t>Security Benefits: </a:t>
            </a:r>
            <a:r>
              <a:rPr lang="en-US" sz="2400" dirty="0" err="1"/>
              <a:t>WebAssembly</a:t>
            </a:r>
            <a:r>
              <a:rPr lang="en-US" sz="2400" dirty="0"/>
              <a:t> runs in a safe, sandboxed environment, similar to how JavaScript runs in the browser, preventing access to the operating system or file system.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rgbClr val="654FF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Memory Safety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WebAssembly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has strict memory management rules to prevent buffer overflows and other common vulnerabilities.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214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534</Words>
  <Application>Microsoft Office PowerPoint</Application>
  <PresentationFormat>Widescreen</PresentationFormat>
  <Paragraphs>86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Cambria</vt:lpstr>
      <vt:lpstr>Wingdings</vt:lpstr>
      <vt:lpstr>Office Theme</vt:lpstr>
      <vt:lpstr>Web Assembly</vt:lpstr>
      <vt:lpstr>Web Assembly</vt:lpstr>
      <vt:lpstr>Web Assembly</vt:lpstr>
      <vt:lpstr>Web Assembly</vt:lpstr>
      <vt:lpstr>Web Assembly</vt:lpstr>
      <vt:lpstr>Web Assembly</vt:lpstr>
      <vt:lpstr>Web Assembly</vt:lpstr>
      <vt:lpstr>Web Assembly</vt:lpstr>
      <vt:lpstr>Web Assembly</vt:lpstr>
      <vt:lpstr>Web Assembly</vt:lpstr>
      <vt:lpstr>Web Assembly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Abdul Mateen</dc:creator>
  <cp:lastModifiedBy>Abdul Mateen</cp:lastModifiedBy>
  <cp:revision>4</cp:revision>
  <dcterms:created xsi:type="dcterms:W3CDTF">2024-10-21T16:28:06Z</dcterms:created>
  <dcterms:modified xsi:type="dcterms:W3CDTF">2024-10-21T18:40:56Z</dcterms:modified>
</cp:coreProperties>
</file>