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4" d="100"/>
          <a:sy n="64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4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INTRODUCTION TO PSYCHOLOGY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45152"/>
          </a:xfrm>
        </p:spPr>
        <p:txBody>
          <a:bodyPr>
            <a:normAutofit/>
          </a:bodyPr>
          <a:lstStyle/>
          <a:p>
            <a:r>
              <a:rPr lang="en-US" b="1" i="1" dirty="0"/>
              <a:t>Review of previous session</a:t>
            </a:r>
          </a:p>
          <a:p>
            <a:r>
              <a:rPr lang="en-US" sz="2400" b="1" i="1" dirty="0"/>
              <a:t>Psychology’s Key Issues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/>
              <a:t>Nature Vs. Nurture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/>
              <a:t>Conscious Vs. Unconscious causes of Behavior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/>
              <a:t>Observable Behavior Vs. Internal Mental Processes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/>
              <a:t>Free will Vs. Determinism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/>
              <a:t>Individual Differences Vs. Universal Principles   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Nature  Vs. Nurture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498848"/>
          </a:xfrm>
        </p:spPr>
        <p:txBody>
          <a:bodyPr/>
          <a:lstStyle/>
          <a:p>
            <a:r>
              <a:rPr lang="en-US" sz="2400" b="1" i="1" dirty="0"/>
              <a:t>Nature</a:t>
            </a:r>
          </a:p>
          <a:p>
            <a:pPr marL="0" indent="0">
              <a:buNone/>
            </a:pPr>
            <a:r>
              <a:rPr lang="en-US" sz="2400" i="1" dirty="0"/>
              <a:t>How much of people’s behavior is due to their genetically determined nature (heredity)?</a:t>
            </a:r>
          </a:p>
          <a:p>
            <a:pPr marL="0" indent="0">
              <a:buNone/>
            </a:pPr>
            <a:endParaRPr lang="en-US" sz="2400" b="1" i="1" dirty="0"/>
          </a:p>
          <a:p>
            <a:r>
              <a:rPr lang="en-US" sz="2400" b="1" i="1" dirty="0"/>
              <a:t>Nurture</a:t>
            </a:r>
          </a:p>
          <a:p>
            <a:pPr marL="0" indent="0">
              <a:buNone/>
            </a:pPr>
            <a:r>
              <a:rPr lang="en-US" sz="2400" i="1" dirty="0"/>
              <a:t>How much of people’s behavior is due to the influences of the physical and social environment in which a child is raised?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1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i="1" dirty="0">
                <a:latin typeface="+mn-lt"/>
              </a:rPr>
              <a:t>Conscious Vs. Unconscious causes of Behavior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689848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i="1" dirty="0"/>
              <a:t>Conscious cause of behavior</a:t>
            </a:r>
          </a:p>
          <a:p>
            <a:pPr marL="0" indent="0">
              <a:buNone/>
            </a:pPr>
            <a:r>
              <a:rPr lang="en-US" sz="2600" i="1" dirty="0"/>
              <a:t>How much of our behavior is produced by forces of which we are fully aware</a:t>
            </a:r>
            <a:r>
              <a:rPr lang="en-US" dirty="0"/>
              <a:t>?</a:t>
            </a:r>
          </a:p>
          <a:p>
            <a:r>
              <a:rPr lang="en-US" sz="2600" b="1" i="1" dirty="0"/>
              <a:t>Unconscious cause of behavior</a:t>
            </a:r>
          </a:p>
          <a:p>
            <a:pPr marL="0" indent="0">
              <a:buNone/>
            </a:pPr>
            <a:r>
              <a:rPr lang="en-US" sz="2600" i="1" dirty="0"/>
              <a:t>How much of our behavior is due to unconscious activity—mental processes that are not accessible to the conscious mind?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i="1" dirty="0"/>
              <a:t>For example, </a:t>
            </a:r>
          </a:p>
          <a:p>
            <a:pPr marL="0" indent="0">
              <a:buNone/>
            </a:pPr>
            <a:r>
              <a:rPr lang="en-US" sz="2400" i="1" dirty="0"/>
              <a:t>Psychologists adopting </a:t>
            </a:r>
            <a:r>
              <a:rPr lang="en-US" sz="2400" b="1" i="1" dirty="0"/>
              <a:t>psychodynamic perspective </a:t>
            </a:r>
            <a:r>
              <a:rPr lang="en-US" sz="2400" i="1" dirty="0"/>
              <a:t>argue that psychological disorders are brought about by unconscious factors, whereas psychologists employing the </a:t>
            </a:r>
            <a:r>
              <a:rPr lang="en-US" sz="2400" b="1" i="1" dirty="0"/>
              <a:t>cognitive perspective </a:t>
            </a:r>
            <a:r>
              <a:rPr lang="en-US" sz="2400" i="1" dirty="0"/>
              <a:t>suggest that psychological disorders largely are the result of faulty thinking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4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9144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b="1" i="1" dirty="0">
                <a:latin typeface="+mn-lt"/>
              </a:rPr>
              <a:t>Observable behavior Vs. Internal Mental Processes</a:t>
            </a:r>
            <a:br>
              <a:rPr lang="en-US" sz="2800" b="1" i="1" dirty="0">
                <a:latin typeface="+mn-lt"/>
              </a:rPr>
            </a:br>
            <a:endParaRPr lang="en-US" sz="28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5048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i="1" dirty="0"/>
              <a:t>Observable Behavior</a:t>
            </a:r>
          </a:p>
          <a:p>
            <a:pPr marL="0" indent="0">
              <a:buNone/>
            </a:pPr>
            <a:r>
              <a:rPr lang="en-US" sz="2600" i="1" dirty="0"/>
              <a:t>Concentration solely on behavior that can be seen by outside observers, </a:t>
            </a:r>
            <a:r>
              <a:rPr lang="en-US" dirty="0"/>
              <a:t>or </a:t>
            </a:r>
          </a:p>
          <a:p>
            <a:r>
              <a:rPr lang="en-US" sz="2600" b="1" i="1" dirty="0"/>
              <a:t>Internal mental processes</a:t>
            </a:r>
          </a:p>
          <a:p>
            <a:pPr marL="0" indent="0">
              <a:buNone/>
            </a:pPr>
            <a:r>
              <a:rPr lang="en-US" sz="2600" i="1" dirty="0"/>
              <a:t>Focus on unseen thinking processes</a:t>
            </a:r>
            <a:r>
              <a:rPr lang="en-US" sz="2600" dirty="0"/>
              <a:t>? </a:t>
            </a:r>
          </a:p>
          <a:p>
            <a:r>
              <a:rPr lang="en-US" sz="2600" b="1" i="1" dirty="0"/>
              <a:t>For example</a:t>
            </a:r>
          </a:p>
          <a:p>
            <a:pPr marL="0" indent="0">
              <a:buNone/>
            </a:pPr>
            <a:r>
              <a:rPr lang="en-US" sz="2400" b="1" i="1" dirty="0"/>
              <a:t>Behavioral perspective, </a:t>
            </a:r>
            <a:r>
              <a:rPr lang="en-US" sz="2400" i="1" dirty="0"/>
              <a:t>contend that the only authentic source of information for psychologists is behavior that can be observed directly. </a:t>
            </a:r>
          </a:p>
          <a:p>
            <a:pPr marL="0" indent="0">
              <a:buNone/>
            </a:pPr>
            <a:r>
              <a:rPr lang="en-US" sz="2400" b="1" i="1" dirty="0"/>
              <a:t>Cognitive perspective</a:t>
            </a:r>
            <a:r>
              <a:rPr lang="en-US" sz="2400" i="1" dirty="0"/>
              <a:t>, argue that what goes on inside a person’s mind is critical to understanding behavior, and so we must concern ourselves with mental processes.</a:t>
            </a:r>
          </a:p>
        </p:txBody>
      </p:sp>
    </p:spTree>
    <p:extLst>
      <p:ext uri="{BB962C8B-B14F-4D97-AF65-F5344CB8AC3E}">
        <p14:creationId xmlns:p14="http://schemas.microsoft.com/office/powerpoint/2010/main" val="65509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75895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500" b="1" i="1" dirty="0">
                <a:latin typeface="+mn-lt"/>
              </a:rPr>
              <a:t>Free will Vs. Determinism</a:t>
            </a:r>
            <a:br>
              <a:rPr lang="en-US" sz="2800" i="1" dirty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689848" cy="4651248"/>
          </a:xfrm>
        </p:spPr>
        <p:txBody>
          <a:bodyPr>
            <a:normAutofit lnSpcReduction="10000"/>
          </a:bodyPr>
          <a:lstStyle/>
          <a:p>
            <a:r>
              <a:rPr lang="en-US" sz="2400" b="1" i="1" dirty="0"/>
              <a:t>Free will</a:t>
            </a:r>
          </a:p>
          <a:p>
            <a:pPr marL="0" indent="0">
              <a:buNone/>
            </a:pPr>
            <a:r>
              <a:rPr lang="en-US" sz="2400" i="1" dirty="0"/>
              <a:t>The idea that behavior is caused primarily by choices that are made freely by the individual.</a:t>
            </a:r>
          </a:p>
          <a:p>
            <a:r>
              <a:rPr lang="en-US" sz="2400" b="1" i="1" dirty="0"/>
              <a:t>Determinism</a:t>
            </a:r>
          </a:p>
          <a:p>
            <a:pPr marL="0" indent="0">
              <a:buNone/>
            </a:pPr>
            <a:r>
              <a:rPr lang="en-US" sz="2400" i="1" dirty="0"/>
              <a:t>The idea that people’s behavior is produced primarily by factors outside of their willful control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i="1" dirty="0"/>
              <a:t>For example</a:t>
            </a:r>
          </a:p>
          <a:p>
            <a:pPr marL="0" indent="0">
              <a:buNone/>
            </a:pPr>
            <a:r>
              <a:rPr lang="en-US" sz="2200" b="1" i="1" dirty="0"/>
              <a:t>Biological perspective, psychodynamics perspective, behavioral perspective</a:t>
            </a:r>
            <a:r>
              <a:rPr lang="en-US" sz="2200" i="1" dirty="0"/>
              <a:t> contends the idea of determinism while </a:t>
            </a:r>
            <a:r>
              <a:rPr lang="en-US" sz="2200" b="1" i="1" dirty="0"/>
              <a:t>cognitive and humanistic perspective </a:t>
            </a:r>
            <a:r>
              <a:rPr lang="en-US" sz="2200" i="1" dirty="0"/>
              <a:t>advocates the concept of free will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92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400" cy="75895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500" b="1" i="1" dirty="0">
                <a:latin typeface="+mn-lt"/>
              </a:rPr>
              <a:t>Individual Differences Vs. Universal Principles   </a:t>
            </a:r>
            <a:br>
              <a:rPr lang="en-US" sz="2500" b="1" i="1" dirty="0">
                <a:latin typeface="+mn-lt"/>
              </a:rPr>
            </a:br>
            <a:endParaRPr lang="en-US" sz="25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689848" cy="5105400"/>
          </a:xfrm>
        </p:spPr>
        <p:txBody>
          <a:bodyPr>
            <a:normAutofit/>
          </a:bodyPr>
          <a:lstStyle/>
          <a:p>
            <a:r>
              <a:rPr lang="en-US" sz="2400" b="1" i="1" dirty="0"/>
              <a:t>Individual differences</a:t>
            </a:r>
          </a:p>
          <a:p>
            <a:pPr marL="0" indent="0">
              <a:buNone/>
            </a:pPr>
            <a:r>
              <a:rPr lang="en-US" sz="2400" i="1" dirty="0"/>
              <a:t>How much of our behavior is a consequence of our unique and special qualities?</a:t>
            </a:r>
          </a:p>
          <a:p>
            <a:r>
              <a:rPr lang="en-US" sz="2400" b="1" i="1" dirty="0"/>
              <a:t>Universal principles</a:t>
            </a:r>
          </a:p>
          <a:p>
            <a:pPr marL="0" indent="0">
              <a:buNone/>
            </a:pPr>
            <a:r>
              <a:rPr lang="en-US" sz="2400" i="1" dirty="0"/>
              <a:t>How much our behavior reflects the culture and society in which we live</a:t>
            </a:r>
            <a:r>
              <a:rPr lang="en-US" sz="2400" dirty="0"/>
              <a:t>?</a:t>
            </a:r>
          </a:p>
          <a:p>
            <a:r>
              <a:rPr lang="en-US" sz="2400" b="1" i="1" dirty="0"/>
              <a:t>For example</a:t>
            </a:r>
          </a:p>
          <a:p>
            <a:pPr marL="0" indent="0">
              <a:buNone/>
            </a:pPr>
            <a:r>
              <a:rPr lang="en-US" sz="2200" b="1" i="1" dirty="0"/>
              <a:t>The neuroscience perspective </a:t>
            </a:r>
            <a:r>
              <a:rPr lang="en-US" sz="2200" i="1" dirty="0"/>
              <a:t>tend to look for universal principles of behavior, such as how the nervous system operates or the way certain hormones works.</a:t>
            </a:r>
          </a:p>
          <a:p>
            <a:pPr marL="0" indent="0">
              <a:buNone/>
            </a:pPr>
            <a:r>
              <a:rPr lang="en-US" sz="2200" b="1" i="1" dirty="0"/>
              <a:t>The humanistic perspective </a:t>
            </a:r>
            <a:r>
              <a:rPr lang="en-US" sz="2200" i="1" dirty="0"/>
              <a:t>focus more on the uniqueness of every individual. They consider every person’s behavior a reflection of distinct and special individual qualities.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24238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50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Yellow">
      <a:dk1>
        <a:sysClr val="windowText" lastClr="000000"/>
      </a:dk1>
      <a:lt1>
        <a:sysClr val="window" lastClr="FFFFFF"/>
      </a:lt1>
      <a:dk2>
        <a:srgbClr val="444D26"/>
      </a:dk2>
      <a:lt2>
        <a:srgbClr val="F9E705"/>
      </a:lt2>
      <a:accent1>
        <a:srgbClr val="BB9AD3"/>
      </a:accent1>
      <a:accent2>
        <a:srgbClr val="F3A447"/>
      </a:accent2>
      <a:accent3>
        <a:srgbClr val="E7BC29"/>
      </a:accent3>
      <a:accent4>
        <a:srgbClr val="000000"/>
      </a:accent4>
      <a:accent5>
        <a:srgbClr val="9C85C0"/>
      </a:accent5>
      <a:accent6>
        <a:srgbClr val="FBEF59"/>
      </a:accent6>
      <a:hlink>
        <a:srgbClr val="8E58B6"/>
      </a:hlink>
      <a:folHlink>
        <a:srgbClr val="00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448</Words>
  <Application>Microsoft Office PowerPoint</Application>
  <PresentationFormat>On-screen Show (4:3)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Yellow</vt:lpstr>
      <vt:lpstr>INTRODUCTION TO PSYCHOLOGY</vt:lpstr>
      <vt:lpstr>Learning Outcomes</vt:lpstr>
      <vt:lpstr>Nature  Vs. Nurture</vt:lpstr>
      <vt:lpstr>Conscious Vs. Unconscious causes of Behavior </vt:lpstr>
      <vt:lpstr>Observable behavior Vs. Internal Mental Processes </vt:lpstr>
      <vt:lpstr>Free will Vs. Determinism </vt:lpstr>
      <vt:lpstr>Individual Differences Vs. Universal Principles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dc:creator>Iman</dc:creator>
  <cp:lastModifiedBy>Welcome Welcome Estate</cp:lastModifiedBy>
  <cp:revision>192</cp:revision>
  <dcterms:created xsi:type="dcterms:W3CDTF">2006-08-16T00:00:00Z</dcterms:created>
  <dcterms:modified xsi:type="dcterms:W3CDTF">2022-03-27T15:21:20Z</dcterms:modified>
</cp:coreProperties>
</file>