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78" r:id="rId4"/>
    <p:sldId id="286" r:id="rId5"/>
    <p:sldId id="280" r:id="rId6"/>
    <p:sldId id="287" r:id="rId7"/>
    <p:sldId id="281" r:id="rId8"/>
    <p:sldId id="282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64" d="100"/>
          <a:sy n="64" d="100"/>
        </p:scale>
        <p:origin x="159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D657C-4629-45A3-B65E-DA7D7C4C7FAC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Introduction to Behavioral Sciences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465E4-F82C-4E63-A9ED-2187FF4662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8606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F6CF-36DB-41DE-8E5F-922366CF2C26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Introduction to Behavioral Sciences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51A2C-2C72-42AC-B3EE-0544371AB5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362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51A2C-2C72-42AC-B3EE-0544371AB5CB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Behavioral Sciences</a:t>
            </a:r>
          </a:p>
        </p:txBody>
      </p:sp>
    </p:spTree>
    <p:extLst>
      <p:ext uri="{BB962C8B-B14F-4D97-AF65-F5344CB8AC3E}">
        <p14:creationId xmlns:p14="http://schemas.microsoft.com/office/powerpoint/2010/main" val="394506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15B4-995F-4AD5-8A71-E81ADC7C7BF9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4087-6263-48AA-A2DA-456513EBB6D6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7A60-4268-44F7-9317-B508477344D5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3465-0DE6-42FF-BFCA-35069C2E1082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96F6-0BF4-4FDC-92C0-0685B3A37B44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3F2C76E-7523-4E5B-AC44-7CB99694E22A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89BB-8845-40FE-9DA8-8C506B2091C7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C972-18FC-4725-9F1C-4BB128CF4A93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D4D8-2B96-4727-A0DD-55BFE2DA4A90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1DB1-675E-4F36-8D4F-D5D3F1B0B155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F3B8EE4-857C-4761-811B-38FD3AE19298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C440ACA-D949-4873-9F13-A5DFD287CEF7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5" r:id="rId1"/>
    <p:sldLayoutId id="2147484286" r:id="rId2"/>
    <p:sldLayoutId id="2147484287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2819400"/>
            <a:ext cx="5181600" cy="2362200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304800"/>
            <a:ext cx="7162800" cy="147002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PERCEPTION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58674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Psychology</a:t>
            </a:r>
          </a:p>
        </p:txBody>
      </p:sp>
    </p:spTree>
    <p:extLst>
      <p:ext uri="{BB962C8B-B14F-4D97-AF65-F5344CB8AC3E}">
        <p14:creationId xmlns:p14="http://schemas.microsoft.com/office/powerpoint/2010/main" val="527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467600" cy="685800"/>
          </a:xfrm>
        </p:spPr>
        <p:txBody>
          <a:bodyPr>
            <a:normAutofit/>
          </a:bodyPr>
          <a:lstStyle/>
          <a:p>
            <a:r>
              <a:rPr lang="en-US" sz="2800" b="1" i="1" dirty="0">
                <a:solidFill>
                  <a:schemeClr val="tx1"/>
                </a:solidFill>
              </a:rPr>
              <a:t>Learning Outcomes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6451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/>
              <a:t>Definition of Perception</a:t>
            </a:r>
          </a:p>
          <a:p>
            <a:pPr>
              <a:lnSpc>
                <a:spcPct val="150000"/>
              </a:lnSpc>
            </a:pPr>
            <a:r>
              <a:rPr lang="en-US" sz="2400" b="1" i="1" dirty="0"/>
              <a:t>What is Perceptual Process?</a:t>
            </a:r>
          </a:p>
          <a:p>
            <a:pPr>
              <a:lnSpc>
                <a:spcPct val="150000"/>
              </a:lnSpc>
            </a:pPr>
            <a:r>
              <a:rPr lang="en-US" sz="2400" b="1" i="1" dirty="0"/>
              <a:t>Factors affecting Perceptual Process</a:t>
            </a:r>
          </a:p>
          <a:p>
            <a:pPr>
              <a:lnSpc>
                <a:spcPct val="150000"/>
              </a:lnSpc>
            </a:pPr>
            <a:r>
              <a:rPr lang="en-US" sz="2400" b="1" i="1" dirty="0"/>
              <a:t>Stages of Perceptual Process</a:t>
            </a:r>
          </a:p>
          <a:p>
            <a:pPr marL="0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1843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685800"/>
          </a:xfrm>
        </p:spPr>
        <p:txBody>
          <a:bodyPr/>
          <a:lstStyle/>
          <a:p>
            <a:r>
              <a:rPr lang="en-US" b="1" i="1" dirty="0"/>
              <a:t>Definition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600200"/>
            <a:ext cx="8503920" cy="4498848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b="1" i="1" dirty="0"/>
              <a:t>“Perception  is the organization, identification, and interpretation of sensory information in order to represent and understand the environment”.</a:t>
            </a:r>
          </a:p>
          <a:p>
            <a:pPr marL="0" indent="0" algn="ctr">
              <a:buNone/>
            </a:pPr>
            <a:endParaRPr lang="en-US" b="1" i="1" dirty="0"/>
          </a:p>
          <a:p>
            <a:pPr marL="0" indent="0" algn="ctr">
              <a:buNone/>
            </a:pPr>
            <a:r>
              <a:rPr lang="en-US" b="1" i="1" dirty="0"/>
              <a:t>“The process by which sensory input is interpreted.”</a:t>
            </a:r>
          </a:p>
          <a:p>
            <a:pPr marL="0" indent="0" algn="ctr">
              <a:buNone/>
            </a:pPr>
            <a:endParaRPr lang="en-US" b="1" i="1" dirty="0"/>
          </a:p>
          <a:p>
            <a:pPr marL="0" indent="0" algn="ctr">
              <a:buNone/>
            </a:pPr>
            <a:r>
              <a:rPr lang="en-US" b="1" i="1" dirty="0"/>
              <a:t>“Perception is the organization of sensory input into meaningful experience”</a:t>
            </a:r>
          </a:p>
          <a:p>
            <a:pPr marL="0" indent="0" algn="ctr">
              <a:buNone/>
            </a:pPr>
            <a:endParaRPr lang="en-US" b="1" i="1" dirty="0"/>
          </a:p>
          <a:p>
            <a:pPr marL="0" indent="0" algn="ctr">
              <a:buNone/>
            </a:pPr>
            <a:r>
              <a:rPr lang="en-US" b="1" i="1" dirty="0"/>
              <a:t>“The process of creating meaningful patterns from raw sensory information”.</a:t>
            </a:r>
          </a:p>
          <a:p>
            <a:pPr algn="ctr"/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33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2" descr="http://upload.wikimedia.org/wikipedia/commons/4/45/Duck-Rabbit_illusion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142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1" dirty="0"/>
              <a:t>What is perceptual process?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i="1" dirty="0"/>
              <a:t>The process by which people select, organize, interpret, retrieve, and respond to information”</a:t>
            </a:r>
            <a:r>
              <a:rPr lang="en-US" dirty="0"/>
              <a:t>.</a:t>
            </a:r>
          </a:p>
          <a:p>
            <a:r>
              <a:rPr lang="en-US" sz="2400" i="1" dirty="0"/>
              <a:t>Perceptual information is gathered from: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/>
              <a:t>Sight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/>
              <a:t>Hearing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/>
              <a:t>Touch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/>
              <a:t>Taste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/>
              <a:t>Smell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46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Content Placeholder 4" descr="index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4953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5460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Factors Affecting the Perceptual Process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4000"/>
            <a:ext cx="8613648" cy="4800600"/>
          </a:xfrm>
        </p:spPr>
        <p:txBody>
          <a:bodyPr>
            <a:normAutofit/>
          </a:bodyPr>
          <a:lstStyle/>
          <a:p>
            <a:r>
              <a:rPr lang="en-US" sz="2400" b="1" i="1" dirty="0"/>
              <a:t>Characteristics of the perceiver</a:t>
            </a:r>
          </a:p>
          <a:p>
            <a:pPr lvl="1">
              <a:buFont typeface="Wingdings" pitchFamily="2" charset="2"/>
              <a:buChar char="ü"/>
            </a:pPr>
            <a:r>
              <a:rPr lang="en-US" b="1" dirty="0"/>
              <a:t>Motivation</a:t>
            </a:r>
          </a:p>
          <a:p>
            <a:pPr lvl="1">
              <a:buFont typeface="Wingdings" pitchFamily="2" charset="2"/>
              <a:buChar char="ü"/>
            </a:pPr>
            <a:r>
              <a:rPr lang="en-US" b="1" dirty="0"/>
              <a:t>Values and attitudes</a:t>
            </a:r>
          </a:p>
          <a:p>
            <a:pPr lvl="1">
              <a:buFont typeface="Wingdings" pitchFamily="2" charset="2"/>
              <a:buChar char="ü"/>
            </a:pPr>
            <a:r>
              <a:rPr lang="en-US" b="1" dirty="0"/>
              <a:t>Expectations</a:t>
            </a:r>
          </a:p>
          <a:p>
            <a:pPr lvl="1">
              <a:buFont typeface="Wingdings" pitchFamily="2" charset="2"/>
              <a:buChar char="ü"/>
            </a:pPr>
            <a:r>
              <a:rPr lang="en-US" b="1" dirty="0"/>
              <a:t>Cognitive Style</a:t>
            </a:r>
          </a:p>
          <a:p>
            <a:pPr lvl="1">
              <a:buFont typeface="Wingdings" pitchFamily="2" charset="2"/>
              <a:buChar char="ü"/>
            </a:pPr>
            <a:r>
              <a:rPr lang="en-US" b="1" dirty="0"/>
              <a:t>Past Experience and Culture</a:t>
            </a:r>
          </a:p>
          <a:p>
            <a:pPr lvl="1">
              <a:buFont typeface="Wingdings" pitchFamily="2" charset="2"/>
              <a:buChar char="ü"/>
            </a:pPr>
            <a:r>
              <a:rPr lang="en-US" b="1" dirty="0"/>
              <a:t>Personality</a:t>
            </a:r>
          </a:p>
          <a:p>
            <a:r>
              <a:rPr lang="en-US" sz="2400" b="1" i="1" dirty="0"/>
              <a:t>Characteristic of Setting</a:t>
            </a:r>
          </a:p>
          <a:p>
            <a:pPr lvl="1">
              <a:buFont typeface="Wingdings" pitchFamily="2" charset="2"/>
              <a:buChar char="ü"/>
            </a:pPr>
            <a:r>
              <a:rPr lang="en-US" b="1" dirty="0"/>
              <a:t>Physical context</a:t>
            </a:r>
          </a:p>
          <a:p>
            <a:pPr lvl="1">
              <a:buFont typeface="Wingdings" pitchFamily="2" charset="2"/>
              <a:buChar char="ü"/>
            </a:pPr>
            <a:r>
              <a:rPr lang="en-US" b="1" dirty="0"/>
              <a:t>Social context</a:t>
            </a:r>
          </a:p>
          <a:p>
            <a:pPr lvl="1">
              <a:buFont typeface="Wingdings" pitchFamily="2" charset="2"/>
              <a:buChar char="ü"/>
            </a:pPr>
            <a:r>
              <a:rPr lang="en-US" b="1" dirty="0"/>
              <a:t>Organizational context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5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Cont…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/>
          <a:lstStyle/>
          <a:p>
            <a:r>
              <a:rPr lang="en-US" sz="2400" b="1" i="1" dirty="0"/>
              <a:t>Characteristics of the perceived (Person, Object or event) such as:</a:t>
            </a:r>
          </a:p>
          <a:p>
            <a:pPr lvl="1">
              <a:buFont typeface="Wingdings" pitchFamily="2" charset="2"/>
              <a:buChar char="ü"/>
            </a:pPr>
            <a:r>
              <a:rPr lang="en-US" b="1" dirty="0"/>
              <a:t>Contrast</a:t>
            </a:r>
          </a:p>
          <a:p>
            <a:pPr lvl="1">
              <a:buFont typeface="Wingdings" pitchFamily="2" charset="2"/>
              <a:buChar char="ü"/>
            </a:pPr>
            <a:r>
              <a:rPr lang="en-US" b="1" dirty="0"/>
              <a:t>Intensity</a:t>
            </a:r>
          </a:p>
          <a:p>
            <a:pPr lvl="1">
              <a:buFont typeface="Wingdings" pitchFamily="2" charset="2"/>
              <a:buChar char="ü"/>
            </a:pPr>
            <a:r>
              <a:rPr lang="en-US" b="1" dirty="0"/>
              <a:t>Size</a:t>
            </a:r>
          </a:p>
          <a:p>
            <a:pPr lvl="1">
              <a:buFont typeface="Wingdings" pitchFamily="2" charset="2"/>
              <a:buChar char="ü"/>
            </a:pPr>
            <a:r>
              <a:rPr lang="en-US" b="1" dirty="0"/>
              <a:t>Motion</a:t>
            </a:r>
          </a:p>
          <a:p>
            <a:pPr lvl="1">
              <a:buFont typeface="Wingdings" pitchFamily="2" charset="2"/>
              <a:buChar char="ü"/>
            </a:pPr>
            <a:r>
              <a:rPr lang="en-US" b="1" dirty="0"/>
              <a:t>Repetition or Uniqueness</a:t>
            </a:r>
          </a:p>
        </p:txBody>
      </p:sp>
    </p:spTree>
    <p:extLst>
      <p:ext uri="{BB962C8B-B14F-4D97-AF65-F5344CB8AC3E}">
        <p14:creationId xmlns:p14="http://schemas.microsoft.com/office/powerpoint/2010/main" val="497780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838200"/>
            <a:ext cx="7467600" cy="487375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b="1" i="1" dirty="0"/>
              <a:t>THANK YOU </a:t>
            </a:r>
          </a:p>
          <a:p>
            <a:pPr marL="0" indent="0" algn="ctr">
              <a:buNone/>
            </a:pPr>
            <a:r>
              <a:rPr lang="en-US" sz="3200" b="1" i="1" dirty="0"/>
              <a:t>HAPPY LEARNING STUDENTS!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5958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ellow">
  <a:themeElements>
    <a:clrScheme name="Custom 10">
      <a:dk1>
        <a:sysClr val="windowText" lastClr="000000"/>
      </a:dk1>
      <a:lt1>
        <a:sysClr val="window" lastClr="FFFFFF"/>
      </a:lt1>
      <a:dk2>
        <a:srgbClr val="04617B"/>
      </a:dk2>
      <a:lt2>
        <a:srgbClr val="94F6DB"/>
      </a:lt2>
      <a:accent1>
        <a:srgbClr val="0F6FC6"/>
      </a:accent1>
      <a:accent2>
        <a:srgbClr val="009DD9"/>
      </a:accent2>
      <a:accent3>
        <a:srgbClr val="10CF9B"/>
      </a:accent3>
      <a:accent4>
        <a:srgbClr val="10CF9B"/>
      </a:accent4>
      <a:accent5>
        <a:srgbClr val="000000"/>
      </a:accent5>
      <a:accent6>
        <a:srgbClr val="A5C249"/>
      </a:accent6>
      <a:hlink>
        <a:srgbClr val="F49100"/>
      </a:hlink>
      <a:folHlink>
        <a:srgbClr val="85DFD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971</TotalTime>
  <Words>184</Words>
  <Application>Microsoft Office PowerPoint</Application>
  <PresentationFormat>On-screen Show (4:3)</PresentationFormat>
  <Paragraphs>59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Georgia</vt:lpstr>
      <vt:lpstr>Wingdings</vt:lpstr>
      <vt:lpstr>Wingdings 2</vt:lpstr>
      <vt:lpstr>Yellow</vt:lpstr>
      <vt:lpstr>PERCEPTION</vt:lpstr>
      <vt:lpstr>Learning Outcomes</vt:lpstr>
      <vt:lpstr>Definition</vt:lpstr>
      <vt:lpstr>PowerPoint Presentation</vt:lpstr>
      <vt:lpstr>What is perceptual process?</vt:lpstr>
      <vt:lpstr>PowerPoint Presentation</vt:lpstr>
      <vt:lpstr>Factors Affecting the Perceptual Process</vt:lpstr>
      <vt:lpstr>Cont…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PSYCHOLOGY</dc:title>
  <dc:creator>Iman</dc:creator>
  <cp:lastModifiedBy>Welcome Welcome Estate</cp:lastModifiedBy>
  <cp:revision>220</cp:revision>
  <dcterms:created xsi:type="dcterms:W3CDTF">2006-08-16T00:00:00Z</dcterms:created>
  <dcterms:modified xsi:type="dcterms:W3CDTF">2022-03-30T05:08:10Z</dcterms:modified>
</cp:coreProperties>
</file>