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84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98" r:id="rId4"/>
    <p:sldId id="283" r:id="rId5"/>
    <p:sldId id="284" r:id="rId6"/>
    <p:sldId id="285" r:id="rId7"/>
    <p:sldId id="288" r:id="rId8"/>
    <p:sldId id="295" r:id="rId9"/>
    <p:sldId id="289" r:id="rId10"/>
    <p:sldId id="290" r:id="rId11"/>
    <p:sldId id="297" r:id="rId12"/>
    <p:sldId id="291" r:id="rId13"/>
    <p:sldId id="292" r:id="rId14"/>
    <p:sldId id="296" r:id="rId15"/>
    <p:sldId id="277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>
      <p:cViewPr varScale="1">
        <p:scale>
          <a:sx n="68" d="100"/>
          <a:sy n="68" d="100"/>
        </p:scale>
        <p:origin x="147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8D657C-4629-45A3-B65E-DA7D7C4C7FAC}" type="datetimeFigureOut">
              <a:rPr lang="en-US" smtClean="0"/>
              <a:t>4/2/2022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dirty="0"/>
              <a:t>Introduction to Behavioral Sciences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9465E4-F82C-4E63-A9ED-2187FF46620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18606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F9F6CF-36DB-41DE-8E5F-922366CF2C26}" type="datetimeFigureOut">
              <a:rPr lang="en-US" smtClean="0"/>
              <a:t>4/2/2022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dirty="0"/>
              <a:t>Introduction to Behavioral Sciences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D51A2C-2C72-42AC-B3EE-0544371AB5C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33629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51A2C-2C72-42AC-B3EE-0544371AB5CB}" type="slidenum">
              <a:rPr lang="en-US" smtClean="0"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Behavioral Sciences</a:t>
            </a:r>
          </a:p>
        </p:txBody>
      </p:sp>
    </p:spTree>
    <p:extLst>
      <p:ext uri="{BB962C8B-B14F-4D97-AF65-F5344CB8AC3E}">
        <p14:creationId xmlns:p14="http://schemas.microsoft.com/office/powerpoint/2010/main" val="394506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515B4-995F-4AD5-8A71-E81ADC7C7BF9}" type="datetime1">
              <a:rPr lang="en-US" smtClean="0"/>
              <a:t>4/2/2022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D4087-6263-48AA-A2DA-456513EBB6D6}" type="datetime1">
              <a:rPr lang="en-US" smtClean="0"/>
              <a:t>4/2/2022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67A60-4268-44F7-9317-B508477344D5}" type="datetime1">
              <a:rPr lang="en-US" smtClean="0"/>
              <a:t>4/2/2022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73465-0DE6-42FF-BFCA-35069C2E1082}" type="datetime1">
              <a:rPr lang="en-US" smtClean="0"/>
              <a:t>4/2/2022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D96F6-0BF4-4FDC-92C0-0685B3A37B44}" type="datetime1">
              <a:rPr lang="en-US" smtClean="0"/>
              <a:t>4/2/2022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33F2C76E-7523-4E5B-AC44-7CB99694E22A}" type="datetime1">
              <a:rPr lang="en-US" smtClean="0"/>
              <a:t>4/2/2022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189BB-8845-40FE-9DA8-8C506B2091C7}" type="datetime1">
              <a:rPr lang="en-US" smtClean="0"/>
              <a:t>4/2/2022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2C972-18FC-4725-9F1C-4BB128CF4A93}" type="datetime1">
              <a:rPr lang="en-US" smtClean="0"/>
              <a:t>4/2/2022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BD4D8-2B96-4727-A0DD-55BFE2DA4A90}" type="datetime1">
              <a:rPr lang="en-US" smtClean="0"/>
              <a:t>4/2/2022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51DB1-675E-4F36-8D4F-D5D3F1B0B155}" type="datetime1">
              <a:rPr lang="en-US" smtClean="0"/>
              <a:t>4/2/2022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EF3B8EE4-857C-4761-811B-38FD3AE19298}" type="datetime1">
              <a:rPr lang="en-US" smtClean="0"/>
              <a:t>4/2/2022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EC440ACA-D949-4873-9F13-A5DFD287CEF7}" type="datetime1">
              <a:rPr lang="en-US" smtClean="0"/>
              <a:t>4/2/2022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85" r:id="rId1"/>
    <p:sldLayoutId id="2147484286" r:id="rId2"/>
    <p:sldLayoutId id="2147484287" r:id="rId3"/>
    <p:sldLayoutId id="2147484288" r:id="rId4"/>
    <p:sldLayoutId id="2147484289" r:id="rId5"/>
    <p:sldLayoutId id="2147484290" r:id="rId6"/>
    <p:sldLayoutId id="2147484291" r:id="rId7"/>
    <p:sldLayoutId id="2147484292" r:id="rId8"/>
    <p:sldLayoutId id="2147484293" r:id="rId9"/>
    <p:sldLayoutId id="2147484294" r:id="rId10"/>
    <p:sldLayoutId id="2147484295" r:id="rId11"/>
  </p:sldLayoutIdLst>
  <p:hf hdr="0" ftr="0" dt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0" y="2819400"/>
            <a:ext cx="5181600" cy="2362200"/>
          </a:xfrm>
        </p:spPr>
        <p:txBody>
          <a:bodyPr>
            <a:normAutofit/>
          </a:bodyPr>
          <a:lstStyle/>
          <a:p>
            <a:pPr algn="l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2600" y="304800"/>
            <a:ext cx="7162800" cy="1470025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chemeClr val="tx1"/>
                </a:solidFill>
              </a:rPr>
              <a:t>PERCEPTION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52600" y="5867400"/>
            <a:ext cx="6400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Psychology</a:t>
            </a:r>
          </a:p>
        </p:txBody>
      </p:sp>
    </p:spTree>
    <p:extLst>
      <p:ext uri="{BB962C8B-B14F-4D97-AF65-F5344CB8AC3E}">
        <p14:creationId xmlns:p14="http://schemas.microsoft.com/office/powerpoint/2010/main" val="52791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Cont…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600" b="1" i="1" dirty="0"/>
              <a:t>Closure</a:t>
            </a:r>
          </a:p>
          <a:p>
            <a:pPr marL="0" indent="0">
              <a:buNone/>
            </a:pPr>
            <a:r>
              <a:rPr lang="en-US" dirty="0"/>
              <a:t>       </a:t>
            </a:r>
            <a:r>
              <a:rPr lang="en-US" sz="2400" i="1" dirty="0"/>
              <a:t>Groupings are usually made in terms of enclosed or complete figures rather than open ones. We need to ignore the breaks and concentrate on overall form.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2" descr="C:\Users\iman__000\Desktop\download (1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3505200"/>
            <a:ext cx="2286000" cy="1924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86688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5" name="Content Placeholder 4" descr="ATT21807095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230708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i="1" dirty="0"/>
              <a:t>Cont…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01752" y="1371600"/>
            <a:ext cx="8503920" cy="4727448"/>
          </a:xfrm>
        </p:spPr>
        <p:txBody>
          <a:bodyPr/>
          <a:lstStyle/>
          <a:p>
            <a:r>
              <a:rPr lang="en-US" sz="2600" b="1" i="1" dirty="0"/>
              <a:t>Proximity</a:t>
            </a:r>
          </a:p>
          <a:p>
            <a:pPr marL="0" indent="0">
              <a:buNone/>
            </a:pPr>
            <a:r>
              <a:rPr lang="en-US" sz="2400" b="1" dirty="0"/>
              <a:t>     </a:t>
            </a:r>
            <a:r>
              <a:rPr lang="en-US" sz="2400" i="1" dirty="0"/>
              <a:t>Elements that are close together in space and time tend to be perceived as forming a figure.</a:t>
            </a:r>
          </a:p>
          <a:p>
            <a:pPr marL="0" indent="0">
              <a:buNone/>
            </a:pPr>
            <a:r>
              <a:rPr lang="en-US" sz="2400" i="1" dirty="0"/>
              <a:t>       For example, elements that are closer together are grouped together. As a result, we tend to see pairs of dots rather than rows of single dots. </a:t>
            </a:r>
          </a:p>
          <a:p>
            <a:endParaRPr lang="en-US" dirty="0"/>
          </a:p>
        </p:txBody>
      </p:sp>
      <p:pic>
        <p:nvPicPr>
          <p:cNvPr id="5" name="Picture 2" descr="C:\Users\iman__000\Desktop\proximit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4343400"/>
            <a:ext cx="3886200" cy="151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13006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i="1" dirty="0"/>
              <a:t>Cont…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600" b="1" i="1" dirty="0"/>
              <a:t>Similarity</a:t>
            </a:r>
          </a:p>
          <a:p>
            <a:pPr marL="0" indent="0">
              <a:buNone/>
            </a:pPr>
            <a:r>
              <a:rPr lang="en-US" b="1" i="1" dirty="0"/>
              <a:t>     </a:t>
            </a:r>
            <a:r>
              <a:rPr lang="en-US" dirty="0"/>
              <a:t>Elements that are similar in appearance tend to be perceived as forming a group.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2600" b="1" i="1" dirty="0"/>
              <a:t>Continuity  </a:t>
            </a:r>
          </a:p>
          <a:p>
            <a:pPr marL="0" indent="0">
              <a:buNone/>
            </a:pPr>
            <a:r>
              <a:rPr lang="en-US" b="1" i="1" dirty="0"/>
              <a:t>     </a:t>
            </a:r>
            <a:r>
              <a:rPr lang="en-US" dirty="0"/>
              <a:t>Items that continue a pattern or direction tend to be grouped together as part of the pattern.</a:t>
            </a:r>
            <a:endParaRPr lang="en-US" b="1" i="1" dirty="0"/>
          </a:p>
          <a:p>
            <a:endParaRPr lang="en-US" dirty="0"/>
          </a:p>
        </p:txBody>
      </p:sp>
      <p:pic>
        <p:nvPicPr>
          <p:cNvPr id="5" name="Picture 2" descr="C:\Users\iman__000\Desktop\similarit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1842" y="2490716"/>
            <a:ext cx="1752599" cy="1390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Users\iman__000\Desktop\continuity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4724400"/>
            <a:ext cx="1972974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83208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5" name="Content Placeholder 4" descr="ATT21807090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316344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838200"/>
            <a:ext cx="7467600" cy="4873752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3200" b="1" i="1" dirty="0"/>
              <a:t>THANK YOU </a:t>
            </a:r>
          </a:p>
          <a:p>
            <a:pPr marL="0" indent="0" algn="ctr">
              <a:buNone/>
            </a:pPr>
            <a:r>
              <a:rPr lang="en-US" sz="3200" b="1" i="1" dirty="0"/>
              <a:t>HAPPY LEARNING STUDENTS!</a:t>
            </a:r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25958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7467600" cy="685800"/>
          </a:xfrm>
        </p:spPr>
        <p:txBody>
          <a:bodyPr>
            <a:normAutofit/>
          </a:bodyPr>
          <a:lstStyle/>
          <a:p>
            <a:r>
              <a:rPr lang="en-US" sz="2800" b="1" i="1" dirty="0">
                <a:solidFill>
                  <a:schemeClr val="tx1"/>
                </a:solidFill>
              </a:rPr>
              <a:t>Learning Outcomes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828800"/>
            <a:ext cx="8229600" cy="434035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b="1" i="1" dirty="0"/>
              <a:t>Top-Down and Bottom-Up Processing</a:t>
            </a:r>
          </a:p>
          <a:p>
            <a:pPr>
              <a:lnSpc>
                <a:spcPct val="150000"/>
              </a:lnSpc>
            </a:pPr>
            <a:r>
              <a:rPr lang="en-US" sz="2400" b="1" i="1" dirty="0"/>
              <a:t>Stages of Perceptual Process</a:t>
            </a:r>
          </a:p>
          <a:p>
            <a:pPr>
              <a:lnSpc>
                <a:spcPct val="150000"/>
              </a:lnSpc>
            </a:pPr>
            <a:r>
              <a:rPr lang="en-US" sz="2400" b="1" i="1" dirty="0"/>
              <a:t>The Gestalt Laws Of Organization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b="1" i="1" dirty="0"/>
          </a:p>
          <a:p>
            <a:pPr>
              <a:lnSpc>
                <a:spcPct val="150000"/>
              </a:lnSpc>
            </a:pPr>
            <a:endParaRPr lang="en-US" sz="2400" b="1" i="1" dirty="0"/>
          </a:p>
          <a:p>
            <a:pPr marL="0" indent="0">
              <a:buNone/>
            </a:pP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2418433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i="1" dirty="0"/>
              <a:t>Top-Down and Bottom-Up Processing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527048"/>
            <a:ext cx="8763000" cy="5102352"/>
          </a:xfrm>
        </p:spPr>
        <p:txBody>
          <a:bodyPr>
            <a:normAutofit/>
          </a:bodyPr>
          <a:lstStyle/>
          <a:p>
            <a:r>
              <a:rPr lang="en-US" sz="2400" b="1" i="1" dirty="0"/>
              <a:t>Top-Down Processing</a:t>
            </a:r>
          </a:p>
          <a:p>
            <a:pPr marL="0" indent="0" algn="ctr">
              <a:buNone/>
            </a:pPr>
            <a:r>
              <a:rPr lang="en-US" sz="2400" b="1" i="1" dirty="0"/>
              <a:t>          </a:t>
            </a:r>
            <a:r>
              <a:rPr lang="en-US" sz="2200" i="1" dirty="0"/>
              <a:t>“Perception that is guided by higher level knowledge, experience, expectations and motivation.”</a:t>
            </a:r>
          </a:p>
          <a:p>
            <a:pPr marL="0" indent="0" algn="ctr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Ca-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 re-d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-s  –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-e  w-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 ha-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ev-ry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–hi-d  l-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-r  m-ss-ng?</a:t>
            </a:r>
          </a:p>
          <a:p>
            <a:pPr marL="0" indent="0" algn="ctr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200" b="1" i="1" dirty="0"/>
              <a:t>Bottom-Up Processing</a:t>
            </a:r>
          </a:p>
          <a:p>
            <a:pPr marL="0" indent="0" algn="ctr">
              <a:buNone/>
            </a:pPr>
            <a:r>
              <a:rPr lang="en-US" sz="2200" i="1" dirty="0"/>
              <a:t>“Perception that consist of recognizing and processing information about the individual components of the stimuli”.</a:t>
            </a:r>
          </a:p>
          <a:p>
            <a:pPr marL="0" indent="0" algn="ctr">
              <a:buNone/>
            </a:pPr>
            <a:r>
              <a:rPr lang="en-GB" sz="1800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Relies on current input of sensory information.</a:t>
            </a:r>
          </a:p>
          <a:p>
            <a:pPr marL="0" indent="0" algn="ctr">
              <a:buNone/>
            </a:pPr>
            <a:endParaRPr lang="en-US" sz="2400" i="1" dirty="0"/>
          </a:p>
          <a:p>
            <a:pPr marL="0" indent="0" algn="l">
              <a:buNone/>
            </a:pPr>
            <a:endParaRPr lang="en-GB" sz="1600" b="0" i="0" dirty="0">
              <a:solidFill>
                <a:srgbClr val="000000"/>
              </a:solidFill>
              <a:effectLst/>
              <a:latin typeface="Georgia" panose="02040502050405020303" pitchFamily="18" charset="0"/>
            </a:endParaRPr>
          </a:p>
          <a:p>
            <a:pPr marL="0" indent="0" algn="ctr">
              <a:buNone/>
            </a:pPr>
            <a:endParaRPr lang="en-US" sz="2400" b="1" i="1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2488" y="5330952"/>
            <a:ext cx="2895600" cy="1023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27624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i="1" dirty="0"/>
              <a:t>Stages of Perceptual Process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i="1" dirty="0"/>
              <a:t>Information attention</a:t>
            </a:r>
          </a:p>
          <a:p>
            <a:pPr lvl="1">
              <a:buFont typeface="Wingdings" pitchFamily="2" charset="2"/>
              <a:buChar char="ü"/>
            </a:pPr>
            <a:r>
              <a:rPr lang="en-US" b="1" dirty="0"/>
              <a:t>Selective screening</a:t>
            </a:r>
          </a:p>
          <a:p>
            <a:pPr lvl="2">
              <a:buFont typeface="Arial" pitchFamily="34" charset="0"/>
              <a:buChar char="•"/>
            </a:pPr>
            <a:r>
              <a:rPr lang="en-US" dirty="0"/>
              <a:t>Lets in only a tiny proportion of all the information that bombards a person        </a:t>
            </a:r>
          </a:p>
          <a:p>
            <a:pPr marL="731520" lvl="2" indent="0">
              <a:buNone/>
            </a:pPr>
            <a:endParaRPr lang="en-US" dirty="0"/>
          </a:p>
          <a:p>
            <a:r>
              <a:rPr lang="en-US" b="1" i="1" dirty="0"/>
              <a:t>Organization of information</a:t>
            </a:r>
          </a:p>
          <a:p>
            <a:pPr lvl="1">
              <a:buFont typeface="Wingdings" pitchFamily="2" charset="2"/>
              <a:buChar char="ü"/>
            </a:pPr>
            <a:r>
              <a:rPr lang="en-US" b="1" dirty="0"/>
              <a:t>Schemas</a:t>
            </a:r>
          </a:p>
          <a:p>
            <a:pPr lvl="2" algn="just">
              <a:buFont typeface="Arial" pitchFamily="34" charset="0"/>
              <a:buChar char="•"/>
            </a:pPr>
            <a:r>
              <a:rPr lang="en-US" dirty="0"/>
              <a:t>Cognitive frameworks that represent organized knowledge about a given concept or stimulus developed through experience.            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506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i="1" dirty="0"/>
              <a:t>Cont…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01752" y="1600200"/>
            <a:ext cx="8503920" cy="4648200"/>
          </a:xfrm>
        </p:spPr>
        <p:txBody>
          <a:bodyPr/>
          <a:lstStyle/>
          <a:p>
            <a:r>
              <a:rPr lang="en-US" b="1" i="1" dirty="0"/>
              <a:t>Information interpretation</a:t>
            </a:r>
          </a:p>
          <a:p>
            <a:pPr lvl="1">
              <a:buFont typeface="Wingdings" pitchFamily="2" charset="2"/>
              <a:buChar char="ü"/>
            </a:pPr>
            <a:r>
              <a:rPr lang="en-US" i="1" dirty="0"/>
              <a:t>Uncovering the reasons behind the ways stimulus are grouped.</a:t>
            </a:r>
          </a:p>
          <a:p>
            <a:pPr marL="274320" lvl="1" indent="0">
              <a:buNone/>
            </a:pPr>
            <a:endParaRPr lang="en-US" i="1" dirty="0"/>
          </a:p>
          <a:p>
            <a:r>
              <a:rPr lang="en-US" b="1" i="1" dirty="0"/>
              <a:t>Information retrieval</a:t>
            </a:r>
          </a:p>
          <a:p>
            <a:pPr lvl="1">
              <a:buFont typeface="Wingdings" pitchFamily="2" charset="2"/>
              <a:buChar char="ü"/>
            </a:pPr>
            <a:r>
              <a:rPr lang="en-US" i="1" dirty="0"/>
              <a:t>Attention and selection, organization, and interpretation are part of memory.</a:t>
            </a:r>
          </a:p>
          <a:p>
            <a:pPr lvl="1">
              <a:buFont typeface="Wingdings" pitchFamily="2" charset="2"/>
              <a:buChar char="ü"/>
            </a:pPr>
            <a:r>
              <a:rPr lang="en-US" i="1" dirty="0"/>
              <a:t>Information stored in memory must be retrieved in order to be used.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023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i="1" dirty="0"/>
              <a:t>Response to a Perceptual Process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sz="2400" b="1" i="1" dirty="0"/>
              <a:t>Thoughts</a:t>
            </a:r>
          </a:p>
          <a:p>
            <a:pPr marL="0" indent="0">
              <a:lnSpc>
                <a:spcPct val="200000"/>
              </a:lnSpc>
              <a:buNone/>
            </a:pPr>
            <a:endParaRPr lang="en-US" sz="2400" b="1" i="1" dirty="0"/>
          </a:p>
          <a:p>
            <a:pPr>
              <a:lnSpc>
                <a:spcPct val="200000"/>
              </a:lnSpc>
            </a:pPr>
            <a:r>
              <a:rPr lang="en-US" sz="2400" b="1" i="1" dirty="0"/>
              <a:t>Feelings</a:t>
            </a:r>
          </a:p>
          <a:p>
            <a:pPr marL="0" indent="0">
              <a:lnSpc>
                <a:spcPct val="200000"/>
              </a:lnSpc>
              <a:buNone/>
            </a:pPr>
            <a:endParaRPr lang="en-US" sz="2400" b="1" i="1" dirty="0"/>
          </a:p>
          <a:p>
            <a:pPr>
              <a:lnSpc>
                <a:spcPct val="200000"/>
              </a:lnSpc>
            </a:pPr>
            <a:r>
              <a:rPr lang="en-US" sz="2400" b="1" i="1" dirty="0"/>
              <a:t>Actions </a:t>
            </a:r>
          </a:p>
          <a:p>
            <a:endParaRPr lang="en-US" dirty="0"/>
          </a:p>
        </p:txBody>
      </p:sp>
      <p:pic>
        <p:nvPicPr>
          <p:cNvPr id="5" name="Picture 2" descr="C:\Users\iman__000\Desktop\thought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1600200"/>
            <a:ext cx="1976437" cy="14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C:\Users\iman__000\Desktop\feelinfs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2883943"/>
            <a:ext cx="2057400" cy="1383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5" descr="C:\Users\iman__000\Desktop\6-call-to-action-tips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2762" y="4343400"/>
            <a:ext cx="1666875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8822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i="1" dirty="0"/>
              <a:t>What matters most is how you see yourself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026" name="Picture 2" descr="C:\Users\iman__000\Desktop\images.jp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600200"/>
            <a:ext cx="5257800" cy="3599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905000" y="5334000"/>
            <a:ext cx="541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Self Perception</a:t>
            </a:r>
          </a:p>
        </p:txBody>
      </p:sp>
    </p:spTree>
    <p:extLst>
      <p:ext uri="{BB962C8B-B14F-4D97-AF65-F5344CB8AC3E}">
        <p14:creationId xmlns:p14="http://schemas.microsoft.com/office/powerpoint/2010/main" val="587781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5" name="Content Placeholder 4" descr="ATT21807099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2400" y="152400"/>
            <a:ext cx="8839200" cy="6248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828869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i="1" dirty="0"/>
              <a:t>The Gestalt Laws of Organization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01752" y="1828800"/>
            <a:ext cx="8537448" cy="4038600"/>
          </a:xfrm>
        </p:spPr>
        <p:txBody>
          <a:bodyPr>
            <a:normAutofit fontScale="92500" lnSpcReduction="20000"/>
          </a:bodyPr>
          <a:lstStyle/>
          <a:p>
            <a:pPr algn="ctr">
              <a:lnSpc>
                <a:spcPct val="150000"/>
              </a:lnSpc>
            </a:pPr>
            <a:r>
              <a:rPr lang="en-US" sz="2400" b="1" i="1" dirty="0"/>
              <a:t>“A series of principles that describe how we organize bits and pieces of information into meaningful wholes”.</a:t>
            </a:r>
          </a:p>
          <a:p>
            <a:pPr marL="0" indent="0" algn="ctr">
              <a:lnSpc>
                <a:spcPct val="150000"/>
              </a:lnSpc>
              <a:buNone/>
            </a:pPr>
            <a:endParaRPr lang="en-US" sz="2400" dirty="0"/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400" b="1" i="1" dirty="0"/>
              <a:t>Closure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400" b="1" i="1" dirty="0"/>
              <a:t>Proximity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400" b="1" i="1" dirty="0"/>
              <a:t>Similarity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400" b="1" i="1" dirty="0"/>
              <a:t>Simplicity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  <p:pic>
        <p:nvPicPr>
          <p:cNvPr id="5" name="Picture 3" descr="000 (16)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53000" y="3352800"/>
            <a:ext cx="3549650" cy="266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791032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Yellow">
  <a:themeElements>
    <a:clrScheme name="Couture">
      <a:dk1>
        <a:sysClr val="windowText" lastClr="000000"/>
      </a:dk1>
      <a:lt1>
        <a:sysClr val="window" lastClr="FFFFFF"/>
      </a:lt1>
      <a:dk2>
        <a:srgbClr val="37302A"/>
      </a:dk2>
      <a:lt2>
        <a:srgbClr val="D0CCB9"/>
      </a:lt2>
      <a:accent1>
        <a:srgbClr val="9E8E5C"/>
      </a:accent1>
      <a:accent2>
        <a:srgbClr val="A09781"/>
      </a:accent2>
      <a:accent3>
        <a:srgbClr val="85776D"/>
      </a:accent3>
      <a:accent4>
        <a:srgbClr val="AEAFA9"/>
      </a:accent4>
      <a:accent5>
        <a:srgbClr val="8D878B"/>
      </a:accent5>
      <a:accent6>
        <a:srgbClr val="6B6149"/>
      </a:accent6>
      <a:hlink>
        <a:srgbClr val="B6A272"/>
      </a:hlink>
      <a:folHlink>
        <a:srgbClr val="8A784F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1455</TotalTime>
  <Words>362</Words>
  <Application>Microsoft Office PowerPoint</Application>
  <PresentationFormat>On-screen Show (4:3)</PresentationFormat>
  <Paragraphs>83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Georgia</vt:lpstr>
      <vt:lpstr>Times New Roman</vt:lpstr>
      <vt:lpstr>Wingdings</vt:lpstr>
      <vt:lpstr>Wingdings 2</vt:lpstr>
      <vt:lpstr>Yellow</vt:lpstr>
      <vt:lpstr>PERCEPTION</vt:lpstr>
      <vt:lpstr>Learning Outcomes</vt:lpstr>
      <vt:lpstr>Top-Down and Bottom-Up Processing</vt:lpstr>
      <vt:lpstr>Stages of Perceptual Process</vt:lpstr>
      <vt:lpstr>Cont…</vt:lpstr>
      <vt:lpstr>Response to a Perceptual Process</vt:lpstr>
      <vt:lpstr>What matters most is how you see yourself</vt:lpstr>
      <vt:lpstr>PowerPoint Presentation</vt:lpstr>
      <vt:lpstr>The Gestalt Laws of Organization</vt:lpstr>
      <vt:lpstr>Cont…</vt:lpstr>
      <vt:lpstr>PowerPoint Presentation</vt:lpstr>
      <vt:lpstr>Cont…</vt:lpstr>
      <vt:lpstr>Cont…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PSYCHOLOGY</dc:title>
  <dc:creator>Iman</dc:creator>
  <cp:lastModifiedBy>Welcome Welcome Estate</cp:lastModifiedBy>
  <cp:revision>267</cp:revision>
  <dcterms:created xsi:type="dcterms:W3CDTF">2006-08-16T00:00:00Z</dcterms:created>
  <dcterms:modified xsi:type="dcterms:W3CDTF">2022-04-02T16:06:30Z</dcterms:modified>
</cp:coreProperties>
</file>