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media/image6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ppt/media/image33.jpg" ContentType="image/jpeg"/>
  <Override PartName="/ppt/media/image34.jpg" ContentType="image/jpeg"/>
  <Override PartName="/ppt/media/image37.jpg" ContentType="image/jpeg"/>
  <Override PartName="/ppt/media/image38.jpg" ContentType="image/jpeg"/>
  <Override PartName="/ppt/media/image39.jpg" ContentType="image/jpeg"/>
  <Override PartName="/ppt/media/image4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60"/>
  </p:notesMasterIdLst>
  <p:sldIdLst>
    <p:sldId id="256" r:id="rId5"/>
    <p:sldId id="257" r:id="rId6"/>
    <p:sldId id="259" r:id="rId7"/>
    <p:sldId id="258" r:id="rId8"/>
    <p:sldId id="315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3" r:id="rId31"/>
    <p:sldId id="274" r:id="rId32"/>
    <p:sldId id="276" r:id="rId33"/>
    <p:sldId id="277" r:id="rId34"/>
    <p:sldId id="287" r:id="rId35"/>
    <p:sldId id="289" r:id="rId36"/>
    <p:sldId id="291" r:id="rId37"/>
    <p:sldId id="292" r:id="rId38"/>
    <p:sldId id="294" r:id="rId39"/>
    <p:sldId id="295" r:id="rId40"/>
    <p:sldId id="293" r:id="rId41"/>
    <p:sldId id="296" r:id="rId42"/>
    <p:sldId id="302" r:id="rId43"/>
    <p:sldId id="298" r:id="rId44"/>
    <p:sldId id="286" r:id="rId45"/>
    <p:sldId id="290" r:id="rId46"/>
    <p:sldId id="288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38F-B856-42A4-BC32-194DCC130D5F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7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680-3826-48D8-A0B9-F293E3A564DD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5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F02A-B435-4587-AE10-6A02865845FD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57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7A1-9C29-4918-BA16-87149545F673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52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E601-4D27-49FF-B099-2799466F7EDA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8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469-603F-4B0F-8F23-6B2B143D5424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24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1E0-05FC-475E-A14D-85EF9B55E67B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73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680581-4B77-41E9-BE55-C3C9C3900A2A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7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1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0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8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7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3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B94D-50C4-4558-AAA1-857DDB1A21EF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14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google.com/search?q=grave+pic&amp;client=firefox-b-d&amp;sxsrf=ALiCzsY8IUlmkYZhXIKygd-uR7btiyV0LA:1655312342962&amp;tbm=isch&amp;source=iu&amp;ictx=1&amp;vet=1&amp;fir=QLL7p8xpBwZxeM%252CppJBbuwhuJiyRM%252C_%253BhtGk9CiM-S7yhM%252COfyzfCgiVp_1PM%252C_%253B6g_SCB0MW1Z_XM%252C8keIg8ZU7FtRyM%252C_%253BkdyJaf69KobNjM%252C8keIg8ZU7FtRyM%252C_%253B04DZkSAf7YLGjM%252Cihq86QSywq_x7M%252C_%253B6dvXLlDENeha2M%252CAcO9mEYd2YEixM%252C_%253BQ3cifSkPYBEpFM%252ChVNIaPurTV16zM%252C_%253Bw3Uu6h8IyKI7NM%252C15NjqaCMQgpXvM%252C_%253BfhvtmK5oHCcgzM%252CZ3smLMGrSvXLCM%252C_%253BoR8VYJoPgW2uHM%252CSMx4CWFb3fKNbM%252C_%253BqHvKibuLFDfMTM%252CWmjOGHDFzsIrdM%252C_%253BueoaN_RyyeGfTM%252ChaP0QVFWfNddYM%252C_%253BMs7WGjsC9EMqlM%252CppJBbuwhuJiyRM%252C_%253BnB4Q5hMsiO8WOM%252CicYXTZ3y3ebfnM%252C_&amp;usg=AI4_-kR2OVRoBgcJ6xWjq_UJ1OkWsr21Ow&amp;sa=X&amp;ved=2ahUKEwjp6MaB96_4AhVOnaQKHbRLAvkQ9QF6BAgHEAE#imgrc=qHvKibuLFDfM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search?q=grave+pic&amp;client=firefox-b-d&amp;sxsrf=ALiCzsY8IUlmkYZhXIKygd-uR7btiyV0LA:1655312342962&amp;tbm=isch&amp;source=iu&amp;ictx=1&amp;vet=1&amp;fir=QLL7p8xpBwZxeM%252CppJBbuwhuJiyRM%252C_%253BhtGk9CiM-S7yhM%252COfyzfCgiVp_1PM%252C_%253B6g_SCB0MW1Z_XM%252C8keIg8ZU7FtRyM%252C_%253BkdyJaf69KobNjM%252C8keIg8ZU7FtRyM%252C_%253B04DZkSAf7YLGjM%252Cihq86QSywq_x7M%252C_%253B6dvXLlDENeha2M%252CAcO9mEYd2YEixM%252C_%253BQ3cifSkPYBEpFM%252ChVNIaPurTV16zM%252C_%253Bw3Uu6h8IyKI7NM%252C15NjqaCMQgpXvM%252C_%253BfhvtmK5oHCcgzM%252CZ3smLMGrSvXLCM%252C_%253BoR8VYJoPgW2uHM%252CSMx4CWFb3fKNbM%252C_%253BqHvKibuLFDfMTM%252CWmjOGHDFzsIrdM%252C_%253BueoaN_RyyeGfTM%252ChaP0QVFWfNddYM%252C_%253BMs7WGjsC9EMqlM%252CppJBbuwhuJiyRM%252C_%253BnB4Q5hMsiO8WOM%252CicYXTZ3y3ebfnM%252C_&amp;usg=AI4_-kR2OVRoBgcJ6xWjq_UJ1OkWsr21Ow&amp;sa=X&amp;ved=2ahUKEwjp6MaB96_4AhVOnaQKHbRLAvkQ9QF6BAgHEAE#imgrc=qHvKibuLFDfM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studentloanhero.com%2Fwp-content%2Fuploads%2Fyoung-business-man-with-problems-and-stress-in-the-office-vector-id817481148.jpg&amp;imgrefurl=https%3A%2F%2Fstudentloanhero.com%2Ffeatured%2Fstudent-loan-refinance-lose-job%2F&amp;tbnid=nQSCFstg6BY9ZM&amp;vet=12ahUKEwitoLab-K_4AhVIgM4BHUTHBVsQMygMegUIARCZAQ..i&amp;docid=ifhrwD8Y6-c3xM&amp;w=2000&amp;h=940&amp;q=loss%20of%20job&amp;hl=en&amp;ved=2ahUKEwitoLab-K_4AhVIgM4BHUTHBVsQMygMegUIARCZAQ" TargetMode="External"/><Relationship Id="rId2" Type="http://schemas.openxmlformats.org/officeDocument/2006/relationships/hyperlink" Target="https://www.google.com/search?q=grave+pic&amp;client=firefox-b-d&amp;sxsrf=ALiCzsY8IUlmkYZhXIKygd-uR7btiyV0LA:1655312342962&amp;tbm=isch&amp;source=iu&amp;ictx=1&amp;vet=1&amp;fir=QLL7p8xpBwZxeM%252CppJBbuwhuJiyRM%252C_%253BhtGk9CiM-S7yhM%252COfyzfCgiVp_1PM%252C_%253B6g_SCB0MW1Z_XM%252C8keIg8ZU7FtRyM%252C_%253BkdyJaf69KobNjM%252C8keIg8ZU7FtRyM%252C_%253B04DZkSAf7YLGjM%252Cihq86QSywq_x7M%252C_%253B6dvXLlDENeha2M%252CAcO9mEYd2YEixM%252C_%253BQ3cifSkPYBEpFM%252ChVNIaPurTV16zM%252C_%253Bw3Uu6h8IyKI7NM%252C15NjqaCMQgpXvM%252C_%253BfhvtmK5oHCcgzM%252CZ3smLMGrSvXLCM%252C_%253BoR8VYJoPgW2uHM%252CSMx4CWFb3fKNbM%252C_%253BqHvKibuLFDfMTM%252CWmjOGHDFzsIrdM%252C_%253BueoaN_RyyeGfTM%252ChaP0QVFWfNddYM%252C_%253BMs7WGjsC9EMqlM%252CppJBbuwhuJiyRM%252C_%253BnB4Q5hMsiO8WOM%252CicYXTZ3y3ebfnM%252C_&amp;usg=AI4_-kR2OVRoBgcJ6xWjq_UJ1OkWsr21Ow&amp;sa=X&amp;ved=2ahUKEwjp6MaB96_4AhVOnaQKHbRLAvkQ9QF6BAgHEAE#imgrc=qHvKibuLFDfM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google.com/search?q=grave+pic&amp;client=firefox-b-d&amp;sxsrf=ALiCzsY8IUlmkYZhXIKygd-uR7btiyV0LA:1655312342962&amp;tbm=isch&amp;source=iu&amp;ictx=1&amp;vet=1&amp;fir=QLL7p8xpBwZxeM%252CppJBbuwhuJiyRM%252C_%253BhtGk9CiM-S7yhM%252COfyzfCgiVp_1PM%252C_%253B6g_SCB0MW1Z_XM%252C8keIg8ZU7FtRyM%252C_%253BkdyJaf69KobNjM%252C8keIg8ZU7FtRyM%252C_%253B04DZkSAf7YLGjM%252Cihq86QSywq_x7M%252C_%253B6dvXLlDENeha2M%252CAcO9mEYd2YEixM%252C_%253BQ3cifSkPYBEpFM%252ChVNIaPurTV16zM%252C_%253Bw3Uu6h8IyKI7NM%252C15NjqaCMQgpXvM%252C_%253BfhvtmK5oHCcgzM%252CZ3smLMGrSvXLCM%252C_%253BoR8VYJoPgW2uHM%252CSMx4CWFb3fKNbM%252C_%253BqHvKibuLFDfMTM%252CWmjOGHDFzsIrdM%252C_%253BueoaN_RyyeGfTM%252ChaP0QVFWfNddYM%252C_%253BMs7WGjsC9EMqlM%252CppJBbuwhuJiyRM%252C_%253BnB4Q5hMsiO8WOM%252CicYXTZ3y3ebfnM%252C_&amp;usg=AI4_-kR2OVRoBgcJ6xWjq_UJ1OkWsr21Ow&amp;sa=X&amp;ved=2ahUKEwjp6MaB96_4AhVOnaQKHbRLAvkQ9QF6BAgHEAE#imgrc=qHvKibuLFDfM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google.com/search?q=grave+pic&amp;client=firefox-b-d&amp;sxsrf=ALiCzsY8IUlmkYZhXIKygd-uR7btiyV0LA:1655312342962&amp;tbm=isch&amp;source=iu&amp;ictx=1&amp;vet=1&amp;fir=QLL7p8xpBwZxeM%252CppJBbuwhuJiyRM%252C_%253BhtGk9CiM-S7yhM%252COfyzfCgiVp_1PM%252C_%253B6g_SCB0MW1Z_XM%252C8keIg8ZU7FtRyM%252C_%253BkdyJaf69KobNjM%252C8keIg8ZU7FtRyM%252C_%253B04DZkSAf7YLGjM%252Cihq86QSywq_x7M%252C_%253B6dvXLlDENeha2M%252CAcO9mEYd2YEixM%252C_%253BQ3cifSkPYBEpFM%252ChVNIaPurTV16zM%252C_%253Bw3Uu6h8IyKI7NM%252C15NjqaCMQgpXvM%252C_%253BfhvtmK5oHCcgzM%252CZ3smLMGrSvXLCM%252C_%253BoR8VYJoPgW2uHM%252CSMx4CWFb3fKNbM%252C_%253BqHvKibuLFDfMTM%252CWmjOGHDFzsIrdM%252C_%253BueoaN_RyyeGfTM%252ChaP0QVFWfNddYM%252C_%253BMs7WGjsC9EMqlM%252CppJBbuwhuJiyRM%252C_%253BnB4Q5hMsiO8WOM%252CicYXTZ3y3ebfnM%252C_&amp;usg=AI4_-kR2OVRoBgcJ6xWjq_UJ1OkWsr21Ow&amp;sa=X&amp;ved=2ahUKEwjp6MaB96_4AhVOnaQKHbRLAvkQ9QF6BAgHEAE#imgrc=qHvKibuLFDfM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google.com/search?q=grave+pic&amp;client=firefox-b-d&amp;sxsrf=ALiCzsY8IUlmkYZhXIKygd-uR7btiyV0LA:1655312342962&amp;tbm=isch&amp;source=iu&amp;ictx=1&amp;vet=1&amp;fir=QLL7p8xpBwZxeM%252CppJBbuwhuJiyRM%252C_%253BhtGk9CiM-S7yhM%252COfyzfCgiVp_1PM%252C_%253B6g_SCB0MW1Z_XM%252C8keIg8ZU7FtRyM%252C_%253BkdyJaf69KobNjM%252C8keIg8ZU7FtRyM%252C_%253B04DZkSAf7YLGjM%252Cihq86QSywq_x7M%252C_%253B6dvXLlDENeha2M%252CAcO9mEYd2YEixM%252C_%253BQ3cifSkPYBEpFM%252ChVNIaPurTV16zM%252C_%253Bw3Uu6h8IyKI7NM%252C15NjqaCMQgpXvM%252C_%253BfhvtmK5oHCcgzM%252CZ3smLMGrSvXLCM%252C_%253BoR8VYJoPgW2uHM%252CSMx4CWFb3fKNbM%252C_%253BqHvKibuLFDfMTM%252CWmjOGHDFzsIrdM%252C_%253BueoaN_RyyeGfTM%252ChaP0QVFWfNddYM%252C_%253BMs7WGjsC9EMqlM%252CppJBbuwhuJiyRM%252C_%253BnB4Q5hMsiO8WOM%252CicYXTZ3y3ebfnM%252C_&amp;usg=AI4_-kR2OVRoBgcJ6xWjq_UJ1OkWsr21Ow&amp;sa=X&amp;ved=2ahUKEwjp6MaB96_4AhVOnaQKHbRLAvkQ9QF6BAgHEAE#imgrc=qHvKibuLFDfM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oogle.com/search?q=grave+pic&amp;client=firefox-b-d&amp;sxsrf=ALiCzsY8IUlmkYZhXIKygd-uR7btiyV0LA:1655312342962&amp;tbm=isch&amp;source=iu&amp;ictx=1&amp;vet=1&amp;fir=QLL7p8xpBwZxeM%252CppJBbuwhuJiyRM%252C_%253BhtGk9CiM-S7yhM%252COfyzfCgiVp_1PM%252C_%253B6g_SCB0MW1Z_XM%252C8keIg8ZU7FtRyM%252C_%253BkdyJaf69KobNjM%252C8keIg8ZU7FtRyM%252C_%253B04DZkSAf7YLGjM%252Cihq86QSywq_x7M%252C_%253B6dvXLlDENeha2M%252CAcO9mEYd2YEixM%252C_%253BQ3cifSkPYBEpFM%252ChVNIaPurTV16zM%252C_%253Bw3Uu6h8IyKI7NM%252C15NjqaCMQgpXvM%252C_%253BfhvtmK5oHCcgzM%252CZ3smLMGrSvXLCM%252C_%253BoR8VYJoPgW2uHM%252CSMx4CWFb3fKNbM%252C_%253BqHvKibuLFDfMTM%252CWmjOGHDFzsIrdM%252C_%253BueoaN_RyyeGfTM%252ChaP0QVFWfNddYM%252C_%253BMs7WGjsC9EMqlM%252CppJBbuwhuJiyRM%252C_%253BnB4Q5hMsiO8WOM%252CicYXTZ3y3ebfnM%252C_&amp;usg=AI4_-kR2OVRoBgcJ6xWjq_UJ1OkWsr21Ow&amp;sa=X&amp;ved=2ahUKEwjp6MaB96_4AhVOnaQKHbRLAvkQ9QF6BAgHEAE#imgrc=qHvKibuLFDfM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google.com/search?q=grave+pic&amp;client=firefox-b-d&amp;sxsrf=ALiCzsY8IUlmkYZhXIKygd-uR7btiyV0LA:1655312342962&amp;tbm=isch&amp;source=iu&amp;ictx=1&amp;vet=1&amp;fir=QLL7p8xpBwZxeM%252CppJBbuwhuJiyRM%252C_%253BhtGk9CiM-S7yhM%252COfyzfCgiVp_1PM%252C_%253B6g_SCB0MW1Z_XM%252C8keIg8ZU7FtRyM%252C_%253BkdyJaf69KobNjM%252C8keIg8ZU7FtRyM%252C_%253B04DZkSAf7YLGjM%252Cihq86QSywq_x7M%252C_%253B6dvXLlDENeha2M%252CAcO9mEYd2YEixM%252C_%253BQ3cifSkPYBEpFM%252ChVNIaPurTV16zM%252C_%253Bw3Uu6h8IyKI7NM%252C15NjqaCMQgpXvM%252C_%253BfhvtmK5oHCcgzM%252CZ3smLMGrSvXLCM%252C_%253BoR8VYJoPgW2uHM%252CSMx4CWFb3fKNbM%252C_%253BqHvKibuLFDfMTM%252CWmjOGHDFzsIrdM%252C_%253BueoaN_RyyeGfTM%252ChaP0QVFWfNddYM%252C_%253BMs7WGjsC9EMqlM%252CppJBbuwhuJiyRM%252C_%253BnB4Q5hMsiO8WOM%252CicYXTZ3y3ebfnM%252C_&amp;usg=AI4_-kR2OVRoBgcJ6xWjq_UJ1OkWsr21Ow&amp;sa=X&amp;ved=2ahUKEwjp6MaB96_4AhVOnaQKHbRLAvkQ9QF6BAgHEAE#imgrc=qHvKibuLFDfM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md.com/balance/guide/causes-of-stress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6765" y="2733709"/>
            <a:ext cx="8144134" cy="1373070"/>
          </a:xfrm>
        </p:spPr>
        <p:txBody>
          <a:bodyPr/>
          <a:lstStyle/>
          <a:p>
            <a:pPr algn="ctr"/>
            <a:r>
              <a:rPr lang="en-US" sz="9600" dirty="0" smtClean="0"/>
              <a:t>Stress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77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Stressor: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For </a:t>
            </a:r>
            <a:r>
              <a:rPr lang="en-US" sz="2800" b="1" dirty="0" smtClean="0"/>
              <a:t>Example:</a:t>
            </a:r>
            <a:endParaRPr lang="en-US" sz="2800" b="1" dirty="0"/>
          </a:p>
          <a:p>
            <a:pPr lvl="0"/>
            <a:r>
              <a:rPr lang="en-US" dirty="0"/>
              <a:t>The death of a beloved one.</a:t>
            </a:r>
          </a:p>
          <a:p>
            <a:pPr lvl="0"/>
            <a:r>
              <a:rPr lang="en-US" dirty="0"/>
              <a:t>Divorce.</a:t>
            </a:r>
          </a:p>
          <a:p>
            <a:pPr lvl="0"/>
            <a:r>
              <a:rPr lang="en-US" dirty="0"/>
              <a:t>Loss of a job.</a:t>
            </a:r>
          </a:p>
          <a:p>
            <a:pPr lvl="0"/>
            <a:r>
              <a:rPr lang="en-US" dirty="0"/>
              <a:t>Increase in financial obligations.</a:t>
            </a:r>
          </a:p>
          <a:p>
            <a:pPr lvl="0"/>
            <a:r>
              <a:rPr lang="en-US" dirty="0"/>
              <a:t>Moving to a new home.</a:t>
            </a:r>
          </a:p>
          <a:p>
            <a:pPr lvl="0"/>
            <a:r>
              <a:rPr lang="en-US" dirty="0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15806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Is All Stress Bad?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46" y="2318684"/>
            <a:ext cx="6108010" cy="4072007"/>
          </a:xfrm>
        </p:spPr>
      </p:pic>
    </p:spTree>
    <p:extLst>
      <p:ext uri="{BB962C8B-B14F-4D97-AF65-F5344CB8AC3E}">
        <p14:creationId xmlns:p14="http://schemas.microsoft.com/office/powerpoint/2010/main" val="32508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/>
              <a:t>Catagories of Stress: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Hans Selye introduced the concept of stress having two categories: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smtClean="0"/>
              <a:t>Distress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smtClean="0"/>
              <a:t>Eustress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27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Distress vs Eustress: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Distress is stress that negatively affects </a:t>
            </a:r>
            <a:r>
              <a:rPr lang="en-US" dirty="0" smtClean="0"/>
              <a:t>you.</a:t>
            </a:r>
          </a:p>
          <a:p>
            <a:r>
              <a:rPr lang="en-US" dirty="0" smtClean="0"/>
              <a:t>Eustress </a:t>
            </a:r>
            <a:r>
              <a:rPr lang="en-US" dirty="0"/>
              <a:t>is stress </a:t>
            </a:r>
            <a:r>
              <a:rPr lang="en-US" dirty="0" smtClean="0"/>
              <a:t>that </a:t>
            </a:r>
            <a:r>
              <a:rPr lang="en-US" dirty="0"/>
              <a:t>has a positive effect </a:t>
            </a:r>
            <a:r>
              <a:rPr lang="en-US" dirty="0" smtClean="0"/>
              <a:t>on you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Eustress is what energizes us and motivates us to make a change.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33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Distress vs Eustress: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2" y="2336873"/>
            <a:ext cx="54672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/>
              <a:t>How Distress Impacts </a:t>
            </a:r>
            <a:r>
              <a:rPr lang="en-US" sz="3300" b="1" dirty="0" smtClean="0"/>
              <a:t>You</a:t>
            </a:r>
            <a:endParaRPr lang="en-US" sz="3300" b="1" dirty="0"/>
          </a:p>
          <a:p>
            <a:r>
              <a:rPr lang="en-US" dirty="0"/>
              <a:t>Lack of </a:t>
            </a:r>
            <a:r>
              <a:rPr lang="en-US" dirty="0" smtClean="0"/>
              <a:t>sleep</a:t>
            </a:r>
            <a:endParaRPr lang="en-US" dirty="0"/>
          </a:p>
          <a:p>
            <a:r>
              <a:rPr lang="en-US" dirty="0" smtClean="0"/>
              <a:t>Headaches </a:t>
            </a:r>
          </a:p>
          <a:p>
            <a:r>
              <a:rPr lang="en-US" dirty="0" smtClean="0"/>
              <a:t>Mood changes</a:t>
            </a:r>
          </a:p>
          <a:p>
            <a:r>
              <a:rPr lang="en-US" dirty="0" smtClean="0"/>
              <a:t>Change </a:t>
            </a:r>
            <a:r>
              <a:rPr lang="en-US" dirty="0"/>
              <a:t>in </a:t>
            </a:r>
            <a:r>
              <a:rPr lang="en-US" dirty="0" smtClean="0"/>
              <a:t>appetite</a:t>
            </a:r>
            <a:endParaRPr lang="en-US" dirty="0"/>
          </a:p>
          <a:p>
            <a:r>
              <a:rPr lang="en-US" dirty="0"/>
              <a:t>Shortness of breathe </a:t>
            </a:r>
            <a:endParaRPr lang="en-US" dirty="0" smtClean="0"/>
          </a:p>
          <a:p>
            <a:r>
              <a:rPr lang="en-US" dirty="0"/>
              <a:t>Digestion issues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1483" y="2308737"/>
            <a:ext cx="54672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2279695"/>
            <a:ext cx="6096000" cy="31286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300" b="1" dirty="0" smtClean="0"/>
              <a:t>How Eustress Impacts You</a:t>
            </a:r>
          </a:p>
          <a:p>
            <a:pPr marL="228600" indent="-228600" defTabSz="914400">
              <a:lnSpc>
                <a:spcPct val="5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Increased energy</a:t>
            </a:r>
          </a:p>
          <a:p>
            <a:pPr marL="228600" indent="-228600" defTabSz="914400">
              <a:lnSpc>
                <a:spcPct val="5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Increased focus</a:t>
            </a:r>
          </a:p>
          <a:p>
            <a:pPr marL="228600" indent="-228600" defTabSz="914400">
              <a:lnSpc>
                <a:spcPct val="5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Creates excitment</a:t>
            </a:r>
          </a:p>
          <a:p>
            <a:pPr marL="228600" indent="-228600" defTabSz="914400">
              <a:lnSpc>
                <a:spcPct val="5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Increased self-efficacy</a:t>
            </a:r>
          </a:p>
          <a:p>
            <a:pPr marL="228600" indent="-228600" defTabSz="914400">
              <a:lnSpc>
                <a:spcPct val="5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Increased productivity</a:t>
            </a:r>
          </a:p>
          <a:p>
            <a:pPr marL="228600" indent="-228600" defTabSz="914400">
              <a:lnSpc>
                <a:spcPct val="5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Increases resilence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47909" y="2262210"/>
            <a:ext cx="7857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/>
              <a:t>Vs.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14546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Examples of </a:t>
            </a:r>
            <a:r>
              <a:rPr lang="en-US" b="1" dirty="0" smtClean="0"/>
              <a:t>Distress/Eustress Stressors: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2" y="2336873"/>
            <a:ext cx="5467261" cy="30510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300" b="1" dirty="0"/>
              <a:t>Distress Stressors </a:t>
            </a:r>
          </a:p>
          <a:p>
            <a:r>
              <a:rPr lang="en-US" dirty="0" smtClean="0"/>
              <a:t>Deadlines</a:t>
            </a:r>
            <a:endParaRPr lang="en-US" dirty="0"/>
          </a:p>
          <a:p>
            <a:r>
              <a:rPr lang="en-US" dirty="0"/>
              <a:t>Financial </a:t>
            </a:r>
            <a:r>
              <a:rPr lang="en-US" dirty="0" smtClean="0"/>
              <a:t>crisis</a:t>
            </a:r>
            <a:endParaRPr lang="en-US" dirty="0"/>
          </a:p>
          <a:p>
            <a:r>
              <a:rPr lang="en-US" dirty="0"/>
              <a:t>Death of a loved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Relationship problems</a:t>
            </a:r>
          </a:p>
          <a:p>
            <a:r>
              <a:rPr lang="en-US" dirty="0" smtClean="0"/>
              <a:t>Abuse </a:t>
            </a:r>
            <a:r>
              <a:rPr lang="en-US" dirty="0"/>
              <a:t>or feeling </a:t>
            </a:r>
            <a:r>
              <a:rPr lang="en-US" dirty="0" smtClean="0"/>
              <a:t>neglected</a:t>
            </a:r>
            <a:endParaRPr lang="en-US" dirty="0"/>
          </a:p>
          <a:p>
            <a:r>
              <a:rPr lang="en-US" dirty="0"/>
              <a:t>Illness or an </a:t>
            </a:r>
            <a:r>
              <a:rPr lang="en-US" dirty="0" smtClean="0"/>
              <a:t>injury</a:t>
            </a:r>
            <a:endParaRPr lang="en-US" dirty="0"/>
          </a:p>
          <a:p>
            <a:r>
              <a:rPr lang="en-US" dirty="0"/>
              <a:t>Work </a:t>
            </a:r>
            <a:r>
              <a:rPr lang="en-US" dirty="0" smtClean="0"/>
              <a:t>problems</a:t>
            </a:r>
            <a:endParaRPr lang="en-US" dirty="0"/>
          </a:p>
          <a:p>
            <a:r>
              <a:rPr lang="en-US" dirty="0"/>
              <a:t>Worrying about someone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1483" y="2308737"/>
            <a:ext cx="54672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2279695"/>
            <a:ext cx="6096000" cy="29542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300" b="1" dirty="0" smtClean="0"/>
              <a:t>Eustress Stressors</a:t>
            </a:r>
            <a:endParaRPr lang="en-US" sz="3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Exercise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Socializing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Mindfulness/Meditation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relationship/friendship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Vacationing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Listening </a:t>
            </a:r>
            <a:r>
              <a:rPr lang="en-US" dirty="0"/>
              <a:t>to happy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Achieving </a:t>
            </a:r>
            <a:r>
              <a:rPr lang="en-US" dirty="0"/>
              <a:t>a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 </a:t>
            </a:r>
            <a:r>
              <a:rPr lang="en-US" dirty="0"/>
              <a:t>to a spa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2325" y="2220006"/>
            <a:ext cx="7857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/>
              <a:t>Vs.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20386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Stressor </a:t>
            </a:r>
            <a:r>
              <a:rPr lang="en-US" b="1" dirty="0"/>
              <a:t>is </a:t>
            </a:r>
            <a:r>
              <a:rPr lang="en-US" b="1" dirty="0" smtClean="0"/>
              <a:t>Distress </a:t>
            </a:r>
            <a:r>
              <a:rPr lang="en-US" b="1" dirty="0"/>
              <a:t>or </a:t>
            </a:r>
            <a:r>
              <a:rPr lang="en-US" b="1" dirty="0" smtClean="0"/>
              <a:t>Eustress???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1483" y="2308737"/>
            <a:ext cx="54672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3872" y="2308737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Ask Yourself a couple of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you respond to certain stressors?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you let it overwhelm you or </a:t>
            </a:r>
            <a:r>
              <a:rPr lang="en-US" dirty="0" smtClean="0"/>
              <a:t>make use </a:t>
            </a:r>
            <a:r>
              <a:rPr lang="en-US" dirty="0"/>
              <a:t>of the energy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“It’s not stress that kills us, it is our reaction to it”</a:t>
            </a:r>
            <a:br>
              <a:rPr lang="en-US" sz="3200" dirty="0"/>
            </a:br>
            <a:r>
              <a:rPr lang="en-US" sz="3200" dirty="0"/>
              <a:t>-Hans Selye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6765" y="2733709"/>
            <a:ext cx="8144134" cy="1373070"/>
          </a:xfrm>
        </p:spPr>
        <p:txBody>
          <a:bodyPr/>
          <a:lstStyle/>
          <a:p>
            <a:pPr algn="ctr"/>
            <a:r>
              <a:rPr lang="en-US" sz="8000" dirty="0" smtClean="0"/>
              <a:t>Causes of Stress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294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Most Of us it can be!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1483" y="2308737"/>
            <a:ext cx="54672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25015"/>
            <a:ext cx="9613861" cy="450760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The death of a loved one</a:t>
            </a:r>
          </a:p>
          <a:p>
            <a:pPr lvl="0"/>
            <a:r>
              <a:rPr lang="en-US" dirty="0"/>
              <a:t>Facing big changes in life</a:t>
            </a:r>
          </a:p>
          <a:p>
            <a:pPr lvl="0"/>
            <a:r>
              <a:rPr lang="en-US" dirty="0"/>
              <a:t>Break up</a:t>
            </a:r>
          </a:p>
          <a:p>
            <a:pPr lvl="0"/>
            <a:r>
              <a:rPr lang="en-US" dirty="0"/>
              <a:t>Divorce</a:t>
            </a:r>
          </a:p>
          <a:p>
            <a:pPr lvl="0"/>
            <a:r>
              <a:rPr lang="en-US" dirty="0"/>
              <a:t>Loss of a job</a:t>
            </a:r>
          </a:p>
          <a:p>
            <a:pPr lvl="0"/>
            <a:r>
              <a:rPr lang="en-US" dirty="0"/>
              <a:t>Under a lot of pressure</a:t>
            </a:r>
          </a:p>
          <a:p>
            <a:pPr lvl="0"/>
            <a:r>
              <a:rPr lang="en-US" dirty="0"/>
              <a:t>Business loss</a:t>
            </a:r>
          </a:p>
          <a:p>
            <a:pPr lvl="0"/>
            <a:r>
              <a:rPr lang="en-US" dirty="0"/>
              <a:t>Parents Pressure</a:t>
            </a:r>
          </a:p>
          <a:p>
            <a:pPr lvl="0"/>
            <a:r>
              <a:rPr lang="en-US" dirty="0"/>
              <a:t>Carrier tension</a:t>
            </a:r>
          </a:p>
          <a:p>
            <a:pPr lvl="0"/>
            <a:r>
              <a:rPr lang="en-US" dirty="0"/>
              <a:t>Lack of Confidence</a:t>
            </a:r>
          </a:p>
          <a:p>
            <a:pPr lvl="0"/>
            <a:r>
              <a:rPr lang="en-US" dirty="0"/>
              <a:t>Insufficient resources to manage a family</a:t>
            </a:r>
          </a:p>
          <a:p>
            <a:pPr lvl="0"/>
            <a:r>
              <a:rPr lang="en-US" dirty="0"/>
              <a:t>Disaster like earthquake, Flood or War</a:t>
            </a:r>
          </a:p>
          <a:p>
            <a:pPr lvl="0"/>
            <a:r>
              <a:rPr lang="en-US" dirty="0"/>
              <a:t>Always having negative thought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Death of a loved one:</a:t>
            </a:r>
            <a:endParaRPr lang="en-US" sz="5400" dirty="0"/>
          </a:p>
        </p:txBody>
      </p:sp>
      <p:sp>
        <p:nvSpPr>
          <p:cNvPr id="6" name="AutoShape 2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2044285"/>
            <a:ext cx="6426557" cy="48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Group Members: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Khadim Hussain   		2021-CS-204</a:t>
            </a:r>
          </a:p>
          <a:p>
            <a:r>
              <a:rPr lang="en-US" sz="2800" dirty="0" smtClean="0"/>
              <a:t>Muawz Naeem     		2021-CS-189</a:t>
            </a:r>
          </a:p>
          <a:p>
            <a:r>
              <a:rPr lang="en-US" sz="2800" dirty="0" smtClean="0"/>
              <a:t>Abdul Mateen              	2021-CS-190</a:t>
            </a:r>
          </a:p>
          <a:p>
            <a:r>
              <a:rPr lang="en-US" sz="2800" dirty="0" smtClean="0"/>
              <a:t>Muhammad Nasir Kamal 	2021-CS-192</a:t>
            </a:r>
          </a:p>
          <a:p>
            <a:r>
              <a:rPr lang="en-US" sz="2800" dirty="0" smtClean="0"/>
              <a:t>Saqib Shehzad 			2021-CS-187</a:t>
            </a:r>
          </a:p>
          <a:p>
            <a:r>
              <a:rPr lang="en-US" sz="2800" dirty="0" smtClean="0"/>
              <a:t>Muhammad Danish 		2021-CS-167</a:t>
            </a:r>
          </a:p>
          <a:p>
            <a:r>
              <a:rPr lang="en-US" sz="2800" dirty="0" smtClean="0"/>
              <a:t>Hamza Ali 			2021-CS-194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22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Break Up/Divorce:</a:t>
            </a:r>
            <a:endParaRPr lang="en-US" sz="5400" dirty="0"/>
          </a:p>
        </p:txBody>
      </p:sp>
      <p:sp>
        <p:nvSpPr>
          <p:cNvPr id="6" name="AutoShape 2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42" y="1834166"/>
            <a:ext cx="4862311" cy="524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Loss of Job:</a:t>
            </a:r>
            <a:endParaRPr lang="en-US" sz="5400" dirty="0"/>
          </a:p>
        </p:txBody>
      </p:sp>
      <p:sp>
        <p:nvSpPr>
          <p:cNvPr id="6" name="AutoShape 2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Student Loan Refinance Companies with Job Loss Protection | Student Loan  Hero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4037304" y="3841771"/>
            <a:ext cx="3124200" cy="14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84" y="2245215"/>
            <a:ext cx="9299664" cy="43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Business Loss:</a:t>
            </a:r>
            <a:endParaRPr lang="en-US" sz="5400" dirty="0"/>
          </a:p>
        </p:txBody>
      </p:sp>
      <p:sp>
        <p:nvSpPr>
          <p:cNvPr id="6" name="AutoShape 2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39" y="2242733"/>
            <a:ext cx="5616128" cy="43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Parent pressure:</a:t>
            </a:r>
            <a:endParaRPr lang="en-US" sz="5400" dirty="0"/>
          </a:p>
        </p:txBody>
      </p:sp>
      <p:sp>
        <p:nvSpPr>
          <p:cNvPr id="6" name="AutoShape 2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51" y="2177133"/>
            <a:ext cx="4557445" cy="45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Carrier Tension:</a:t>
            </a:r>
            <a:endParaRPr lang="en-US" sz="5400" dirty="0"/>
          </a:p>
        </p:txBody>
      </p:sp>
      <p:sp>
        <p:nvSpPr>
          <p:cNvPr id="6" name="AutoShape 2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15" y="2118709"/>
            <a:ext cx="6187561" cy="46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Lack of confidence:</a:t>
            </a:r>
            <a:endParaRPr lang="en-US" sz="5400" dirty="0"/>
          </a:p>
        </p:txBody>
      </p:sp>
      <p:sp>
        <p:nvSpPr>
          <p:cNvPr id="6" name="AutoShape 2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28" y="2161257"/>
            <a:ext cx="7340956" cy="45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Disaster like flood/war:</a:t>
            </a:r>
            <a:endParaRPr lang="en-US" sz="5400" dirty="0"/>
          </a:p>
        </p:txBody>
      </p:sp>
      <p:sp>
        <p:nvSpPr>
          <p:cNvPr id="6" name="AutoShape 2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grave pic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096752"/>
            <a:ext cx="3362179" cy="1882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3" y="4118735"/>
            <a:ext cx="3431482" cy="2570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69" y="2160297"/>
            <a:ext cx="6314405" cy="456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Symptoms: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Emotional Symptoms</a:t>
            </a:r>
          </a:p>
          <a:p>
            <a:r>
              <a:rPr lang="en-US" dirty="0" smtClean="0"/>
              <a:t>Physical Symptoms</a:t>
            </a:r>
          </a:p>
          <a:p>
            <a:r>
              <a:rPr lang="en-US" dirty="0" smtClean="0"/>
              <a:t>Mental Symptoms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1) Emotional Symptoms: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559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Becoming easily frustrated, angry, and moody</a:t>
            </a:r>
          </a:p>
          <a:p>
            <a:pPr lvl="0"/>
            <a:r>
              <a:rPr lang="en-US" dirty="0"/>
              <a:t>Having a hard time relaxing and quieting your </a:t>
            </a:r>
            <a:r>
              <a:rPr lang="en-US" dirty="0" smtClean="0"/>
              <a:t>mind</a:t>
            </a:r>
          </a:p>
          <a:p>
            <a:pPr lvl="0"/>
            <a:r>
              <a:rPr lang="en-US" dirty="0" smtClean="0"/>
              <a:t>Avoiding others</a:t>
            </a:r>
          </a:p>
          <a:p>
            <a:pPr lvl="0"/>
            <a:r>
              <a:rPr lang="en-US" dirty="0" smtClean="0"/>
              <a:t>Being </a:t>
            </a:r>
            <a:r>
              <a:rPr lang="en-US" dirty="0"/>
              <a:t>quiet and not talking to anyone about your problems</a:t>
            </a:r>
          </a:p>
          <a:p>
            <a:pPr lvl="0"/>
            <a:r>
              <a:rPr lang="en-US" dirty="0"/>
              <a:t>Trouble in sleeping or sleeping too </a:t>
            </a:r>
            <a:r>
              <a:rPr lang="en-US" dirty="0" smtClean="0"/>
              <a:t>much</a:t>
            </a:r>
            <a:endParaRPr lang="en-US" dirty="0"/>
          </a:p>
          <a:p>
            <a:pPr lvl="0"/>
            <a:r>
              <a:rPr lang="en-US" dirty="0"/>
              <a:t>Keep forgetting about anything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Moody/Frustrated: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55" y="2104756"/>
            <a:ext cx="7324055" cy="45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Learning Outcomes: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Can’t Relax: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30" y="2158218"/>
            <a:ext cx="6766037" cy="45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Avoiding Others: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02" y="2130380"/>
            <a:ext cx="8049297" cy="45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Keep Forgetting: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91" y="2242383"/>
            <a:ext cx="6019979" cy="451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2) Physical Symptoms: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559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Difficulty in breathing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Blurred eyesight or sore eyes.</a:t>
            </a:r>
          </a:p>
          <a:p>
            <a:pPr lvl="0"/>
            <a:r>
              <a:rPr lang="en-US" dirty="0"/>
              <a:t>Sleep problems. </a:t>
            </a:r>
          </a:p>
          <a:p>
            <a:pPr lvl="0"/>
            <a:r>
              <a:rPr lang="en-US" dirty="0"/>
              <a:t>Muscle aches and headaches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Indigestion </a:t>
            </a:r>
            <a:r>
              <a:rPr lang="en-US" dirty="0"/>
              <a:t>or heartburn.</a:t>
            </a:r>
          </a:p>
          <a:p>
            <a:pPr lvl="0"/>
            <a:r>
              <a:rPr lang="en-US" dirty="0"/>
              <a:t>Headache and Dizziness</a:t>
            </a:r>
          </a:p>
          <a:p>
            <a:pPr lvl="0"/>
            <a:r>
              <a:rPr lang="en-US" dirty="0"/>
              <a:t>High Blood pressure</a:t>
            </a:r>
            <a:r>
              <a:rPr lang="en-US" b="1" dirty="0"/>
              <a:t> </a:t>
            </a:r>
            <a:endParaRPr lang="en-US" dirty="0"/>
          </a:p>
          <a:p>
            <a:pPr lvl="0"/>
            <a:r>
              <a:rPr lang="en-US" dirty="0"/>
              <a:t>Organs Malfunction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Blurred vision: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95" y="2099077"/>
            <a:ext cx="4430511" cy="46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Muscle Pain: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68" y="2178165"/>
            <a:ext cx="6108860" cy="44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Headache and dizziness: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49" y="2212711"/>
            <a:ext cx="6354516" cy="43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High Blood Pressure: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23" y="2130051"/>
            <a:ext cx="6312056" cy="47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Organ Malfunction: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96" y="2140307"/>
            <a:ext cx="80962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3) Mental Symptoms: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559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Depression or anxiety</a:t>
            </a:r>
          </a:p>
          <a:p>
            <a:pPr lvl="0"/>
            <a:r>
              <a:rPr lang="en-US" dirty="0" smtClean="0"/>
              <a:t>Feeling unmotivated(Low self Esteem)</a:t>
            </a:r>
            <a:endParaRPr lang="en-US" dirty="0"/>
          </a:p>
          <a:p>
            <a:pPr lvl="0"/>
            <a:r>
              <a:rPr lang="en-US" dirty="0"/>
              <a:t>Making bad decisions</a:t>
            </a:r>
          </a:p>
          <a:p>
            <a:pPr lvl="0"/>
            <a:r>
              <a:rPr lang="en-US" dirty="0"/>
              <a:t>Panic attacks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Conent: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0319" y="2507494"/>
            <a:ext cx="4698355" cy="29061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Stressors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Distress and Eustress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594123" y="2507494"/>
            <a:ext cx="4700059" cy="29061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Depression: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91" y="2165259"/>
            <a:ext cx="7941168" cy="44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Low Self Esteem: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93" y="2099859"/>
            <a:ext cx="4557445" cy="45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Panic Attacks: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31" y="2246757"/>
            <a:ext cx="8923651" cy="44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Making bad decisions: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29" y="2170895"/>
            <a:ext cx="7951631" cy="44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48" y="820842"/>
            <a:ext cx="9613861" cy="108093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Education System In Pakistan 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50" y="2071866"/>
            <a:ext cx="5594350" cy="47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48" y="820842"/>
            <a:ext cx="9613861" cy="1080938"/>
          </a:xfrm>
        </p:spPr>
        <p:txBody>
          <a:bodyPr>
            <a:normAutofit/>
          </a:bodyPr>
          <a:lstStyle/>
          <a:p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2357"/>
            <a:ext cx="12319000" cy="80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48" y="820842"/>
            <a:ext cx="9613861" cy="108093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Education System In Pakistan 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-1"/>
            <a:ext cx="12293600" cy="730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756" y="2933879"/>
            <a:ext cx="6940737" cy="3133680"/>
          </a:xfrm>
        </p:spPr>
        <p:txBody>
          <a:bodyPr>
            <a:normAutofit/>
          </a:bodyPr>
          <a:lstStyle/>
          <a:p>
            <a:r>
              <a:rPr lang="en-US" sz="16600" dirty="0" smtClean="0"/>
              <a:t>Stress?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2422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48" y="820842"/>
            <a:ext cx="9613861" cy="108093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Stress?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78" y="-113973"/>
            <a:ext cx="7295909" cy="4243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6299" y="0"/>
            <a:ext cx="10722104" cy="6888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621" y="2828040"/>
            <a:ext cx="4983617" cy="4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Depression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Depression (major depressive disorder) is a common and serious medical illness that negatively affects how you feel, the way you think and how you act.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243385"/>
            <a:ext cx="3830515" cy="22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Reference Slide: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0319" y="2507494"/>
            <a:ext cx="11103850" cy="29061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www.webmd.com/balance/guide/causes-of-stress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https://www.mind.org.uk/information-support/types-of-mental-health-problems/stress/signs-and-symptoms-of-stress/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Stress and Depression??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major factors that can help you recognize the difference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Intensity</a:t>
            </a:r>
          </a:p>
          <a:p>
            <a:r>
              <a:rPr lang="en-US" b="1" dirty="0" smtClean="0"/>
              <a:t>Extent</a:t>
            </a:r>
          </a:p>
          <a:p>
            <a:r>
              <a:rPr lang="en-US" b="1" dirty="0" smtClean="0"/>
              <a:t>Impact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Changes in Thinking</a:t>
            </a:r>
            <a:endParaRPr lang="en-US" dirty="0"/>
          </a:p>
          <a:p>
            <a:pPr lvl="0"/>
            <a:r>
              <a:rPr lang="en-US" b="1" dirty="0"/>
              <a:t>Changes in feeling</a:t>
            </a:r>
            <a:endParaRPr lang="en-US" dirty="0"/>
          </a:p>
          <a:p>
            <a:pPr lvl="0"/>
            <a:r>
              <a:rPr lang="en-US" b="1" dirty="0"/>
              <a:t>Changes in Behavior</a:t>
            </a:r>
            <a:endParaRPr lang="en-US" dirty="0"/>
          </a:p>
          <a:p>
            <a:pPr lvl="0"/>
            <a:r>
              <a:rPr lang="en-US" b="1" dirty="0"/>
              <a:t>Changes in Physical Well-being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56" y="2157047"/>
            <a:ext cx="3877298" cy="21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Thinking??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1-you may experience problems with concentration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decision making.</a:t>
            </a:r>
          </a:p>
          <a:p>
            <a:r>
              <a:rPr lang="en-US" dirty="0"/>
              <a:t>2-Some people report difficulty with short </a:t>
            </a:r>
            <a:endParaRPr lang="en-US" dirty="0" smtClean="0"/>
          </a:p>
          <a:p>
            <a:r>
              <a:rPr lang="en-US" dirty="0" smtClean="0"/>
              <a:t>term </a:t>
            </a:r>
            <a:r>
              <a:rPr lang="en-US" dirty="0"/>
              <a:t>memory.</a:t>
            </a:r>
          </a:p>
          <a:p>
            <a:r>
              <a:rPr lang="en-US" dirty="0"/>
              <a:t>3-some may forget things all the time.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646" y="2692040"/>
            <a:ext cx="3054572" cy="20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Feelings??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1-You may feel sad for no reason at all.</a:t>
            </a:r>
          </a:p>
          <a:p>
            <a:r>
              <a:rPr lang="en-US" dirty="0"/>
              <a:t>2-No longer enjoy activities that were found </a:t>
            </a:r>
            <a:endParaRPr lang="en-US" dirty="0" smtClean="0"/>
          </a:p>
          <a:p>
            <a:r>
              <a:rPr lang="en-US" dirty="0" smtClean="0"/>
              <a:t>pleasurable</a:t>
            </a:r>
            <a:r>
              <a:rPr lang="en-US" dirty="0"/>
              <a:t>. </a:t>
            </a:r>
          </a:p>
          <a:p>
            <a:r>
              <a:rPr lang="en-US" dirty="0"/>
              <a:t>3- May feel "slowed down" and tired all the time. </a:t>
            </a:r>
          </a:p>
          <a:p>
            <a:r>
              <a:rPr lang="en-US" dirty="0"/>
              <a:t>4-Sometimes irritability is a problem.</a:t>
            </a:r>
          </a:p>
          <a:p>
            <a:r>
              <a:rPr lang="en-US" dirty="0"/>
              <a:t>5- Difficulty in controlling your temper.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824" y="2680676"/>
            <a:ext cx="3505199" cy="23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Behavior??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1-Some people do not feel comfortable with others</a:t>
            </a:r>
          </a:p>
          <a:p>
            <a:r>
              <a:rPr lang="en-US" dirty="0"/>
              <a:t> 2-Social withdrawal is common. </a:t>
            </a:r>
          </a:p>
          <a:p>
            <a:r>
              <a:rPr lang="en-US" dirty="0"/>
              <a:t> 3- Some have experience of a dramatic change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 </a:t>
            </a:r>
            <a:r>
              <a:rPr lang="en-US" dirty="0"/>
              <a:t>appetite, either eating more or less. </a:t>
            </a:r>
          </a:p>
          <a:p>
            <a:r>
              <a:rPr lang="en-US" dirty="0"/>
              <a:t>4- Sexual desire may disappear, resulting in lack </a:t>
            </a:r>
            <a:r>
              <a:rPr lang="en-US" dirty="0" smtClean="0"/>
              <a:t>of</a:t>
            </a:r>
          </a:p>
          <a:p>
            <a:r>
              <a:rPr lang="en-US" dirty="0" smtClean="0"/>
              <a:t> </a:t>
            </a:r>
            <a:r>
              <a:rPr lang="en-US" dirty="0"/>
              <a:t>sexual activity.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92" y="2539999"/>
            <a:ext cx="2891692" cy="20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Physical Well-Being??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1-Spending more time sleeping, is common. </a:t>
            </a:r>
          </a:p>
          <a:p>
            <a:r>
              <a:rPr lang="en-US" dirty="0"/>
              <a:t>2-Some people can't sleep, or don't sleep soundly. </a:t>
            </a:r>
          </a:p>
          <a:p>
            <a:r>
              <a:rPr lang="en-US" dirty="0"/>
              <a:t>3- Many people lose their appetite, feel slowed </a:t>
            </a:r>
            <a:endParaRPr lang="en-US" dirty="0" smtClean="0"/>
          </a:p>
          <a:p>
            <a:r>
              <a:rPr lang="en-US" dirty="0" smtClean="0"/>
              <a:t>down </a:t>
            </a:r>
            <a:r>
              <a:rPr lang="en-US" dirty="0"/>
              <a:t>by depression, and complain of many </a:t>
            </a:r>
            <a:r>
              <a:rPr lang="en-US" dirty="0" smtClean="0"/>
              <a:t>aches</a:t>
            </a:r>
          </a:p>
          <a:p>
            <a:r>
              <a:rPr lang="en-US" dirty="0" smtClean="0"/>
              <a:t> </a:t>
            </a:r>
            <a:r>
              <a:rPr lang="en-US" dirty="0"/>
              <a:t>and pains.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4" y="2312622"/>
            <a:ext cx="3688861" cy="21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6"/>
          <a:stretch/>
        </p:blipFill>
        <p:spPr>
          <a:xfrm>
            <a:off x="2690949" y="449218"/>
            <a:ext cx="6087291" cy="17975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2766366"/>
            <a:ext cx="12248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there any need of stress in our lives?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6426" y="4884502"/>
            <a:ext cx="59218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YES or NO</a:t>
            </a:r>
            <a:endParaRPr lang="en-US" sz="96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23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Origin Of Stress: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533820"/>
            <a:ext cx="9613861" cy="3599316"/>
          </a:xfrm>
        </p:spPr>
        <p:txBody>
          <a:bodyPr>
            <a:normAutofit/>
          </a:bodyPr>
          <a:lstStyle/>
          <a:p>
            <a:r>
              <a:rPr lang="en-US" sz="3600" dirty="0"/>
              <a:t>Latin </a:t>
            </a:r>
            <a:r>
              <a:rPr lang="en-US" sz="3600" dirty="0" smtClean="0"/>
              <a:t>words </a:t>
            </a:r>
            <a:r>
              <a:rPr lang="en-US" sz="3600" dirty="0"/>
              <a:t>“</a:t>
            </a:r>
            <a:r>
              <a:rPr lang="en-US" sz="3600" b="1" dirty="0"/>
              <a:t>strictus</a:t>
            </a:r>
            <a:r>
              <a:rPr lang="en-US" sz="3600" dirty="0"/>
              <a:t>” which means “</a:t>
            </a:r>
            <a:r>
              <a:rPr lang="en-US" sz="3600" b="1" dirty="0"/>
              <a:t>tight</a:t>
            </a:r>
            <a:r>
              <a:rPr lang="en-US" sz="3600" dirty="0"/>
              <a:t>” or “</a:t>
            </a:r>
            <a:r>
              <a:rPr lang="en-US" sz="3600" b="1" dirty="0"/>
              <a:t>narrow</a:t>
            </a:r>
            <a:r>
              <a:rPr lang="en-US" sz="3600" dirty="0" smtClean="0"/>
              <a:t>” and </a:t>
            </a:r>
            <a:r>
              <a:rPr lang="en-US" sz="3600" dirty="0"/>
              <a:t> “</a:t>
            </a:r>
            <a:r>
              <a:rPr lang="en-US" sz="3600" b="1" dirty="0"/>
              <a:t>stringere</a:t>
            </a:r>
            <a:r>
              <a:rPr lang="en-US" sz="3600" dirty="0"/>
              <a:t>” </a:t>
            </a:r>
            <a:r>
              <a:rPr lang="en-US" sz="3600" dirty="0" smtClean="0"/>
              <a:t>which </a:t>
            </a:r>
            <a:r>
              <a:rPr lang="en-US" sz="3600" dirty="0"/>
              <a:t>means “</a:t>
            </a:r>
            <a:r>
              <a:rPr lang="en-US" sz="3600" b="1" dirty="0"/>
              <a:t>to</a:t>
            </a:r>
            <a:r>
              <a:rPr lang="en-US" sz="3600" dirty="0"/>
              <a:t> </a:t>
            </a:r>
            <a:r>
              <a:rPr lang="en-US" sz="3600" b="1" dirty="0"/>
              <a:t>tighten</a:t>
            </a:r>
            <a:r>
              <a:rPr lang="en-US" sz="3600" dirty="0" smtClean="0"/>
              <a:t>”.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8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is Stress?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251470" cy="3599316"/>
          </a:xfrm>
        </p:spPr>
        <p:txBody>
          <a:bodyPr/>
          <a:lstStyle/>
          <a:p>
            <a:pPr algn="just"/>
            <a:r>
              <a:rPr lang="en-US" sz="3200" dirty="0"/>
              <a:t>Stress is </a:t>
            </a:r>
            <a:r>
              <a:rPr lang="en-US" sz="3200" dirty="0" smtClean="0"/>
              <a:t>a </a:t>
            </a:r>
            <a:r>
              <a:rPr lang="en-US" sz="3200" dirty="0"/>
              <a:t>way </a:t>
            </a:r>
            <a:r>
              <a:rPr lang="en-US" sz="3200" dirty="0" smtClean="0"/>
              <a:t>in which human </a:t>
            </a:r>
            <a:r>
              <a:rPr lang="en-US" sz="3200" dirty="0"/>
              <a:t>beings react both physically and mentally to changes, events, </a:t>
            </a:r>
            <a:r>
              <a:rPr lang="en-US" sz="3200" dirty="0" smtClean="0"/>
              <a:t>and situations </a:t>
            </a:r>
            <a:r>
              <a:rPr lang="en-US" sz="3200" dirty="0"/>
              <a:t>in their lives.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Stressor: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smtClean="0"/>
              <a:t>Any </a:t>
            </a:r>
            <a:r>
              <a:rPr lang="en-US" sz="3200" b="1" dirty="0"/>
              <a:t>chemical or biological agent, environmental condition, external stimulus or an event </a:t>
            </a:r>
            <a:r>
              <a:rPr lang="en-US" sz="3200" b="1" dirty="0" smtClean="0"/>
              <a:t>which causes </a:t>
            </a:r>
            <a:r>
              <a:rPr lang="en-US" sz="3200" b="1" dirty="0"/>
              <a:t>stress to an organism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In simple words,Anything that causes stress is stressor.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37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893</Words>
  <Application>Microsoft Office PowerPoint</Application>
  <PresentationFormat>Widescreen</PresentationFormat>
  <Paragraphs>192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Trebuchet MS</vt:lpstr>
      <vt:lpstr>Wingdings</vt:lpstr>
      <vt:lpstr>Berlin</vt:lpstr>
      <vt:lpstr>Stress</vt:lpstr>
      <vt:lpstr>Group Members:</vt:lpstr>
      <vt:lpstr>Learning Outcomes:</vt:lpstr>
      <vt:lpstr>Conent:</vt:lpstr>
      <vt:lpstr>Reference Slide:</vt:lpstr>
      <vt:lpstr>PowerPoint Presentation</vt:lpstr>
      <vt:lpstr>Origin Of Stress:</vt:lpstr>
      <vt:lpstr>What is Stress?</vt:lpstr>
      <vt:lpstr>Stressor:</vt:lpstr>
      <vt:lpstr>Stressor:</vt:lpstr>
      <vt:lpstr>Is All Stress Bad?</vt:lpstr>
      <vt:lpstr>Catagories of Stress:</vt:lpstr>
      <vt:lpstr>Distress vs Eustress:</vt:lpstr>
      <vt:lpstr>Distress vs Eustress:</vt:lpstr>
      <vt:lpstr>Examples of Distress/Eustress Stressors:</vt:lpstr>
      <vt:lpstr>Stressor is Distress or Eustress???</vt:lpstr>
      <vt:lpstr>Causes of Stress</vt:lpstr>
      <vt:lpstr>For Most Of us it can be!</vt:lpstr>
      <vt:lpstr>Death of a loved one:</vt:lpstr>
      <vt:lpstr>Break Up/Divorce:</vt:lpstr>
      <vt:lpstr>Loss of Job:</vt:lpstr>
      <vt:lpstr>Business Loss:</vt:lpstr>
      <vt:lpstr>Parent pressure:</vt:lpstr>
      <vt:lpstr>Carrier Tension:</vt:lpstr>
      <vt:lpstr>Lack of confidence:</vt:lpstr>
      <vt:lpstr>Disaster like flood/war:</vt:lpstr>
      <vt:lpstr>Symptoms:</vt:lpstr>
      <vt:lpstr>1) Emotional Symptoms:</vt:lpstr>
      <vt:lpstr>Moody/Frustrated:</vt:lpstr>
      <vt:lpstr>Can’t Relax:</vt:lpstr>
      <vt:lpstr>Avoiding Others:</vt:lpstr>
      <vt:lpstr>Keep Forgetting:</vt:lpstr>
      <vt:lpstr>2) Physical Symptoms:</vt:lpstr>
      <vt:lpstr>Blurred vision:</vt:lpstr>
      <vt:lpstr>Muscle Pain:</vt:lpstr>
      <vt:lpstr>Headache and dizziness:</vt:lpstr>
      <vt:lpstr>High Blood Pressure:</vt:lpstr>
      <vt:lpstr>Organ Malfunction:</vt:lpstr>
      <vt:lpstr>3) Mental Symptoms:</vt:lpstr>
      <vt:lpstr>Depression:</vt:lpstr>
      <vt:lpstr>Low Self Esteem:</vt:lpstr>
      <vt:lpstr>Panic Attacks:</vt:lpstr>
      <vt:lpstr>Making bad decisions:</vt:lpstr>
      <vt:lpstr>Education System In Pakistan </vt:lpstr>
      <vt:lpstr>PowerPoint Presentation</vt:lpstr>
      <vt:lpstr>Education System In Pakistan </vt:lpstr>
      <vt:lpstr>Stress?</vt:lpstr>
      <vt:lpstr>Stress?</vt:lpstr>
      <vt:lpstr>Depression ?</vt:lpstr>
      <vt:lpstr>Difference Between Stress and Depression??</vt:lpstr>
      <vt:lpstr>                         Symptoms</vt:lpstr>
      <vt:lpstr>Change in Thinking??</vt:lpstr>
      <vt:lpstr>Change in Feelings??</vt:lpstr>
      <vt:lpstr>Change in Behavior??</vt:lpstr>
      <vt:lpstr>Change in Physical Well-Being??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2022-06-14T23:56:07Z</dcterms:created>
  <dcterms:modified xsi:type="dcterms:W3CDTF">2022-06-15T18:42:58Z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