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6" r:id="rId7"/>
    <p:sldId id="275" r:id="rId8"/>
    <p:sldId id="262" r:id="rId9"/>
    <p:sldId id="264" r:id="rId10"/>
    <p:sldId id="263" r:id="rId11"/>
    <p:sldId id="266" r:id="rId12"/>
    <p:sldId id="268" r:id="rId13"/>
    <p:sldId id="269" r:id="rId14"/>
    <p:sldId id="270" r:id="rId15"/>
    <p:sldId id="271" r:id="rId16"/>
    <p:sldId id="272" r:id="rId17"/>
    <p:sldId id="273" r:id="rId18"/>
    <p:sldId id="274" r:id="rId19"/>
    <p:sldId id="267"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bdul Moiz" userId="7d15bed337ddee22" providerId="LiveId" clId="{D62F5143-C63E-4277-8756-41A5CD3A4F6A}"/>
    <pc:docChg chg="custSel modSld">
      <pc:chgData name="Mohammed Abdul Moiz" userId="7d15bed337ddee22" providerId="LiveId" clId="{D62F5143-C63E-4277-8756-41A5CD3A4F6A}" dt="2023-06-27T10:05:29.990" v="2" actId="1076"/>
      <pc:docMkLst>
        <pc:docMk/>
      </pc:docMkLst>
      <pc:sldChg chg="delSp modSp mod">
        <pc:chgData name="Mohammed Abdul Moiz" userId="7d15bed337ddee22" providerId="LiveId" clId="{D62F5143-C63E-4277-8756-41A5CD3A4F6A}" dt="2023-06-27T10:05:29.990" v="2" actId="1076"/>
        <pc:sldMkLst>
          <pc:docMk/>
          <pc:sldMk cId="3923273632" sldId="256"/>
        </pc:sldMkLst>
        <pc:spChg chg="mod">
          <ac:chgData name="Mohammed Abdul Moiz" userId="7d15bed337ddee22" providerId="LiveId" clId="{D62F5143-C63E-4277-8756-41A5CD3A4F6A}" dt="2023-06-27T10:05:29.990" v="2" actId="1076"/>
          <ac:spMkLst>
            <pc:docMk/>
            <pc:sldMk cId="3923273632" sldId="256"/>
            <ac:spMk id="2" creationId="{5F4864EB-5543-4BFD-8166-AF9E57B25839}"/>
          </ac:spMkLst>
        </pc:spChg>
        <pc:spChg chg="del mod">
          <ac:chgData name="Mohammed Abdul Moiz" userId="7d15bed337ddee22" providerId="LiveId" clId="{D62F5143-C63E-4277-8756-41A5CD3A4F6A}" dt="2023-06-27T10:05:25.597" v="1" actId="478"/>
          <ac:spMkLst>
            <pc:docMk/>
            <pc:sldMk cId="3923273632" sldId="256"/>
            <ac:spMk id="3" creationId="{5F8779D9-3261-4764-81E0-BBE450B974D4}"/>
          </ac:spMkLst>
        </pc:spChg>
      </pc:sldChg>
    </pc:docChg>
  </pc:docChgLst>
  <pc:docChgLst>
    <pc:chgData name="Mohammed Abdul Moiz" userId="7d15bed337ddee22" providerId="LiveId" clId="{48E5D285-214A-44A0-8F00-22816DFC1EED}"/>
    <pc:docChg chg="undo custSel modSld">
      <pc:chgData name="Mohammed Abdul Moiz" userId="7d15bed337ddee22" providerId="LiveId" clId="{48E5D285-214A-44A0-8F00-22816DFC1EED}" dt="2023-01-07T18:44:42.385" v="183" actId="20577"/>
      <pc:docMkLst>
        <pc:docMk/>
      </pc:docMkLst>
      <pc:sldChg chg="delSp modSp mod">
        <pc:chgData name="Mohammed Abdul Moiz" userId="7d15bed337ddee22" providerId="LiveId" clId="{48E5D285-214A-44A0-8F00-22816DFC1EED}" dt="2023-01-07T18:44:42.385" v="183" actId="20577"/>
        <pc:sldMkLst>
          <pc:docMk/>
          <pc:sldMk cId="3923273632" sldId="256"/>
        </pc:sldMkLst>
        <pc:spChg chg="mod">
          <ac:chgData name="Mohammed Abdul Moiz" userId="7d15bed337ddee22" providerId="LiveId" clId="{48E5D285-214A-44A0-8F00-22816DFC1EED}" dt="2023-01-07T18:44:42.385" v="183" actId="20577"/>
          <ac:spMkLst>
            <pc:docMk/>
            <pc:sldMk cId="3923273632" sldId="256"/>
            <ac:spMk id="3" creationId="{5F8779D9-3261-4764-81E0-BBE450B974D4}"/>
          </ac:spMkLst>
        </pc:spChg>
        <pc:spChg chg="del mod">
          <ac:chgData name="Mohammed Abdul Moiz" userId="7d15bed337ddee22" providerId="LiveId" clId="{48E5D285-214A-44A0-8F00-22816DFC1EED}" dt="2023-01-07T18:40:01.772" v="2" actId="478"/>
          <ac:spMkLst>
            <pc:docMk/>
            <pc:sldMk cId="3923273632" sldId="256"/>
            <ac:spMk id="5" creationId="{5C94EA66-490C-428E-B20C-4CC655F1BCE6}"/>
          </ac:spMkLst>
        </pc:spChg>
        <pc:spChg chg="del mod">
          <ac:chgData name="Mohammed Abdul Moiz" userId="7d15bed337ddee22" providerId="LiveId" clId="{48E5D285-214A-44A0-8F00-22816DFC1EED}" dt="2023-01-07T18:40:08.858" v="6" actId="478"/>
          <ac:spMkLst>
            <pc:docMk/>
            <pc:sldMk cId="3923273632" sldId="256"/>
            <ac:spMk id="6" creationId="{3874B73E-49D6-47B3-B07A-F5A57A9BA2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3672510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39765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494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7959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9028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3055478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2179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161308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59726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41E9F-B004-4C1B-8C0E-C52D949C36F9}"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342097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F41E9F-B004-4C1B-8C0E-C52D949C36F9}"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408664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F41E9F-B004-4C1B-8C0E-C52D949C36F9}"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118849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F41E9F-B004-4C1B-8C0E-C52D949C36F9}"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397897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41E9F-B004-4C1B-8C0E-C52D949C36F9}"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15252752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F41E9F-B004-4C1B-8C0E-C52D949C36F9}"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42519648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F41E9F-B004-4C1B-8C0E-C52D949C36F9}"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1D60B-71DA-46EB-861E-0251D0D8A77D}" type="slidenum">
              <a:rPr lang="en-IN" smtClean="0"/>
              <a:t>‹#›</a:t>
            </a:fld>
            <a:endParaRPr lang="en-IN"/>
          </a:p>
        </p:txBody>
      </p:sp>
    </p:spTree>
    <p:extLst>
      <p:ext uri="{BB962C8B-B14F-4D97-AF65-F5344CB8AC3E}">
        <p14:creationId xmlns:p14="http://schemas.microsoft.com/office/powerpoint/2010/main" val="148641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F41E9F-B004-4C1B-8C0E-C52D949C36F9}" type="datetimeFigureOut">
              <a:rPr lang="en-IN" smtClean="0"/>
              <a:t>27-06-2023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B1D60B-71DA-46EB-861E-0251D0D8A77D}" type="slidenum">
              <a:rPr lang="en-IN" smtClean="0"/>
              <a:t>‹#›</a:t>
            </a:fld>
            <a:endParaRPr lang="en-IN"/>
          </a:p>
        </p:txBody>
      </p:sp>
    </p:spTree>
    <p:extLst>
      <p:ext uri="{BB962C8B-B14F-4D97-AF65-F5344CB8AC3E}">
        <p14:creationId xmlns:p14="http://schemas.microsoft.com/office/powerpoint/2010/main" val="40530218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64EB-5543-4BFD-8166-AF9E57B25839}"/>
              </a:ext>
            </a:extLst>
          </p:cNvPr>
          <p:cNvSpPr>
            <a:spLocks noGrp="1"/>
          </p:cNvSpPr>
          <p:nvPr>
            <p:ph type="ctrTitle"/>
          </p:nvPr>
        </p:nvSpPr>
        <p:spPr>
          <a:xfrm>
            <a:off x="2848246" y="2235041"/>
            <a:ext cx="6495507" cy="2387918"/>
          </a:xfrm>
        </p:spPr>
        <p:txBody>
          <a:bodyPr anchor="b">
            <a:normAutofit fontScale="90000"/>
          </a:bodyPr>
          <a:lstStyle/>
          <a:p>
            <a:pPr algn="ctr"/>
            <a:r>
              <a:rPr lang="en-US" sz="8000" b="1" dirty="0">
                <a:solidFill>
                  <a:schemeClr val="tx2"/>
                </a:solidFill>
              </a:rPr>
              <a:t>VIRTUAL ASSISTANT</a:t>
            </a:r>
            <a:endParaRPr lang="en-IN" sz="8000" b="1" dirty="0">
              <a:solidFill>
                <a:schemeClr val="tx2"/>
              </a:solidFill>
            </a:endParaRPr>
          </a:p>
        </p:txBody>
      </p:sp>
    </p:spTree>
    <p:extLst>
      <p:ext uri="{BB962C8B-B14F-4D97-AF65-F5344CB8AC3E}">
        <p14:creationId xmlns:p14="http://schemas.microsoft.com/office/powerpoint/2010/main" val="392327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5FEA-D990-47CD-B16A-4C0CC557CE4E}"/>
              </a:ext>
            </a:extLst>
          </p:cNvPr>
          <p:cNvSpPr>
            <a:spLocks noGrp="1"/>
          </p:cNvSpPr>
          <p:nvPr>
            <p:ph type="title"/>
          </p:nvPr>
        </p:nvSpPr>
        <p:spPr>
          <a:xfrm>
            <a:off x="677334" y="408265"/>
            <a:ext cx="8596668" cy="1320800"/>
          </a:xfrm>
        </p:spPr>
        <p:txBody>
          <a:bodyPr/>
          <a:lstStyle/>
          <a:p>
            <a:r>
              <a:rPr lang="en-US" dirty="0"/>
              <a:t>Software And Hardware Requirements:</a:t>
            </a:r>
            <a:endParaRPr lang="en-IN" dirty="0"/>
          </a:p>
        </p:txBody>
      </p:sp>
      <p:sp>
        <p:nvSpPr>
          <p:cNvPr id="3" name="Content Placeholder 2">
            <a:extLst>
              <a:ext uri="{FF2B5EF4-FFF2-40B4-BE49-F238E27FC236}">
                <a16:creationId xmlns:a16="http://schemas.microsoft.com/office/drawing/2014/main" id="{84351526-A7C0-4E02-B3F6-32650D323041}"/>
              </a:ext>
            </a:extLst>
          </p:cNvPr>
          <p:cNvSpPr>
            <a:spLocks noGrp="1"/>
          </p:cNvSpPr>
          <p:nvPr>
            <p:ph idx="1"/>
          </p:nvPr>
        </p:nvSpPr>
        <p:spPr>
          <a:xfrm>
            <a:off x="677334" y="1283516"/>
            <a:ext cx="8596668" cy="5293453"/>
          </a:xfrm>
        </p:spPr>
        <p:txBody>
          <a:bodyPr>
            <a:normAutofit fontScale="62500" lnSpcReduction="20000"/>
          </a:bodyPr>
          <a:lstStyle/>
          <a:p>
            <a:r>
              <a:rPr lang="en-US" sz="2900" dirty="0"/>
              <a:t>Hardware requirements:</a:t>
            </a:r>
          </a:p>
          <a:p>
            <a:pPr marL="342900" marR="275590" lvl="0" indent="-342900" algn="just" fontAlgn="base">
              <a:lnSpc>
                <a:spcPct val="106000"/>
              </a:lnSpc>
              <a:spcAft>
                <a:spcPts val="480"/>
              </a:spcAft>
              <a:buClr>
                <a:srgbClr val="000000"/>
              </a:buClr>
              <a:buSzPts val="1200"/>
              <a:buFont typeface="Arial" panose="020B0604020202020204" pitchFamily="34" charset="0"/>
              <a:buChar char="•"/>
            </a:pPr>
            <a:r>
              <a:rPr lang="en-US" sz="2900" u="none" strike="noStrike" dirty="0">
                <a:effectLst/>
                <a:uFill>
                  <a:solidFill>
                    <a:srgbClr val="000000"/>
                  </a:solidFill>
                </a:uFill>
                <a:ea typeface="Arial" panose="020B0604020202020204" pitchFamily="34" charset="0"/>
                <a:cs typeface="Arial" panose="020B0604020202020204" pitchFamily="34" charset="0"/>
              </a:rPr>
              <a:t>Intel Core i3 processor or later. </a:t>
            </a:r>
            <a:endParaRPr lang="en-IN" sz="2900" u="none" strike="noStrike" dirty="0">
              <a:effectLst/>
              <a:uFill>
                <a:solidFill>
                  <a:srgbClr val="000000"/>
                </a:solidFill>
              </a:uFill>
              <a:ea typeface="Arial" panose="020B0604020202020204" pitchFamily="34" charset="0"/>
              <a:cs typeface="Arial" panose="020B0604020202020204" pitchFamily="34" charset="0"/>
            </a:endParaRPr>
          </a:p>
          <a:p>
            <a:pPr marL="342900" marR="275590" lvl="0" indent="-342900" algn="just" fontAlgn="base">
              <a:lnSpc>
                <a:spcPct val="106000"/>
              </a:lnSpc>
              <a:spcAft>
                <a:spcPts val="580"/>
              </a:spcAft>
              <a:buClr>
                <a:srgbClr val="000000"/>
              </a:buClr>
              <a:buSzPts val="1200"/>
              <a:buFont typeface="Arial" panose="020B0604020202020204" pitchFamily="34" charset="0"/>
              <a:buChar char="•"/>
            </a:pPr>
            <a:r>
              <a:rPr lang="en-US" sz="2900" u="none" strike="noStrike" dirty="0">
                <a:effectLst/>
                <a:uFill>
                  <a:solidFill>
                    <a:srgbClr val="000000"/>
                  </a:solidFill>
                </a:uFill>
                <a:ea typeface="Arial" panose="020B0604020202020204" pitchFamily="34" charset="0"/>
                <a:cs typeface="Arial" panose="020B0604020202020204" pitchFamily="34" charset="0"/>
              </a:rPr>
              <a:t>RAM 2GB or more. </a:t>
            </a:r>
            <a:endParaRPr lang="en-IN" sz="2900" u="none" strike="noStrike" dirty="0">
              <a:effectLst/>
              <a:uFill>
                <a:solidFill>
                  <a:srgbClr val="000000"/>
                </a:solidFill>
              </a:uFill>
              <a:ea typeface="Arial" panose="020B0604020202020204" pitchFamily="34" charset="0"/>
              <a:cs typeface="Arial" panose="020B0604020202020204" pitchFamily="34" charset="0"/>
            </a:endParaRPr>
          </a:p>
          <a:p>
            <a:pPr marL="342900" marR="275590" lvl="0" indent="-342900" algn="just" fontAlgn="base">
              <a:lnSpc>
                <a:spcPct val="106000"/>
              </a:lnSpc>
              <a:spcAft>
                <a:spcPts val="580"/>
              </a:spcAft>
              <a:buClr>
                <a:srgbClr val="000000"/>
              </a:buClr>
              <a:buSzPts val="1200"/>
              <a:buFont typeface="Arial" panose="020B0604020202020204" pitchFamily="34" charset="0"/>
              <a:buChar char="•"/>
            </a:pPr>
            <a:r>
              <a:rPr lang="en-US" sz="2900" u="none" strike="noStrike" dirty="0">
                <a:effectLst/>
                <a:uFill>
                  <a:solidFill>
                    <a:srgbClr val="000000"/>
                  </a:solidFill>
                </a:uFill>
                <a:ea typeface="Arial" panose="020B0604020202020204" pitchFamily="34" charset="0"/>
                <a:cs typeface="Arial" panose="020B0604020202020204" pitchFamily="34" charset="0"/>
              </a:rPr>
              <a:t>Microphone</a:t>
            </a:r>
            <a:endParaRPr lang="en-IN" sz="2900" u="none" strike="noStrike" dirty="0">
              <a:effectLst/>
              <a:uFill>
                <a:solidFill>
                  <a:srgbClr val="000000"/>
                </a:solidFill>
              </a:uFill>
              <a:ea typeface="Arial" panose="020B0604020202020204" pitchFamily="34" charset="0"/>
              <a:cs typeface="Arial" panose="020B0604020202020204" pitchFamily="34" charset="0"/>
            </a:endParaRPr>
          </a:p>
          <a:p>
            <a:pPr marL="342900" marR="275590" lvl="0" indent="-342900" algn="just" fontAlgn="base">
              <a:lnSpc>
                <a:spcPct val="106000"/>
              </a:lnSpc>
              <a:spcAft>
                <a:spcPts val="580"/>
              </a:spcAft>
              <a:buClr>
                <a:srgbClr val="000000"/>
              </a:buClr>
              <a:buSzPts val="1200"/>
              <a:buFont typeface="Arial" panose="020B0604020202020204" pitchFamily="34" charset="0"/>
              <a:buChar char="•"/>
            </a:pPr>
            <a:r>
              <a:rPr lang="en-US" sz="2900" u="none" strike="noStrike" dirty="0">
                <a:effectLst/>
                <a:uFill>
                  <a:solidFill>
                    <a:srgbClr val="000000"/>
                  </a:solidFill>
                </a:uFill>
                <a:ea typeface="Arial" panose="020B0604020202020204" pitchFamily="34" charset="0"/>
                <a:cs typeface="Arial" panose="020B0604020202020204" pitchFamily="34" charset="0"/>
              </a:rPr>
              <a:t>Speakers</a:t>
            </a:r>
            <a:endParaRPr lang="en-IN" sz="2900" u="none" strike="noStrike" dirty="0">
              <a:effectLst/>
              <a:uFill>
                <a:solidFill>
                  <a:srgbClr val="000000"/>
                </a:solidFill>
              </a:uFill>
              <a:ea typeface="Arial" panose="020B0604020202020204" pitchFamily="34" charset="0"/>
              <a:cs typeface="Arial" panose="020B0604020202020204" pitchFamily="34" charset="0"/>
            </a:endParaRPr>
          </a:p>
          <a:p>
            <a:pPr marL="0" indent="0">
              <a:buNone/>
            </a:pPr>
            <a:endParaRPr lang="en-US" sz="2900" dirty="0"/>
          </a:p>
          <a:p>
            <a:pPr marL="0" indent="0">
              <a:buNone/>
            </a:pPr>
            <a:endParaRPr lang="en-US" sz="2900" dirty="0"/>
          </a:p>
          <a:p>
            <a:r>
              <a:rPr lang="en-IN" sz="2900" dirty="0"/>
              <a:t>Software requirements:</a:t>
            </a:r>
          </a:p>
          <a:p>
            <a:pPr marL="342900" marR="275590" lvl="0" indent="-342900" algn="just" fontAlgn="base">
              <a:lnSpc>
                <a:spcPct val="106000"/>
              </a:lnSpc>
              <a:spcAft>
                <a:spcPts val="480"/>
              </a:spcAft>
              <a:buClr>
                <a:srgbClr val="000000"/>
              </a:buClr>
              <a:buSzPts val="1200"/>
              <a:buFont typeface="Arial" panose="020B0604020202020204" pitchFamily="34" charset="0"/>
              <a:buChar char="•"/>
            </a:pPr>
            <a:r>
              <a:rPr lang="en-IN" sz="2900" dirty="0"/>
              <a:t> 	</a:t>
            </a:r>
            <a:r>
              <a:rPr lang="en-US" sz="29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Windows 10(64-bit) or above. </a:t>
            </a:r>
            <a:endParaRPr lang="en-IN" sz="29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75590" lvl="0" indent="-342900" algn="just" fontAlgn="base">
              <a:lnSpc>
                <a:spcPct val="106000"/>
              </a:lnSpc>
              <a:spcAft>
                <a:spcPts val="485"/>
              </a:spcAft>
              <a:buClr>
                <a:srgbClr val="000000"/>
              </a:buClr>
              <a:buSzPts val="1200"/>
              <a:buFont typeface="Arial" panose="020B0604020202020204" pitchFamily="34" charset="0"/>
              <a:buChar char="•"/>
            </a:pPr>
            <a:r>
              <a:rPr lang="en-US" sz="29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Python 3.7 or later </a:t>
            </a:r>
            <a:endParaRPr lang="en-IN" sz="29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75590" lvl="0" indent="-342900" algn="just" fontAlgn="base">
              <a:lnSpc>
                <a:spcPct val="106000"/>
              </a:lnSpc>
              <a:spcAft>
                <a:spcPts val="480"/>
              </a:spcAft>
              <a:buClr>
                <a:srgbClr val="000000"/>
              </a:buClr>
              <a:buSzPts val="1200"/>
              <a:buFont typeface="Arial" panose="020B0604020202020204" pitchFamily="34" charset="0"/>
              <a:buChar char="•"/>
            </a:pPr>
            <a:r>
              <a:rPr lang="en-US" sz="29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Chrome Driver </a:t>
            </a:r>
            <a:endParaRPr lang="en-IN" sz="29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75590" lvl="0" indent="-342900" algn="just" fontAlgn="base">
              <a:lnSpc>
                <a:spcPct val="106000"/>
              </a:lnSpc>
              <a:spcAft>
                <a:spcPts val="480"/>
              </a:spcAft>
              <a:buClr>
                <a:srgbClr val="000000"/>
              </a:buClr>
              <a:buSzPts val="1200"/>
              <a:buFont typeface="Arial" panose="020B0604020202020204" pitchFamily="34" charset="0"/>
              <a:buChar char="•"/>
            </a:pPr>
            <a:r>
              <a:rPr lang="en-US" sz="29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Stable Internet Connection</a:t>
            </a:r>
            <a:endParaRPr lang="en-IN" sz="29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IN" sz="3400" dirty="0"/>
              <a:t>	</a:t>
            </a:r>
            <a:endParaRPr lang="en-US" sz="3400" dirty="0"/>
          </a:p>
        </p:txBody>
      </p:sp>
    </p:spTree>
    <p:extLst>
      <p:ext uri="{BB962C8B-B14F-4D97-AF65-F5344CB8AC3E}">
        <p14:creationId xmlns:p14="http://schemas.microsoft.com/office/powerpoint/2010/main" val="1405129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7779-86C3-4DC2-B8AB-8E6D24EB46E5}"/>
              </a:ext>
            </a:extLst>
          </p:cNvPr>
          <p:cNvSpPr>
            <a:spLocks noGrp="1"/>
          </p:cNvSpPr>
          <p:nvPr>
            <p:ph type="title"/>
          </p:nvPr>
        </p:nvSpPr>
        <p:spPr/>
        <p:txBody>
          <a:bodyPr/>
          <a:lstStyle/>
          <a:p>
            <a:r>
              <a:rPr lang="en-US" dirty="0"/>
              <a:t>Output Screen:</a:t>
            </a:r>
            <a:endParaRPr lang="en-IN" dirty="0"/>
          </a:p>
        </p:txBody>
      </p:sp>
      <p:sp>
        <p:nvSpPr>
          <p:cNvPr id="3" name="Content Placeholder 2">
            <a:extLst>
              <a:ext uri="{FF2B5EF4-FFF2-40B4-BE49-F238E27FC236}">
                <a16:creationId xmlns:a16="http://schemas.microsoft.com/office/drawing/2014/main" id="{D3D11D3D-8DFF-4B7A-A945-1F740822E77D}"/>
              </a:ext>
            </a:extLst>
          </p:cNvPr>
          <p:cNvSpPr>
            <a:spLocks noGrp="1"/>
          </p:cNvSpPr>
          <p:nvPr>
            <p:ph idx="1"/>
          </p:nvPr>
        </p:nvSpPr>
        <p:spPr/>
        <p:txBody>
          <a:bodyPr>
            <a:normAutofit/>
          </a:bodyPr>
          <a:lstStyle/>
          <a:p>
            <a:r>
              <a:rPr lang="en-US" sz="2200" dirty="0"/>
              <a:t>The final output can be one of the various tasks that the personal assistant can execute. The input is basically converted into phrase which are connected to executable commands.</a:t>
            </a:r>
          </a:p>
          <a:p>
            <a:r>
              <a:rPr lang="en-US" sz="2200" dirty="0"/>
              <a:t>This is then processed using various algorithms to turn these inputs into a meaningful phrase that is present in the system. </a:t>
            </a:r>
          </a:p>
          <a:p>
            <a:r>
              <a:rPr lang="en-US" sz="2200" dirty="0"/>
              <a:t>This phrase is then cross checked for any commands or responses that might be connected to the phrase. Then the response(s) is either printed or the command is executed. </a:t>
            </a:r>
            <a:endParaRPr lang="en-IN" sz="2200" dirty="0"/>
          </a:p>
        </p:txBody>
      </p:sp>
    </p:spTree>
    <p:extLst>
      <p:ext uri="{BB962C8B-B14F-4D97-AF65-F5344CB8AC3E}">
        <p14:creationId xmlns:p14="http://schemas.microsoft.com/office/powerpoint/2010/main" val="382417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1A2DD5-FBE0-4F44-A4C9-7EB537736C6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1476462"/>
            <a:ext cx="8793837" cy="4771938"/>
          </a:xfrm>
          <a:prstGeom prst="rect">
            <a:avLst/>
          </a:prstGeom>
        </p:spPr>
      </p:pic>
      <p:sp>
        <p:nvSpPr>
          <p:cNvPr id="2" name="Title 1">
            <a:extLst>
              <a:ext uri="{FF2B5EF4-FFF2-40B4-BE49-F238E27FC236}">
                <a16:creationId xmlns:a16="http://schemas.microsoft.com/office/drawing/2014/main" id="{E7A36B3D-D910-4645-9F7E-6273D118E592}"/>
              </a:ext>
            </a:extLst>
          </p:cNvPr>
          <p:cNvSpPr>
            <a:spLocks noGrp="1"/>
          </p:cNvSpPr>
          <p:nvPr>
            <p:ph type="title"/>
          </p:nvPr>
        </p:nvSpPr>
        <p:spPr/>
        <p:txBody>
          <a:bodyPr>
            <a:normAutofit fontScale="90000"/>
          </a:bodyPr>
          <a:lstStyle/>
          <a:p>
            <a:r>
              <a:rPr lang="en-US" sz="2000" b="0" kern="0" dirty="0">
                <a:ln>
                  <a:noFill/>
                </a:ln>
                <a:solidFill>
                  <a:srgbClr val="000000"/>
                </a:solidFill>
                <a:effectLst>
                  <a:outerShdw blurRad="38100" dist="19050" dir="2700000" algn="tl">
                    <a:schemeClr val="dk1">
                      <a:alpha val="40000"/>
                    </a:schemeClr>
                  </a:outerShdw>
                </a:effectLst>
                <a:latin typeface="Trebuchet MS (Body)"/>
                <a:ea typeface="Times New Roman" panose="02020603050405020304" pitchFamily="18" charset="0"/>
              </a:rPr>
              <a:t>This picture shows the Graphical Module of the personal virtual assistant. This screen shows the status of the machine like(battery, volume, RAM capacity) and it also shows the Time, Date and other necessary applications.</a:t>
            </a:r>
            <a:br>
              <a:rPr lang="en-IN" sz="1800" b="1" kern="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041827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B329-091F-4948-B8C5-F2616D025303}"/>
              </a:ext>
            </a:extLst>
          </p:cNvPr>
          <p:cNvSpPr>
            <a:spLocks noGrp="1"/>
          </p:cNvSpPr>
          <p:nvPr>
            <p:ph type="title"/>
          </p:nvPr>
        </p:nvSpPr>
        <p:spPr/>
        <p:txBody>
          <a:bodyPr>
            <a:normAutofit/>
          </a:bodyPr>
          <a:lstStyle/>
          <a:p>
            <a:r>
              <a:rPr lang="en-US" sz="1800" b="0" kern="0" dirty="0">
                <a:ln>
                  <a:noFill/>
                </a:ln>
                <a:solidFill>
                  <a:srgbClr val="000000"/>
                </a:solidFill>
                <a:effectLst>
                  <a:outerShdw blurRad="38100" dist="19050" dir="2700000" algn="tl">
                    <a:schemeClr val="dk1">
                      <a:alpha val="40000"/>
                    </a:schemeClr>
                  </a:outerShdw>
                </a:effectLst>
                <a:latin typeface="Trebuchet MS (Body)"/>
                <a:ea typeface="Times New Roman" panose="02020603050405020304" pitchFamily="18" charset="0"/>
              </a:rPr>
              <a:t>When a command is given to open google the virtual assistant opens the google.com website on your home/default browser as shown in the picture.</a:t>
            </a:r>
            <a:endParaRPr lang="en-IN" sz="1800" dirty="0">
              <a:latin typeface="Trebuchet MS (Body)"/>
            </a:endParaRPr>
          </a:p>
        </p:txBody>
      </p:sp>
      <p:pic>
        <p:nvPicPr>
          <p:cNvPr id="4" name="Content Placeholder 3">
            <a:extLst>
              <a:ext uri="{FF2B5EF4-FFF2-40B4-BE49-F238E27FC236}">
                <a16:creationId xmlns:a16="http://schemas.microsoft.com/office/drawing/2014/main" id="{63BFE856-1ACD-4724-87DF-E9E8784D58B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954" y="1392572"/>
            <a:ext cx="8347046" cy="5066951"/>
          </a:xfrm>
          <a:prstGeom prst="rect">
            <a:avLst/>
          </a:prstGeom>
        </p:spPr>
      </p:pic>
    </p:spTree>
    <p:extLst>
      <p:ext uri="{BB962C8B-B14F-4D97-AF65-F5344CB8AC3E}">
        <p14:creationId xmlns:p14="http://schemas.microsoft.com/office/powerpoint/2010/main" val="424104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F3D5-944F-4FB1-BD15-9BCB0068571D}"/>
              </a:ext>
            </a:extLst>
          </p:cNvPr>
          <p:cNvSpPr>
            <a:spLocks noGrp="1"/>
          </p:cNvSpPr>
          <p:nvPr>
            <p:ph type="title"/>
          </p:nvPr>
        </p:nvSpPr>
        <p:spPr/>
        <p:txBody>
          <a:bodyPr/>
          <a:lstStyle/>
          <a:p>
            <a:r>
              <a:rPr lang="en-US" sz="1800" b="0" kern="0" dirty="0">
                <a:ln>
                  <a:noFill/>
                </a:ln>
                <a:solidFill>
                  <a:srgbClr val="000000"/>
                </a:solidFill>
                <a:effectLst>
                  <a:outerShdw blurRad="38100" dist="19050" dir="2700000" algn="tl">
                    <a:schemeClr val="dk1">
                      <a:alpha val="40000"/>
                    </a:schemeClr>
                  </a:outerShdw>
                </a:effectLst>
                <a:latin typeface="Trebuchet MS (Body)"/>
                <a:ea typeface="Times New Roman" panose="02020603050405020304" pitchFamily="18" charset="0"/>
              </a:rPr>
              <a:t>If the command is given is given to “open my inbox” or “open my mails” the virtual assistant opens your Gmail as shown in the picture below.</a:t>
            </a:r>
            <a:br>
              <a:rPr lang="en-IN" sz="1800" b="1" kern="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2EDD085-B96A-4A19-B842-F1010272ADD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5" y="1300294"/>
            <a:ext cx="8596668" cy="5176007"/>
          </a:xfrm>
          <a:prstGeom prst="rect">
            <a:avLst/>
          </a:prstGeom>
        </p:spPr>
      </p:pic>
    </p:spTree>
    <p:extLst>
      <p:ext uri="{BB962C8B-B14F-4D97-AF65-F5344CB8AC3E}">
        <p14:creationId xmlns:p14="http://schemas.microsoft.com/office/powerpoint/2010/main" val="223024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FF6B-A7C6-438F-9997-FCAF0FE5699C}"/>
              </a:ext>
            </a:extLst>
          </p:cNvPr>
          <p:cNvSpPr>
            <a:spLocks noGrp="1"/>
          </p:cNvSpPr>
          <p:nvPr>
            <p:ph type="title"/>
          </p:nvPr>
        </p:nvSpPr>
        <p:spPr/>
        <p:txBody>
          <a:bodyPr/>
          <a:lstStyle/>
          <a:p>
            <a:r>
              <a:rPr lang="en-US" sz="1800" b="0" kern="0" dirty="0">
                <a:ln>
                  <a:noFill/>
                </a:ln>
                <a:solidFill>
                  <a:srgbClr val="000000"/>
                </a:solidFill>
                <a:effectLst>
                  <a:outerShdw blurRad="38100" dist="19050" dir="2700000" algn="tl">
                    <a:schemeClr val="dk1">
                      <a:alpha val="40000"/>
                    </a:schemeClr>
                  </a:outerShdw>
                </a:effectLst>
                <a:latin typeface="Trebuchet MS (Body)"/>
                <a:ea typeface="Times New Roman" panose="02020603050405020304" pitchFamily="18" charset="0"/>
              </a:rPr>
              <a:t>If the command is given “locate Hyderabad” or “where is Hyderabad” the virtual assistant then shows the location you asked for as shown in the picture below.</a:t>
            </a:r>
            <a:br>
              <a:rPr lang="en-IN" sz="1800" b="1" kern="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AC6303A2-38C5-4094-BAC2-D06D4FBE97B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5" y="1291905"/>
            <a:ext cx="8596668" cy="5159229"/>
          </a:xfrm>
          <a:prstGeom prst="rect">
            <a:avLst/>
          </a:prstGeom>
        </p:spPr>
      </p:pic>
    </p:spTree>
    <p:extLst>
      <p:ext uri="{BB962C8B-B14F-4D97-AF65-F5344CB8AC3E}">
        <p14:creationId xmlns:p14="http://schemas.microsoft.com/office/powerpoint/2010/main" val="405878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2568-5574-4E79-AE38-0603B3CBAED8}"/>
              </a:ext>
            </a:extLst>
          </p:cNvPr>
          <p:cNvSpPr>
            <a:spLocks noGrp="1"/>
          </p:cNvSpPr>
          <p:nvPr>
            <p:ph type="title"/>
          </p:nvPr>
        </p:nvSpPr>
        <p:spPr/>
        <p:txBody>
          <a:bodyPr/>
          <a:lstStyle/>
          <a:p>
            <a:r>
              <a:rPr lang="en-US" sz="1800" b="0" kern="0" dirty="0">
                <a:ln>
                  <a:noFill/>
                </a:ln>
                <a:solidFill>
                  <a:srgbClr val="000000"/>
                </a:solidFill>
                <a:effectLst>
                  <a:outerShdw blurRad="38100" dist="19050" dir="2700000" algn="tl">
                    <a:schemeClr val="dk1">
                      <a:alpha val="40000"/>
                    </a:schemeClr>
                  </a:outerShdw>
                </a:effectLst>
                <a:latin typeface="Trebuchet MS (Body)"/>
                <a:ea typeface="Times New Roman" panose="02020603050405020304" pitchFamily="18" charset="0"/>
              </a:rPr>
              <a:t>You can also open any application on your PC for example here we have opened our command prompt as shown in the picture below.</a:t>
            </a:r>
            <a:br>
              <a:rPr lang="en-IN" sz="1800" b="1" kern="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D45B7E8C-BC3C-4BEC-A307-1F2CADE4FCD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5" y="1350629"/>
            <a:ext cx="8508610" cy="5176006"/>
          </a:xfrm>
          <a:prstGeom prst="rect">
            <a:avLst/>
          </a:prstGeom>
        </p:spPr>
      </p:pic>
    </p:spTree>
    <p:extLst>
      <p:ext uri="{BB962C8B-B14F-4D97-AF65-F5344CB8AC3E}">
        <p14:creationId xmlns:p14="http://schemas.microsoft.com/office/powerpoint/2010/main" val="3063482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4A64-9408-4684-B2C1-52B9A0F43093}"/>
              </a:ext>
            </a:extLst>
          </p:cNvPr>
          <p:cNvSpPr>
            <a:spLocks noGrp="1"/>
          </p:cNvSpPr>
          <p:nvPr>
            <p:ph type="title"/>
          </p:nvPr>
        </p:nvSpPr>
        <p:spPr/>
        <p:txBody>
          <a:bodyPr/>
          <a:lstStyle/>
          <a:p>
            <a:r>
              <a:rPr lang="en-US" sz="1800" b="0" kern="0" dirty="0">
                <a:ln>
                  <a:noFill/>
                </a:ln>
                <a:solidFill>
                  <a:srgbClr val="000000"/>
                </a:solidFill>
                <a:effectLst>
                  <a:outerShdw blurRad="38100" dist="19050" dir="2700000" algn="tl">
                    <a:schemeClr val="dk1">
                      <a:alpha val="40000"/>
                    </a:schemeClr>
                  </a:outerShdw>
                </a:effectLst>
                <a:latin typeface="Trebuchet MS (Body)"/>
                <a:ea typeface="Times New Roman" panose="02020603050405020304" pitchFamily="18" charset="0"/>
              </a:rPr>
              <a:t>We can also command the virtual assistant to make a note for example your daily tasks or your grocery lists or anything you want as shown in the picture below.</a:t>
            </a:r>
            <a:br>
              <a:rPr lang="en-IN" sz="1800" b="1" kern="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9B5762C-770F-40DB-B6FE-4D657F2FF56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6895" y="1333850"/>
            <a:ext cx="8737107" cy="5050171"/>
          </a:xfrm>
          <a:prstGeom prst="rect">
            <a:avLst/>
          </a:prstGeom>
        </p:spPr>
      </p:pic>
    </p:spTree>
    <p:extLst>
      <p:ext uri="{BB962C8B-B14F-4D97-AF65-F5344CB8AC3E}">
        <p14:creationId xmlns:p14="http://schemas.microsoft.com/office/powerpoint/2010/main" val="3550283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2DAD-95BA-483B-98B2-43EA4F78DD3C}"/>
              </a:ext>
            </a:extLst>
          </p:cNvPr>
          <p:cNvSpPr>
            <a:spLocks noGrp="1"/>
          </p:cNvSpPr>
          <p:nvPr>
            <p:ph type="title"/>
          </p:nvPr>
        </p:nvSpPr>
        <p:spPr/>
        <p:txBody>
          <a:bodyPr/>
          <a:lstStyle/>
          <a:p>
            <a:r>
              <a:rPr lang="en-US" sz="1800" b="0" kern="0" dirty="0">
                <a:ln>
                  <a:noFill/>
                </a:ln>
                <a:solidFill>
                  <a:srgbClr val="000000"/>
                </a:solidFill>
                <a:effectLst>
                  <a:outerShdw blurRad="38100" dist="19050" dir="2700000" algn="tl">
                    <a:schemeClr val="dk1">
                      <a:alpha val="40000"/>
                    </a:schemeClr>
                  </a:outerShdw>
                </a:effectLst>
                <a:latin typeface="Trebuchet MS (Body)"/>
                <a:ea typeface="Times New Roman" panose="02020603050405020304" pitchFamily="18" charset="0"/>
              </a:rPr>
              <a:t>In this picture the user asks the virtual assistant to open a “New Incognito tab” likewise you can also ask the assistant to open a tab etc.…</a:t>
            </a:r>
            <a:br>
              <a:rPr lang="en-IN" sz="1800" b="1" kern="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2BD3568-F7BA-419A-9B31-F5197B7BA74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7667" y="1359017"/>
            <a:ext cx="8596667" cy="5117284"/>
          </a:xfrm>
          <a:prstGeom prst="rect">
            <a:avLst/>
          </a:prstGeom>
        </p:spPr>
      </p:pic>
    </p:spTree>
    <p:extLst>
      <p:ext uri="{BB962C8B-B14F-4D97-AF65-F5344CB8AC3E}">
        <p14:creationId xmlns:p14="http://schemas.microsoft.com/office/powerpoint/2010/main" val="330728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7336-865F-4BAF-BF9E-61480806A0A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AD4A242-D6DA-4086-9511-7DA7DCBAF410}"/>
              </a:ext>
            </a:extLst>
          </p:cNvPr>
          <p:cNvSpPr>
            <a:spLocks noGrp="1"/>
          </p:cNvSpPr>
          <p:nvPr>
            <p:ph idx="1"/>
          </p:nvPr>
        </p:nvSpPr>
        <p:spPr>
          <a:xfrm>
            <a:off x="677334" y="1731894"/>
            <a:ext cx="8596668" cy="3880773"/>
          </a:xfrm>
        </p:spPr>
        <p:txBody>
          <a:bodyPr>
            <a:normAutofit/>
          </a:bodyPr>
          <a:lstStyle/>
          <a:p>
            <a:r>
              <a:rPr lang="en-US" sz="2200" dirty="0"/>
              <a:t>It is mainly built to make a much more efficient VPA that they can be brought into much more practical day-to-day uses. But the system has its own limitation. Though the efficiency is high the time consumption for each task to complete maybe higher than the other VPA’s and also the complexity of the algorithms and the concepts would make it very tough to tweak it if needed in the future.</a:t>
            </a:r>
            <a:endParaRPr lang="en-IN" sz="2200" dirty="0"/>
          </a:p>
        </p:txBody>
      </p:sp>
    </p:spTree>
    <p:extLst>
      <p:ext uri="{BB962C8B-B14F-4D97-AF65-F5344CB8AC3E}">
        <p14:creationId xmlns:p14="http://schemas.microsoft.com/office/powerpoint/2010/main" val="52651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DB44-122A-488F-8D69-4526A47C517C}"/>
              </a:ext>
            </a:extLst>
          </p:cNvPr>
          <p:cNvSpPr>
            <a:spLocks noGrp="1"/>
          </p:cNvSpPr>
          <p:nvPr>
            <p:ph type="title"/>
          </p:nvPr>
        </p:nvSpPr>
        <p:spPr>
          <a:xfrm>
            <a:off x="838200" y="323180"/>
            <a:ext cx="10515600" cy="1325563"/>
          </a:xfrm>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30973B6A-D104-4815-B593-9C9BA46A387B}"/>
              </a:ext>
            </a:extLst>
          </p:cNvPr>
          <p:cNvSpPr>
            <a:spLocks noGrp="1"/>
          </p:cNvSpPr>
          <p:nvPr>
            <p:ph idx="1"/>
          </p:nvPr>
        </p:nvSpPr>
        <p:spPr>
          <a:xfrm>
            <a:off x="702501" y="1488613"/>
            <a:ext cx="8596668" cy="3880773"/>
          </a:xfrm>
        </p:spPr>
        <p:txBody>
          <a:bodyPr>
            <a:normAutofit/>
          </a:bodyPr>
          <a:lstStyle/>
          <a:p>
            <a:pPr>
              <a:buFont typeface="Wingdings" panose="05000000000000000000" pitchFamily="2" charset="2"/>
              <a:buChar char="§"/>
            </a:pPr>
            <a:r>
              <a:rPr lang="en-US" dirty="0"/>
              <a:t>Abstract</a:t>
            </a:r>
          </a:p>
          <a:p>
            <a:pPr>
              <a:buFont typeface="Wingdings" panose="05000000000000000000" pitchFamily="2" charset="2"/>
              <a:buChar char="§"/>
            </a:pPr>
            <a:r>
              <a:rPr lang="en-US" dirty="0"/>
              <a:t>Introduction</a:t>
            </a:r>
          </a:p>
          <a:p>
            <a:pPr>
              <a:buFont typeface="Wingdings" panose="05000000000000000000" pitchFamily="2" charset="2"/>
              <a:buChar char="§"/>
            </a:pPr>
            <a:r>
              <a:rPr lang="en-US" dirty="0"/>
              <a:t>Objective</a:t>
            </a:r>
          </a:p>
          <a:p>
            <a:pPr>
              <a:buFont typeface="Wingdings" panose="05000000000000000000" pitchFamily="2" charset="2"/>
              <a:buChar char="§"/>
            </a:pPr>
            <a:r>
              <a:rPr lang="en-US" dirty="0"/>
              <a:t>Existing System</a:t>
            </a:r>
          </a:p>
          <a:p>
            <a:pPr>
              <a:buFont typeface="Wingdings" panose="05000000000000000000" pitchFamily="2" charset="2"/>
              <a:buChar char="§"/>
            </a:pPr>
            <a:r>
              <a:rPr lang="en-US" dirty="0"/>
              <a:t>Proposed System</a:t>
            </a:r>
          </a:p>
          <a:p>
            <a:pPr>
              <a:buFont typeface="Wingdings" panose="05000000000000000000" pitchFamily="2" charset="2"/>
              <a:buChar char="§"/>
            </a:pPr>
            <a:r>
              <a:rPr lang="en-US" dirty="0"/>
              <a:t>Software And Hardware Requirements</a:t>
            </a:r>
          </a:p>
          <a:p>
            <a:pPr>
              <a:buFont typeface="Wingdings" panose="05000000000000000000" pitchFamily="2" charset="2"/>
              <a:buChar char="§"/>
            </a:pPr>
            <a:r>
              <a:rPr lang="en-US" dirty="0"/>
              <a:t>System Modules</a:t>
            </a:r>
          </a:p>
          <a:p>
            <a:pPr>
              <a:buFont typeface="Wingdings" panose="05000000000000000000" pitchFamily="2" charset="2"/>
              <a:buChar char="§"/>
            </a:pPr>
            <a:r>
              <a:rPr lang="en-US" dirty="0"/>
              <a:t>Output Screen</a:t>
            </a:r>
          </a:p>
          <a:p>
            <a:pPr>
              <a:buFont typeface="Wingdings" panose="05000000000000000000" pitchFamily="2" charset="2"/>
              <a:buChar char="§"/>
            </a:pPr>
            <a:r>
              <a:rPr lang="en-US" dirty="0"/>
              <a:t>Conclusion</a:t>
            </a:r>
            <a:endParaRPr lang="en-IN" dirty="0"/>
          </a:p>
        </p:txBody>
      </p:sp>
    </p:spTree>
    <p:extLst>
      <p:ext uri="{BB962C8B-B14F-4D97-AF65-F5344CB8AC3E}">
        <p14:creationId xmlns:p14="http://schemas.microsoft.com/office/powerpoint/2010/main" val="183393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D40C-09A6-4D15-837A-4D8AAB1B1951}"/>
              </a:ext>
            </a:extLst>
          </p:cNvPr>
          <p:cNvSpPr>
            <a:spLocks noGrp="1"/>
          </p:cNvSpPr>
          <p:nvPr>
            <p:ph type="title"/>
          </p:nvPr>
        </p:nvSpPr>
        <p:spPr>
          <a:xfrm>
            <a:off x="878670" y="2768600"/>
            <a:ext cx="8596668" cy="1320800"/>
          </a:xfrm>
        </p:spPr>
        <p:txBody>
          <a:bodyPr>
            <a:normAutofit/>
          </a:bodyPr>
          <a:lstStyle/>
          <a:p>
            <a:pPr algn="ctr"/>
            <a:r>
              <a:rPr lang="en-US" sz="8000" dirty="0"/>
              <a:t>THANK YOU</a:t>
            </a:r>
            <a:endParaRPr lang="en-IN" sz="8000" dirty="0"/>
          </a:p>
        </p:txBody>
      </p:sp>
    </p:spTree>
    <p:extLst>
      <p:ext uri="{BB962C8B-B14F-4D97-AF65-F5344CB8AC3E}">
        <p14:creationId xmlns:p14="http://schemas.microsoft.com/office/powerpoint/2010/main" val="200563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1F69-281E-4B69-8D66-97963B99743E}"/>
              </a:ext>
            </a:extLst>
          </p:cNvPr>
          <p:cNvSpPr>
            <a:spLocks noGrp="1"/>
          </p:cNvSpPr>
          <p:nvPr>
            <p:ph type="title"/>
          </p:nvPr>
        </p:nvSpPr>
        <p:spPr>
          <a:xfrm>
            <a:off x="677334" y="609600"/>
            <a:ext cx="8596668" cy="791361"/>
          </a:xfrm>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082F2F8B-DC74-4BAA-996F-9DC91EBEB324}"/>
              </a:ext>
            </a:extLst>
          </p:cNvPr>
          <p:cNvSpPr>
            <a:spLocks noGrp="1"/>
          </p:cNvSpPr>
          <p:nvPr>
            <p:ph idx="1"/>
          </p:nvPr>
        </p:nvSpPr>
        <p:spPr>
          <a:xfrm>
            <a:off x="769613" y="1228555"/>
            <a:ext cx="8596668" cy="3880773"/>
          </a:xfrm>
        </p:spPr>
        <p:txBody>
          <a:bodyPr>
            <a:noAutofit/>
          </a:bodyPr>
          <a:lstStyle/>
          <a:p>
            <a:r>
              <a:rPr lang="en-US" sz="2000" dirty="0"/>
              <a:t>This project aims to develop a Virtual-Assistant. </a:t>
            </a:r>
          </a:p>
          <a:p>
            <a:r>
              <a:rPr lang="en-US" sz="2000" dirty="0"/>
              <a:t>Jarvis (JUST ANOTHER RATHER VIRTUAL INTELLIGENT SYSTEM), draws its inspiration from virtual assistants like Cortana for Windows, and Siri for iOS, Alexa by amazon.</a:t>
            </a:r>
          </a:p>
          <a:p>
            <a:r>
              <a:rPr lang="en-US" sz="2000" dirty="0"/>
              <a:t>It has been designed to provide a user-friendly interface for carrying out a variety of tasks by employing certain well-defined commands. </a:t>
            </a:r>
          </a:p>
          <a:p>
            <a:r>
              <a:rPr lang="en-US" sz="2000" dirty="0"/>
              <a:t>Users can interact with the assistant through voice commands input. </a:t>
            </a:r>
          </a:p>
          <a:p>
            <a:r>
              <a:rPr lang="en-US" sz="2000" dirty="0"/>
              <a:t>As a personal assistant, Jarvis assists the end-user with day-to-day activities like general human conversation, searching queries in google, Bing or yahoo, searching for videos, retrieving images, live weather conditions, word meanings, searching for medicine details, playing music, etc.…</a:t>
            </a:r>
          </a:p>
          <a:p>
            <a:r>
              <a:rPr lang="en-US" sz="2000" dirty="0"/>
              <a:t>The users statements/commands are </a:t>
            </a:r>
            <a:r>
              <a:rPr lang="en-US" sz="2000" dirty="0" err="1"/>
              <a:t>analysed</a:t>
            </a:r>
            <a:r>
              <a:rPr lang="en-US" sz="2000" dirty="0"/>
              <a:t> with the help of machine learning to give an optimal solution using Python language. </a:t>
            </a:r>
          </a:p>
          <a:p>
            <a:pPr marL="0" indent="0">
              <a:buNone/>
            </a:pPr>
            <a:r>
              <a:rPr lang="en-US" sz="2000" dirty="0"/>
              <a:t>Keywords:- Personal Assistant, Automation, Machine Learning</a:t>
            </a:r>
            <a:endParaRPr lang="en-IN" sz="2000" dirty="0"/>
          </a:p>
        </p:txBody>
      </p:sp>
    </p:spTree>
    <p:extLst>
      <p:ext uri="{BB962C8B-B14F-4D97-AF65-F5344CB8AC3E}">
        <p14:creationId xmlns:p14="http://schemas.microsoft.com/office/powerpoint/2010/main" val="254515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157C-417E-421F-9DC7-DBBD0623C47A}"/>
              </a:ext>
            </a:extLst>
          </p:cNvPr>
          <p:cNvSpPr>
            <a:spLocks noGrp="1"/>
          </p:cNvSpPr>
          <p:nvPr>
            <p:ph type="title"/>
          </p:nvPr>
        </p:nvSpPr>
        <p:spPr/>
        <p:txBody>
          <a:bodyPr/>
          <a:lstStyle/>
          <a:p>
            <a:r>
              <a:rPr lang="en-US" dirty="0"/>
              <a:t>INTRODUCTION TO VIRTUAL ASSISTANT:</a:t>
            </a:r>
            <a:endParaRPr lang="en-IN" dirty="0"/>
          </a:p>
        </p:txBody>
      </p:sp>
      <p:sp>
        <p:nvSpPr>
          <p:cNvPr id="3" name="Content Placeholder 2">
            <a:extLst>
              <a:ext uri="{FF2B5EF4-FFF2-40B4-BE49-F238E27FC236}">
                <a16:creationId xmlns:a16="http://schemas.microsoft.com/office/drawing/2014/main" id="{062D3693-CA83-490D-9A53-25C5820A7E06}"/>
              </a:ext>
            </a:extLst>
          </p:cNvPr>
          <p:cNvSpPr>
            <a:spLocks noGrp="1"/>
          </p:cNvSpPr>
          <p:nvPr>
            <p:ph idx="1"/>
          </p:nvPr>
        </p:nvSpPr>
        <p:spPr>
          <a:xfrm>
            <a:off x="677334" y="1799862"/>
            <a:ext cx="8596668" cy="3880773"/>
          </a:xfrm>
        </p:spPr>
        <p:txBody>
          <a:bodyPr>
            <a:normAutofit fontScale="70000" lnSpcReduction="20000"/>
          </a:bodyPr>
          <a:lstStyle/>
          <a:p>
            <a:r>
              <a:rPr lang="en-US" sz="2400" dirty="0"/>
              <a:t>Gone are the days when humans depended on other humans for help or services.</a:t>
            </a:r>
          </a:p>
          <a:p>
            <a:pPr marL="0" indent="0">
              <a:buNone/>
            </a:pPr>
            <a:endParaRPr lang="en-US" sz="2400" dirty="0"/>
          </a:p>
          <a:p>
            <a:r>
              <a:rPr lang="en-US" sz="2400" dirty="0"/>
              <a:t>The digitalization of the world made sure that humans no need to contact </a:t>
            </a:r>
          </a:p>
          <a:p>
            <a:pPr marL="0" indent="0">
              <a:buNone/>
            </a:pPr>
            <a:r>
              <a:rPr lang="en-US" sz="2400" dirty="0"/>
              <a:t>     anyone else to seek help, they could depend on a far more efficient and reliable</a:t>
            </a:r>
          </a:p>
          <a:p>
            <a:pPr marL="0" indent="0">
              <a:buNone/>
            </a:pPr>
            <a:r>
              <a:rPr lang="en-US" sz="2400" dirty="0"/>
              <a:t>     device which can take care of their everyday needs. </a:t>
            </a:r>
          </a:p>
          <a:p>
            <a:r>
              <a:rPr lang="en-US" sz="2400" dirty="0"/>
              <a:t>The computers, mobiles, laptops, etc., became a part of us and our daily life, It</a:t>
            </a:r>
          </a:p>
          <a:p>
            <a:pPr marL="0" indent="0">
              <a:buNone/>
            </a:pPr>
            <a:r>
              <a:rPr lang="en-US" sz="2400" dirty="0"/>
              <a:t>     could carry out simple calculations to complex programs to reduce monotonous</a:t>
            </a:r>
          </a:p>
          <a:p>
            <a:pPr marL="0" indent="0">
              <a:buNone/>
            </a:pPr>
            <a:r>
              <a:rPr lang="en-US" sz="2400" dirty="0"/>
              <a:t>	work and waste of manpower.</a:t>
            </a:r>
          </a:p>
          <a:p>
            <a:r>
              <a:rPr lang="en-US" sz="2400" dirty="0"/>
              <a:t>Virtual Personal Assistant(VPA) has almost become a basic necessity in all</a:t>
            </a:r>
          </a:p>
          <a:p>
            <a:pPr marL="0" indent="0">
              <a:buNone/>
            </a:pPr>
            <a:r>
              <a:rPr lang="en-US" sz="2400" dirty="0"/>
              <a:t>      electronic devices so as to execute the required problems easily. </a:t>
            </a:r>
          </a:p>
          <a:p>
            <a:r>
              <a:rPr lang="en-US" sz="2400" dirty="0"/>
              <a:t>More than just being a bot , VPA can make life easier for the user in various ways. </a:t>
            </a:r>
          </a:p>
        </p:txBody>
      </p:sp>
    </p:spTree>
    <p:extLst>
      <p:ext uri="{BB962C8B-B14F-4D97-AF65-F5344CB8AC3E}">
        <p14:creationId xmlns:p14="http://schemas.microsoft.com/office/powerpoint/2010/main" val="149565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9FB2-3727-44C8-B1D3-AB04F5F68C14}"/>
              </a:ext>
            </a:extLst>
          </p:cNvPr>
          <p:cNvSpPr>
            <a:spLocks noGrp="1"/>
          </p:cNvSpPr>
          <p:nvPr>
            <p:ph type="title"/>
          </p:nvPr>
        </p:nvSpPr>
        <p:spPr/>
        <p:txBody>
          <a:bodyPr/>
          <a:lstStyle/>
          <a:p>
            <a:r>
              <a:rPr lang="en-US" dirty="0"/>
              <a:t>INTRODUCTION TO VIRTUAL ASSISTANT:</a:t>
            </a:r>
            <a:endParaRPr lang="en-IN" dirty="0"/>
          </a:p>
        </p:txBody>
      </p:sp>
      <p:sp>
        <p:nvSpPr>
          <p:cNvPr id="3" name="Content Placeholder 2">
            <a:extLst>
              <a:ext uri="{FF2B5EF4-FFF2-40B4-BE49-F238E27FC236}">
                <a16:creationId xmlns:a16="http://schemas.microsoft.com/office/drawing/2014/main" id="{91FAE8F7-1FEF-44CB-B7A5-EF8B19DF498A}"/>
              </a:ext>
            </a:extLst>
          </p:cNvPr>
          <p:cNvSpPr>
            <a:spLocks noGrp="1"/>
          </p:cNvSpPr>
          <p:nvPr>
            <p:ph idx="1"/>
          </p:nvPr>
        </p:nvSpPr>
        <p:spPr>
          <a:xfrm>
            <a:off x="677334" y="1766306"/>
            <a:ext cx="8596668" cy="3880773"/>
          </a:xfrm>
        </p:spPr>
        <p:txBody>
          <a:bodyPr>
            <a:normAutofit fontScale="62500" lnSpcReduction="20000"/>
          </a:bodyPr>
          <a:lstStyle/>
          <a:p>
            <a:pPr marL="0" indent="0">
              <a:buNone/>
            </a:pPr>
            <a:r>
              <a:rPr lang="en-US" sz="2800" dirty="0"/>
              <a:t>Artificial Intelligence’s main goal is to make Human interaction with</a:t>
            </a:r>
          </a:p>
          <a:p>
            <a:pPr marL="0" indent="0">
              <a:buNone/>
            </a:pPr>
            <a:r>
              <a:rPr lang="en-US" sz="2800" dirty="0"/>
              <a:t>computers and other electronic devices much easier and practical .</a:t>
            </a:r>
          </a:p>
          <a:p>
            <a:pPr marL="0" indent="0">
              <a:buNone/>
            </a:pPr>
            <a:r>
              <a:rPr lang="en-US" sz="2800" dirty="0"/>
              <a:t>Nowadays Virtual Personal  Assistants(VPA) who can carry out tasks</a:t>
            </a:r>
          </a:p>
          <a:p>
            <a:pPr marL="0" indent="0">
              <a:buNone/>
            </a:pPr>
            <a:r>
              <a:rPr lang="en-US" sz="2800" dirty="0"/>
              <a:t>required for daily needs with just a “meaningful phrase” is a fast </a:t>
            </a:r>
          </a:p>
          <a:p>
            <a:pPr marL="0" indent="0">
              <a:buNone/>
            </a:pPr>
            <a:r>
              <a:rPr lang="en-US" sz="2800" dirty="0"/>
              <a:t>growing area . Many companies have used the dialogue systems technology</a:t>
            </a:r>
          </a:p>
          <a:p>
            <a:pPr marL="0" indent="0">
              <a:buNone/>
            </a:pPr>
            <a:r>
              <a:rPr lang="en-US" sz="2800" dirty="0"/>
              <a:t>to establish various kinds of Virtual Personal Assistants(VPAs) based on their</a:t>
            </a:r>
          </a:p>
          <a:p>
            <a:pPr marL="0" indent="0">
              <a:buNone/>
            </a:pPr>
            <a:r>
              <a:rPr lang="en-US" sz="2800" dirty="0"/>
              <a:t>applications and areas, such as Microsoft’s Cortana, Apple’s Siri, Amazon</a:t>
            </a:r>
          </a:p>
          <a:p>
            <a:pPr marL="0" indent="0">
              <a:buNone/>
            </a:pPr>
            <a:r>
              <a:rPr lang="en-US" sz="2800" dirty="0"/>
              <a:t>Alexa, Google Assistant. However in this proposal , we have used a different</a:t>
            </a:r>
          </a:p>
          <a:p>
            <a:pPr marL="0" indent="0">
              <a:buNone/>
            </a:pPr>
            <a:r>
              <a:rPr lang="en-US" sz="2800" dirty="0"/>
              <a:t>approach to bring down the error percentage of the personal assistant. It</a:t>
            </a:r>
          </a:p>
          <a:p>
            <a:pPr marL="0" indent="0">
              <a:buNone/>
            </a:pPr>
            <a:r>
              <a:rPr lang="en-US" sz="2800" dirty="0"/>
              <a:t>incorporates both the visual and audio information to deduce what the</a:t>
            </a:r>
          </a:p>
          <a:p>
            <a:pPr marL="0" indent="0">
              <a:buNone/>
            </a:pPr>
            <a:r>
              <a:rPr lang="en-US" sz="2800" dirty="0"/>
              <a:t> person says.</a:t>
            </a:r>
            <a:endParaRPr lang="en-IN" sz="2800" dirty="0"/>
          </a:p>
          <a:p>
            <a:pPr marL="0" indent="0">
              <a:buNone/>
            </a:pPr>
            <a:endParaRPr lang="en-IN" dirty="0"/>
          </a:p>
        </p:txBody>
      </p:sp>
    </p:spTree>
    <p:extLst>
      <p:ext uri="{BB962C8B-B14F-4D97-AF65-F5344CB8AC3E}">
        <p14:creationId xmlns:p14="http://schemas.microsoft.com/office/powerpoint/2010/main" val="13034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A85F-3621-4634-8255-9BDB8FB1425E}"/>
              </a:ext>
            </a:extLst>
          </p:cNvPr>
          <p:cNvSpPr>
            <a:spLocks noGrp="1"/>
          </p:cNvSpPr>
          <p:nvPr>
            <p:ph type="title"/>
          </p:nvPr>
        </p:nvSpPr>
        <p:spPr>
          <a:xfrm>
            <a:off x="677334" y="534099"/>
            <a:ext cx="8596668" cy="875251"/>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69511EF0-6D15-435B-9751-940D79AD7AF9}"/>
              </a:ext>
            </a:extLst>
          </p:cNvPr>
          <p:cNvSpPr>
            <a:spLocks noGrp="1"/>
          </p:cNvSpPr>
          <p:nvPr>
            <p:ph idx="1"/>
          </p:nvPr>
        </p:nvSpPr>
        <p:spPr>
          <a:xfrm>
            <a:off x="677334" y="1484851"/>
            <a:ext cx="8596668" cy="4924338"/>
          </a:xfrm>
        </p:spPr>
        <p:txBody>
          <a:bodyPr/>
          <a:lstStyle/>
          <a:p>
            <a:pPr marR="275590" indent="457200" algn="just">
              <a:spcAft>
                <a:spcPts val="0"/>
              </a:spcAft>
            </a:pPr>
            <a:r>
              <a:rPr lang="en-US" sz="1800" dirty="0">
                <a:effectLst/>
                <a:ea typeface="Times New Roman" panose="02020603050405020304" pitchFamily="18" charset="0"/>
              </a:rPr>
              <a:t>Main objective of building personal assistant software (a virtual assistant) is using semantic data sources available on the web, user generated content and providing knowledge from knowledge databases.</a:t>
            </a:r>
            <a:r>
              <a:rPr lang="en-US" sz="1800" dirty="0">
                <a:solidFill>
                  <a:srgbClr val="2F2F2F"/>
                </a:solidFill>
                <a:effectLst/>
                <a:ea typeface="Arial" panose="020B0604020202020204" pitchFamily="34" charset="0"/>
              </a:rPr>
              <a:t> </a:t>
            </a:r>
            <a:r>
              <a:rPr lang="en-US" sz="1800" dirty="0">
                <a:effectLst/>
                <a:ea typeface="Times New Roman" panose="02020603050405020304" pitchFamily="18" charset="0"/>
              </a:rPr>
              <a:t>The main purpose of an intelligent virtual assistant is to answer questions that users may have, The intelligent virtual assistant is available as a call-button operated service where a voice asks the user “What can I do for you?” and then responds to verbal input.  </a:t>
            </a:r>
            <a:endParaRPr lang="en-IN" sz="1800" dirty="0">
              <a:effectLst/>
              <a:ea typeface="Times New Roman" panose="02020603050405020304" pitchFamily="18" charset="0"/>
            </a:endParaRPr>
          </a:p>
          <a:p>
            <a:pPr marL="0" marR="275590" indent="0" algn="just">
              <a:spcAft>
                <a:spcPts val="0"/>
              </a:spcAft>
              <a:buNone/>
            </a:pPr>
            <a:endParaRPr lang="en-IN" sz="1800" dirty="0">
              <a:effectLst/>
              <a:ea typeface="Times New Roman" panose="02020603050405020304" pitchFamily="18" charset="0"/>
            </a:endParaRPr>
          </a:p>
          <a:p>
            <a:pPr marR="275590" algn="just">
              <a:spcAft>
                <a:spcPts val="0"/>
              </a:spcAft>
            </a:pPr>
            <a:r>
              <a:rPr lang="en-US" sz="1800" dirty="0">
                <a:effectLst/>
                <a:ea typeface="Times New Roman" panose="02020603050405020304" pitchFamily="18" charset="0"/>
              </a:rPr>
              <a:t>Virtual assistants can tremendously save you time. We spend hours in online research and then making the report in our terms of understanding. JARVIS can do that for you. Provide a topic for research and continue with your tasks while JARVIS does the research. Another difficult task is to remember test dates, birthdates or anniversaries. It comes with a surprise when you enter the class and realize it is class test today. Just tell JARVIS in advance about your tests and he reminds you well in advance so you can prepare for the test. </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10520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9E0C-81BB-4151-962E-EB1E40DDC137}"/>
              </a:ext>
            </a:extLst>
          </p:cNvPr>
          <p:cNvSpPr>
            <a:spLocks noGrp="1"/>
          </p:cNvSpPr>
          <p:nvPr>
            <p:ph type="title"/>
          </p:nvPr>
        </p:nvSpPr>
        <p:spPr>
          <a:xfrm>
            <a:off x="677334" y="609600"/>
            <a:ext cx="8596668" cy="791361"/>
          </a:xfrm>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2CD120C8-2245-42C5-B544-49BAC2D0B516}"/>
              </a:ext>
            </a:extLst>
          </p:cNvPr>
          <p:cNvSpPr>
            <a:spLocks noGrp="1"/>
          </p:cNvSpPr>
          <p:nvPr>
            <p:ph idx="1"/>
          </p:nvPr>
        </p:nvSpPr>
        <p:spPr>
          <a:xfrm>
            <a:off x="677334" y="1488613"/>
            <a:ext cx="8596668" cy="3880773"/>
          </a:xfrm>
        </p:spPr>
        <p:txBody>
          <a:bodyPr>
            <a:normAutofit fontScale="40000" lnSpcReduction="20000"/>
          </a:bodyPr>
          <a:lstStyle/>
          <a:p>
            <a:pPr marR="275590" indent="0" algn="just">
              <a:lnSpc>
                <a:spcPct val="111000"/>
              </a:lnSpc>
              <a:buNone/>
            </a:pPr>
            <a:r>
              <a:rPr lang="en-US" sz="5600" dirty="0">
                <a:effectLst/>
                <a:ea typeface="Times New Roman" panose="02020603050405020304" pitchFamily="18" charset="0"/>
              </a:rPr>
              <a:t>There already exist a number of desktop virtual assistants. A few examples of current virtual assistants available in market are discussed in this section along with the tasks they can provide and their drawbacks. Personal assistant software that interfaces with the user through voice interface, recognizes commands and acts on them. It learns to adapt to user’s speech and thus improves voice recognition over time. It also tries to converse with the user when it does not identify the user request. </a:t>
            </a:r>
            <a:endParaRPr lang="en-IN" dirty="0"/>
          </a:p>
        </p:txBody>
      </p:sp>
    </p:spTree>
    <p:extLst>
      <p:ext uri="{BB962C8B-B14F-4D97-AF65-F5344CB8AC3E}">
        <p14:creationId xmlns:p14="http://schemas.microsoft.com/office/powerpoint/2010/main" val="26133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0C52-8AE1-44CE-A771-FAE7B0A4558D}"/>
              </a:ext>
            </a:extLst>
          </p:cNvPr>
          <p:cNvSpPr>
            <a:spLocks noGrp="1"/>
          </p:cNvSpPr>
          <p:nvPr>
            <p:ph type="title"/>
          </p:nvPr>
        </p:nvSpPr>
        <p:spPr>
          <a:xfrm>
            <a:off x="677334" y="240485"/>
            <a:ext cx="8596668" cy="757806"/>
          </a:xfrm>
        </p:spPr>
        <p:txBody>
          <a:bodyPr>
            <a:normAutofit fontScale="90000"/>
          </a:bodyPr>
          <a:lstStyle/>
          <a:p>
            <a:r>
              <a:rPr lang="en-US" dirty="0"/>
              <a:t>PROPOSED SYSTEM</a:t>
            </a:r>
            <a:br>
              <a:rPr lang="en-US" dirty="0"/>
            </a:br>
            <a:endParaRPr lang="en-IN" dirty="0"/>
          </a:p>
        </p:txBody>
      </p:sp>
      <p:sp>
        <p:nvSpPr>
          <p:cNvPr id="3" name="Content Placeholder 2">
            <a:extLst>
              <a:ext uri="{FF2B5EF4-FFF2-40B4-BE49-F238E27FC236}">
                <a16:creationId xmlns:a16="http://schemas.microsoft.com/office/drawing/2014/main" id="{F20B9847-BA31-4345-B24C-D531F7B44F38}"/>
              </a:ext>
            </a:extLst>
          </p:cNvPr>
          <p:cNvSpPr>
            <a:spLocks noGrp="1"/>
          </p:cNvSpPr>
          <p:nvPr>
            <p:ph idx="1"/>
          </p:nvPr>
        </p:nvSpPr>
        <p:spPr>
          <a:xfrm>
            <a:off x="677334" y="893936"/>
            <a:ext cx="10515600" cy="5070127"/>
          </a:xfrm>
        </p:spPr>
        <p:txBody>
          <a:bodyPr>
            <a:noAutofit/>
          </a:bodyPr>
          <a:lstStyle/>
          <a:p>
            <a:pPr algn="just"/>
            <a:r>
              <a:rPr lang="en-US" sz="1400" dirty="0"/>
              <a:t>The major milestone in this project is to achieve increased accuracy </a:t>
            </a:r>
          </a:p>
          <a:p>
            <a:pPr marL="0" indent="0" algn="just">
              <a:buNone/>
            </a:pPr>
            <a:r>
              <a:rPr lang="en-US" sz="1400" dirty="0"/>
              <a:t>      of the speech to text software.</a:t>
            </a:r>
          </a:p>
          <a:p>
            <a:pPr algn="just"/>
            <a:r>
              <a:rPr lang="en-US" sz="1400" dirty="0"/>
              <a:t>Whenever the virtual assistant is activated, An Interface appears which shows the componential </a:t>
            </a:r>
          </a:p>
          <a:p>
            <a:pPr marL="0" indent="0" algn="just">
              <a:buNone/>
            </a:pPr>
            <a:r>
              <a:rPr lang="en-US" sz="1400" dirty="0"/>
              <a:t>      features of the system like (battery power, System volume, Used Ram,  </a:t>
            </a:r>
            <a:r>
              <a:rPr lang="en-US" sz="1400" dirty="0" err="1"/>
              <a:t>etc</a:t>
            </a:r>
            <a:r>
              <a:rPr lang="en-US" sz="1400" dirty="0"/>
              <a:t>…)</a:t>
            </a:r>
          </a:p>
          <a:p>
            <a:pPr algn="just"/>
            <a:r>
              <a:rPr lang="en-US" sz="1400" dirty="0"/>
              <a:t>Can perform Complex -to- Complex mathematical operations at your command.</a:t>
            </a:r>
          </a:p>
          <a:p>
            <a:pPr algn="just"/>
            <a:r>
              <a:rPr lang="en-US" sz="1400" dirty="0"/>
              <a:t>The virtual assistant allows user to perform tasks without manual interaction by initiating</a:t>
            </a:r>
          </a:p>
          <a:p>
            <a:pPr marL="0" indent="0" algn="just">
              <a:buNone/>
            </a:pPr>
            <a:r>
              <a:rPr lang="en-US" sz="1400" dirty="0"/>
              <a:t>       voice commands like :</a:t>
            </a:r>
          </a:p>
          <a:p>
            <a:pPr lvl="1" algn="just">
              <a:buFont typeface="Wingdings" panose="05000000000000000000" pitchFamily="2" charset="2"/>
              <a:buChar char="v"/>
            </a:pPr>
            <a:r>
              <a:rPr lang="en-US" sz="1400" dirty="0"/>
              <a:t>Browsing your related web searches.</a:t>
            </a:r>
          </a:p>
          <a:p>
            <a:pPr lvl="1" algn="just">
              <a:buFont typeface="Wingdings" panose="05000000000000000000" pitchFamily="2" charset="2"/>
              <a:buChar char="v"/>
            </a:pPr>
            <a:r>
              <a:rPr lang="en-US" sz="1400" dirty="0"/>
              <a:t>Playing audio, video on command.</a:t>
            </a:r>
          </a:p>
          <a:p>
            <a:pPr lvl="1" algn="just">
              <a:buFont typeface="Wingdings" panose="05000000000000000000" pitchFamily="2" charset="2"/>
              <a:buChar char="v"/>
            </a:pPr>
            <a:r>
              <a:rPr lang="en-US" sz="1400" dirty="0"/>
              <a:t>Locating your desired places on maps.</a:t>
            </a:r>
          </a:p>
          <a:p>
            <a:pPr lvl="1" algn="just">
              <a:buFont typeface="Wingdings" panose="05000000000000000000" pitchFamily="2" charset="2"/>
              <a:buChar char="v"/>
            </a:pPr>
            <a:r>
              <a:rPr lang="en-US" sz="1400" dirty="0"/>
              <a:t>Opens installed system applications on command.</a:t>
            </a:r>
          </a:p>
          <a:p>
            <a:pPr lvl="1" algn="just">
              <a:buFont typeface="Wingdings" panose="05000000000000000000" pitchFamily="2" charset="2"/>
              <a:buChar char="v"/>
            </a:pPr>
            <a:r>
              <a:rPr lang="en-US" sz="1400" dirty="0"/>
              <a:t>Opens or Closes tabs and windows.</a:t>
            </a:r>
          </a:p>
          <a:p>
            <a:pPr lvl="1" algn="just">
              <a:buFont typeface="Wingdings" panose="05000000000000000000" pitchFamily="2" charset="2"/>
              <a:buChar char="v"/>
            </a:pPr>
            <a:r>
              <a:rPr lang="en-US" sz="1400" dirty="0"/>
              <a:t>Can read the selected Text.</a:t>
            </a:r>
          </a:p>
          <a:p>
            <a:pPr lvl="1" algn="just">
              <a:buFont typeface="Wingdings" panose="05000000000000000000" pitchFamily="2" charset="2"/>
              <a:buChar char="v"/>
            </a:pPr>
            <a:r>
              <a:rPr lang="en-US" sz="1400" dirty="0"/>
              <a:t>Can make a note of your daily plans.</a:t>
            </a:r>
          </a:p>
          <a:p>
            <a:pPr lvl="1" algn="just">
              <a:buFont typeface="Wingdings" panose="05000000000000000000" pitchFamily="2" charset="2"/>
              <a:buChar char="v"/>
            </a:pPr>
            <a:r>
              <a:rPr lang="en-US" sz="1400" dirty="0"/>
              <a:t>Performs file operations such as Undo, Redo, Moving cursor to top/bottom…</a:t>
            </a:r>
          </a:p>
          <a:p>
            <a:pPr lvl="1" algn="just">
              <a:buFont typeface="Wingdings" panose="05000000000000000000" pitchFamily="2" charset="2"/>
              <a:buChar char="v"/>
            </a:pPr>
            <a:r>
              <a:rPr lang="en-US" sz="1400" dirty="0"/>
              <a:t>Records your voice.</a:t>
            </a:r>
          </a:p>
          <a:p>
            <a:pPr lvl="1" algn="just">
              <a:buFont typeface="Wingdings" panose="05000000000000000000" pitchFamily="2" charset="2"/>
              <a:buChar char="v"/>
            </a:pPr>
            <a:r>
              <a:rPr lang="en-US" sz="1400" dirty="0"/>
              <a:t>Takes Screenshots without manual interaction.</a:t>
            </a:r>
          </a:p>
        </p:txBody>
      </p:sp>
    </p:spTree>
    <p:extLst>
      <p:ext uri="{BB962C8B-B14F-4D97-AF65-F5344CB8AC3E}">
        <p14:creationId xmlns:p14="http://schemas.microsoft.com/office/powerpoint/2010/main" val="7261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E35D-327F-4ED8-A1BC-5DBEE9024478}"/>
              </a:ext>
            </a:extLst>
          </p:cNvPr>
          <p:cNvSpPr>
            <a:spLocks noGrp="1"/>
          </p:cNvSpPr>
          <p:nvPr>
            <p:ph type="title"/>
          </p:nvPr>
        </p:nvSpPr>
        <p:spPr>
          <a:xfrm>
            <a:off x="838200" y="365126"/>
            <a:ext cx="10515600" cy="926779"/>
          </a:xfrm>
        </p:spPr>
        <p:txBody>
          <a:bodyPr/>
          <a:lstStyle/>
          <a:p>
            <a:r>
              <a:rPr lang="en-US" dirty="0"/>
              <a:t>Packages/Module Used:</a:t>
            </a:r>
            <a:endParaRPr lang="en-IN" dirty="0"/>
          </a:p>
        </p:txBody>
      </p:sp>
      <p:sp>
        <p:nvSpPr>
          <p:cNvPr id="11" name="TextBox 10">
            <a:extLst>
              <a:ext uri="{FF2B5EF4-FFF2-40B4-BE49-F238E27FC236}">
                <a16:creationId xmlns:a16="http://schemas.microsoft.com/office/drawing/2014/main" id="{0F908B81-236B-4F7A-8E0A-8B8D0EB94475}"/>
              </a:ext>
            </a:extLst>
          </p:cNvPr>
          <p:cNvSpPr txBox="1"/>
          <p:nvPr/>
        </p:nvSpPr>
        <p:spPr>
          <a:xfrm>
            <a:off x="984311" y="1414561"/>
            <a:ext cx="5025005" cy="5078313"/>
          </a:xfrm>
          <a:prstGeom prst="rect">
            <a:avLst/>
          </a:prstGeom>
          <a:noFill/>
        </p:spPr>
        <p:txBody>
          <a:bodyPr wrap="square" rtlCol="0">
            <a:spAutoFit/>
          </a:bodyPr>
          <a:lstStyle/>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Calibri" panose="020F0502020204030204" pitchFamily="34" charset="0"/>
              </a:rPr>
              <a:t>S</a:t>
            </a:r>
            <a:r>
              <a:rPr lang="en-US" sz="1600" b="0" i="0" u="none" strike="noStrike" kern="1200" dirty="0">
                <a:solidFill>
                  <a:srgbClr val="000000"/>
                </a:solidFill>
                <a:effectLst/>
                <a:latin typeface="Calibri" panose="020F0502020204030204" pitchFamily="34" charset="0"/>
              </a:rPr>
              <a:t>peech recognition – Package used for speech recognition</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a:solidFill>
                  <a:srgbClr val="000000"/>
                </a:solidFill>
                <a:effectLst/>
                <a:latin typeface="Calibri" panose="020F0502020204030204" pitchFamily="34" charset="0"/>
              </a:rPr>
              <a:t>pyttsx3</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err="1">
                <a:solidFill>
                  <a:srgbClr val="000000"/>
                </a:solidFill>
                <a:effectLst/>
                <a:latin typeface="Calibri" panose="020F0502020204030204" pitchFamily="34" charset="0"/>
              </a:rPr>
              <a:t>Numpy</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a:solidFill>
                  <a:srgbClr val="000000"/>
                </a:solidFill>
                <a:effectLst/>
                <a:latin typeface="Calibri" panose="020F0502020204030204" pitchFamily="34" charset="0"/>
              </a:rPr>
              <a:t>Random</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err="1">
                <a:solidFill>
                  <a:srgbClr val="000000"/>
                </a:solidFill>
                <a:effectLst/>
                <a:latin typeface="Calibri" panose="020F0502020204030204" pitchFamily="34" charset="0"/>
              </a:rPr>
              <a:t>Tkinter</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a:solidFill>
                  <a:srgbClr val="000000"/>
                </a:solidFill>
                <a:effectLst/>
                <a:latin typeface="Calibri" panose="020F0502020204030204" pitchFamily="34" charset="0"/>
              </a:rPr>
              <a:t>Time</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a:solidFill>
                  <a:srgbClr val="000000"/>
                </a:solidFill>
                <a:effectLst/>
                <a:latin typeface="Calibri" panose="020F0502020204030204" pitchFamily="34" charset="0"/>
              </a:rPr>
              <a:t>Datetime</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err="1">
                <a:solidFill>
                  <a:srgbClr val="000000"/>
                </a:solidFill>
                <a:effectLst/>
                <a:latin typeface="Calibri" panose="020F0502020204030204" pitchFamily="34" charset="0"/>
              </a:rPr>
              <a:t>imageGrab</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a:solidFill>
                  <a:srgbClr val="000000"/>
                </a:solidFill>
                <a:effectLst/>
                <a:latin typeface="Calibri" panose="020F0502020204030204" pitchFamily="34" charset="0"/>
              </a:rPr>
              <a:t>Pickle</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a:solidFill>
                  <a:srgbClr val="000000"/>
                </a:solidFill>
                <a:effectLst/>
                <a:latin typeface="Calibri" panose="020F0502020204030204" pitchFamily="34" charset="0"/>
              </a:rPr>
              <a:t>Roman</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err="1">
                <a:solidFill>
                  <a:srgbClr val="000000"/>
                </a:solidFill>
                <a:effectLst/>
                <a:latin typeface="Calibri" panose="020F0502020204030204" pitchFamily="34" charset="0"/>
              </a:rPr>
              <a:t>Os</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a:solidFill>
                  <a:srgbClr val="000000"/>
                </a:solidFill>
                <a:effectLst/>
                <a:latin typeface="Calibri" panose="020F0502020204030204" pitchFamily="34" charset="0"/>
              </a:rPr>
              <a:t>Requests</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err="1">
                <a:solidFill>
                  <a:srgbClr val="000000"/>
                </a:solidFill>
                <a:effectLst/>
                <a:latin typeface="Calibri" panose="020F0502020204030204" pitchFamily="34" charset="0"/>
              </a:rPr>
              <a:t>Pyautogui</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err="1">
                <a:solidFill>
                  <a:srgbClr val="000000"/>
                </a:solidFill>
                <a:effectLst/>
                <a:latin typeface="Calibri" panose="020F0502020204030204" pitchFamily="34" charset="0"/>
              </a:rPr>
              <a:t>Os.Path</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err="1">
                <a:solidFill>
                  <a:srgbClr val="000000"/>
                </a:solidFill>
                <a:effectLst/>
                <a:latin typeface="Calibri" panose="020F0502020204030204" pitchFamily="34" charset="0"/>
              </a:rPr>
              <a:t>Pil.Image</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err="1">
                <a:solidFill>
                  <a:srgbClr val="000000"/>
                </a:solidFill>
                <a:effectLst/>
                <a:latin typeface="Calibri" panose="020F0502020204030204" pitchFamily="34" charset="0"/>
              </a:rPr>
              <a:t>gTTs</a:t>
            </a:r>
            <a:r>
              <a:rPr lang="en-US" sz="1600" b="0" i="0" u="none" strike="noStrike" kern="1200" dirty="0">
                <a:solidFill>
                  <a:srgbClr val="000000"/>
                </a:solidFill>
                <a:effectLst/>
                <a:latin typeface="Calibri" panose="020F0502020204030204" pitchFamily="34" charset="0"/>
              </a:rPr>
              <a:t> (get text to speech)</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err="1">
                <a:solidFill>
                  <a:srgbClr val="000000"/>
                </a:solidFill>
                <a:effectLst/>
                <a:latin typeface="Calibri" panose="020F0502020204030204" pitchFamily="34" charset="0"/>
              </a:rPr>
              <a:t>BytesIO</a:t>
            </a:r>
            <a:endParaRPr lang="en-IN" sz="16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600" b="0" i="0" u="none" strike="noStrike" kern="1200" dirty="0">
                <a:solidFill>
                  <a:srgbClr val="000000"/>
                </a:solidFill>
                <a:effectLst/>
                <a:latin typeface="Calibri" panose="020F0502020204030204" pitchFamily="34" charset="0"/>
              </a:rPr>
              <a:t>Clipboard</a:t>
            </a:r>
            <a:endParaRPr lang="en-IN" sz="1600" b="0" i="0" u="none" strike="noStrike" dirty="0">
              <a:effectLst/>
              <a:latin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256358CB-8DB8-4B38-B6F4-C7F38C4A2FCE}"/>
              </a:ext>
            </a:extLst>
          </p:cNvPr>
          <p:cNvSpPr txBox="1"/>
          <p:nvPr/>
        </p:nvSpPr>
        <p:spPr>
          <a:xfrm>
            <a:off x="6009316" y="1414561"/>
            <a:ext cx="2835480" cy="4524315"/>
          </a:xfrm>
          <a:prstGeom prst="rect">
            <a:avLst/>
          </a:prstGeom>
          <a:noFill/>
        </p:spPr>
        <p:txBody>
          <a:bodyPr wrap="square" rtlCol="0">
            <a:spAutoFit/>
          </a:bodyPr>
          <a:lstStyle/>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Calibri" panose="020F0502020204030204" pitchFamily="34" charset="0"/>
              </a:rPr>
              <a:t>Build</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Pywhatkit</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Calibri" panose="020F0502020204030204" pitchFamily="34" charset="0"/>
              </a:rPr>
              <a:t>Play sound</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StringIO</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Pyperclip</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Googleapiclient</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Youtube_dl</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Webbrowser</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Pyowm</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Calibri" panose="020F0502020204030204" pitchFamily="34" charset="0"/>
              </a:rPr>
              <a:t>Flask</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Pytz</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Calibri" panose="020F0502020204030204" pitchFamily="34" charset="0"/>
              </a:rPr>
              <a:t>Client</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Smtplib</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Soundevice</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Email.Message</a:t>
            </a:r>
            <a:endParaRPr lang="en-IN" sz="1800" b="0" i="0" u="none" strike="noStrike" dirty="0">
              <a:effectLst/>
              <a:latin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806FE77E-9B49-4C40-9B12-283B0F941EC0}"/>
              </a:ext>
            </a:extLst>
          </p:cNvPr>
          <p:cNvSpPr txBox="1"/>
          <p:nvPr/>
        </p:nvSpPr>
        <p:spPr>
          <a:xfrm>
            <a:off x="8198841" y="1414561"/>
            <a:ext cx="2835480" cy="2308324"/>
          </a:xfrm>
          <a:prstGeom prst="rect">
            <a:avLst/>
          </a:prstGeom>
          <a:noFill/>
        </p:spPr>
        <p:txBody>
          <a:bodyPr wrap="square" rtlCol="0">
            <a:spAutoFit/>
          </a:bodyPr>
          <a:lstStyle/>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Calibri" panose="020F0502020204030204" pitchFamily="34" charset="0"/>
              </a:rPr>
              <a:t>Subprocess</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pyaudio</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Calibri" panose="020F0502020204030204" pitchFamily="34" charset="0"/>
              </a:rPr>
              <a:t>Wikipedia</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Calibri" panose="020F0502020204030204" pitchFamily="34" charset="0"/>
              </a:rPr>
              <a:t>Write</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Wolframalpha</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Testcode</a:t>
            </a:r>
            <a:endParaRPr lang="en-IN"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err="1">
                <a:solidFill>
                  <a:srgbClr val="000000"/>
                </a:solidFill>
                <a:effectLst/>
                <a:latin typeface="Calibri" panose="020F0502020204030204" pitchFamily="34" charset="0"/>
              </a:rPr>
              <a:t>Os.startfile</a:t>
            </a:r>
            <a:endParaRPr lang="en-IN"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7425468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1556</TotalTime>
  <Words>1388</Words>
  <Application>Microsoft Office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Times New Roman</vt:lpstr>
      <vt:lpstr>Trebuchet MS</vt:lpstr>
      <vt:lpstr>Trebuchet MS (Body)</vt:lpstr>
      <vt:lpstr>Wingdings</vt:lpstr>
      <vt:lpstr>Wingdings 3</vt:lpstr>
      <vt:lpstr>Facet</vt:lpstr>
      <vt:lpstr>VIRTUAL ASSISTANT</vt:lpstr>
      <vt:lpstr>Agenda :</vt:lpstr>
      <vt:lpstr>Abstract</vt:lpstr>
      <vt:lpstr>INTRODUCTION TO VIRTUAL ASSISTANT:</vt:lpstr>
      <vt:lpstr>INTRODUCTION TO VIRTUAL ASSISTANT:</vt:lpstr>
      <vt:lpstr>OBJECTIVE</vt:lpstr>
      <vt:lpstr>EXISTING SYSTEM</vt:lpstr>
      <vt:lpstr>PROPOSED SYSTEM </vt:lpstr>
      <vt:lpstr>Packages/Module Used:</vt:lpstr>
      <vt:lpstr>Software And Hardware Requirements:</vt:lpstr>
      <vt:lpstr>Output Screen:</vt:lpstr>
      <vt:lpstr>This picture shows the Graphical Module of the personal virtual assistant. This screen shows the status of the machine like(battery, volume, RAM capacity) and it also shows the Time, Date and other necessary applications. </vt:lpstr>
      <vt:lpstr>When a command is given to open google the virtual assistant opens the google.com website on your home/default browser as shown in the picture.</vt:lpstr>
      <vt:lpstr>If the command is given is given to “open my inbox” or “open my mails” the virtual assistant opens your Gmail as shown in the picture below. </vt:lpstr>
      <vt:lpstr>If the command is given “locate Hyderabad” or “where is Hyderabad” the virtual assistant then shows the location you asked for as shown in the picture below. </vt:lpstr>
      <vt:lpstr>You can also open any application on your PC for example here we have opened our command prompt as shown in the picture below. </vt:lpstr>
      <vt:lpstr>We can also command the virtual assistant to make a note for example your daily tasks or your grocery lists or anything you want as shown in the picture below. </vt:lpstr>
      <vt:lpstr>In this picture the user asks the virtual assistant to open a “New Incognito tab” likewise you can also ask the assistant to open a tab etc.…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dc:title>
  <dc:creator>Ayaz Ali Quraishi</dc:creator>
  <cp:lastModifiedBy>Mohammed Abdul Moiz</cp:lastModifiedBy>
  <cp:revision>39</cp:revision>
  <dcterms:created xsi:type="dcterms:W3CDTF">2021-03-02T07:22:01Z</dcterms:created>
  <dcterms:modified xsi:type="dcterms:W3CDTF">2023-06-27T10:05:37Z</dcterms:modified>
</cp:coreProperties>
</file>