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8A5C-9694-432F-99FF-0FE24862BBF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544B3-14C7-4213-9B0F-D77C0D7B1F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4874-573D-4AEC-B281-0FEF05695172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9C40-7391-44BF-A5B4-2BE6FF6CFD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95400"/>
            <a:ext cx="8839200" cy="2133600"/>
          </a:xfrm>
        </p:spPr>
        <p:txBody>
          <a:bodyPr>
            <a:noAutofit/>
          </a:bodyPr>
          <a:lstStyle/>
          <a:p>
            <a:r>
              <a:rPr lang="en-US" sz="4000" b="1" cap="all" dirty="0" smtClean="0"/>
              <a:t>Encrypted LSB Steganography Implementation with AES-128 accelerator</a:t>
            </a:r>
            <a:br>
              <a:rPr lang="en-US" sz="4000" b="1" cap="all" dirty="0" smtClean="0"/>
            </a:br>
            <a:r>
              <a:rPr lang="en-US" sz="4000" b="1" cap="all" dirty="0" smtClean="0"/>
              <a:t>(Pakistan 2)</a:t>
            </a:r>
            <a:endParaRPr lang="en-SG" sz="4000" b="1" dirty="0"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buNone/>
            </a:pPr>
            <a:r>
              <a:rPr lang="en-US" sz="2400" b="1" dirty="0" smtClean="0"/>
              <a:t>	</a:t>
            </a:r>
            <a:endParaRPr lang="en-US" sz="2400" dirty="0"/>
          </a:p>
          <a:p>
            <a:pPr marL="342900" indent="-342900"/>
            <a:r>
              <a:rPr lang="en-US" sz="2400" dirty="0" smtClean="0"/>
              <a:t>Abdul Moiz Sheikh</a:t>
            </a:r>
          </a:p>
          <a:p>
            <a:pPr marL="342900" indent="-342900"/>
            <a:r>
              <a:rPr lang="en-US" sz="2400" dirty="0" smtClean="0"/>
              <a:t>Ruhma </a:t>
            </a:r>
            <a:r>
              <a:rPr lang="en-US" sz="2400" dirty="0"/>
              <a:t>Rizwan </a:t>
            </a:r>
          </a:p>
          <a:p>
            <a:pPr marL="342900" indent="-342900"/>
            <a:r>
              <a:rPr lang="en-US" sz="2400" dirty="0"/>
              <a:t>Ali </a:t>
            </a:r>
            <a:r>
              <a:rPr lang="en-US" sz="2400" dirty="0" smtClean="0"/>
              <a:t>Sabir</a:t>
            </a:r>
          </a:p>
          <a:p>
            <a:pPr marL="342900" indent="-342900"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400" dirty="0"/>
          </a:p>
          <a:p>
            <a:pPr marL="342900" indent="-342900"/>
            <a:r>
              <a:rPr lang="en-US" sz="2400" dirty="0" smtClean="0"/>
              <a:t>Osama Liaqat</a:t>
            </a:r>
            <a:endParaRPr lang="en-US" sz="2400" dirty="0"/>
          </a:p>
          <a:p>
            <a:pPr marL="342900" indent="-342900"/>
            <a:r>
              <a:rPr lang="en-US" sz="2400" dirty="0"/>
              <a:t>Mubashir Saleem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2524125" cy="9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4091"/>
            <a:ext cx="2653035" cy="9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70864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Team</a:t>
            </a:r>
            <a:r>
              <a:rPr lang="en-US" b="1" dirty="0" smtClean="0"/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Top Level Integration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10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4093"/>
            <a:ext cx="1205235" cy="4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6800" y="990600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Proposed Top Level Integration (TLI) is requested on the basis of feasibility as well as area and Pin requirement.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Given Below is a rough sketch of Top Level Integration for the chip. </a:t>
            </a:r>
            <a:endParaRPr lang="en-US" sz="2000" dirty="0"/>
          </a:p>
        </p:txBody>
      </p:sp>
      <p:pic>
        <p:nvPicPr>
          <p:cNvPr id="16" name="Picture 15" descr="Caravel_Chip_SSCS_2022.jpg"/>
          <p:cNvPicPr>
            <a:picLocks noChangeAspect="1"/>
          </p:cNvPicPr>
          <p:nvPr/>
        </p:nvPicPr>
        <p:blipFill>
          <a:blip r:embed="rId5"/>
          <a:srcRect l="51023"/>
          <a:stretch>
            <a:fillRect/>
          </a:stretch>
        </p:blipFill>
        <p:spPr>
          <a:xfrm>
            <a:off x="2971800" y="1981200"/>
            <a:ext cx="3056766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Fail Over Strategy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11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4093"/>
            <a:ext cx="1205235" cy="4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6800" y="9906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 project uses built in clock and reset of the Wish-bone bus as well as the data line for the Cover data.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case of issues with the built in control </a:t>
            </a:r>
            <a:r>
              <a:rPr lang="en-US" sz="2000" dirty="0" smtClean="0"/>
              <a:t>signals, </a:t>
            </a:r>
            <a:r>
              <a:rPr lang="en-US" sz="2000" dirty="0" smtClean="0"/>
              <a:t>the external pads are reserved for operating the chip with these external signals.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Top level Block Diagram of the project with internal signals working is given below.   </a:t>
            </a:r>
            <a:endParaRPr lang="en-US" sz="2000" dirty="0"/>
          </a:p>
        </p:txBody>
      </p:sp>
      <p:pic>
        <p:nvPicPr>
          <p:cNvPr id="11" name="Picture 10" descr="DiAGRAM 2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62200"/>
            <a:ext cx="5486399" cy="43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Fail Over Strategy (contd..)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12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4093"/>
            <a:ext cx="1205235" cy="4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66800" y="838200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In case the clock, reset or cover data have to be switched to external signals; a separate external “Select” signal is kept as an input to switch each of the three inputs. (To be implemented with TLI)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Top level Block Diagram of the project with internal signals not working is given below.</a:t>
            </a:r>
            <a:endParaRPr lang="en-US" sz="2000" dirty="0"/>
          </a:p>
        </p:txBody>
      </p:sp>
      <p:pic>
        <p:nvPicPr>
          <p:cNvPr id="11" name="Picture 10" descr="DiAGRAM 2 (1).png"/>
          <p:cNvPicPr>
            <a:picLocks noChangeAspect="1"/>
          </p:cNvPicPr>
          <p:nvPr/>
        </p:nvPicPr>
        <p:blipFill>
          <a:blip r:embed="rId5"/>
          <a:srcRect l="3226" t="4063" r="3226" b="2482"/>
          <a:stretch>
            <a:fillRect/>
          </a:stretch>
        </p:blipFill>
        <p:spPr>
          <a:xfrm>
            <a:off x="1981200" y="2209800"/>
            <a:ext cx="5334000" cy="42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Plan Ahead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13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4093"/>
            <a:ext cx="1205235" cy="4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0" y="1397000"/>
          <a:ext cx="6477000" cy="4775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238500"/>
                <a:gridCol w="3238500"/>
              </a:tblGrid>
              <a:tr h="9550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Functionality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Duration</a:t>
                      </a:r>
                      <a:endParaRPr lang="en-US" sz="2400" dirty="0"/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Functional Testing of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dirty="0" smtClean="0"/>
                        <a:t>“Select” signal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 Days</a:t>
                      </a:r>
                      <a:endParaRPr lang="en-US" dirty="0"/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 Runs and GDS=I</a:t>
                      </a:r>
                      <a:r>
                        <a:rPr lang="en-US" baseline="0" dirty="0" smtClean="0"/>
                        <a:t>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dirty="0" smtClean="0"/>
                        <a:t>Top Level Integration and</a:t>
                      </a:r>
                      <a:r>
                        <a:rPr lang="en-US" baseline="0" dirty="0" smtClean="0"/>
                        <a:t> final GDS=II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7600"/>
            <a:ext cx="6172200" cy="5334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Thank you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14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4093"/>
            <a:ext cx="1205235" cy="4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67000" y="22098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r-PK" sz="6000" dirty="0" smtClean="0"/>
              <a:t>آپ کا شکریہ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43000"/>
            <a:ext cx="6172200" cy="609600"/>
          </a:xfrm>
        </p:spPr>
        <p:txBody>
          <a:bodyPr>
            <a:noAutofit/>
          </a:bodyPr>
          <a:lstStyle/>
          <a:p>
            <a:r>
              <a:rPr lang="en-US" sz="4000" b="1" cap="all" dirty="0" smtClean="0"/>
              <a:t>Contents</a:t>
            </a:r>
            <a:endParaRPr lang="en-SG" sz="4000" b="1" dirty="0"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2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2524125" cy="9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4091"/>
            <a:ext cx="2653035" cy="9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8288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Introduction and Background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AES-128 Encryption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LSB Steganography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Module Integration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Top Level Integration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Fail Over Strategy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Plan Ahead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060"/>
            <a:ext cx="6172200" cy="990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Introduction and Background</a:t>
            </a:r>
            <a:endParaRPr lang="en-SG" sz="4000" b="1" dirty="0"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3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1381125" cy="5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4092"/>
            <a:ext cx="1433835" cy="5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1835" y="1683365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Motivation: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Increasing need of Data and Information Security.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Increasing volumes and velocity of </a:t>
            </a:r>
            <a:r>
              <a:rPr lang="en-US" sz="2400" dirty="0" smtClean="0"/>
              <a:t>data.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Steganography: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art of concealing some secret information (payload) inside </a:t>
            </a:r>
            <a:r>
              <a:rPr lang="en-US" sz="2400" dirty="0" smtClean="0"/>
              <a:t>non-secret  </a:t>
            </a:r>
            <a:r>
              <a:rPr lang="en-US" sz="2400" dirty="0" smtClean="0"/>
              <a:t>information (or cover). </a:t>
            </a:r>
          </a:p>
          <a:p>
            <a:pPr algn="just"/>
            <a:r>
              <a:rPr lang="en-US" sz="2400" b="1" dirty="0" smtClean="0"/>
              <a:t>Encryption: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Encryption transforms the secret information (payload) into some gibberish (</a:t>
            </a:r>
            <a:r>
              <a:rPr lang="en-US" sz="2400" dirty="0" smtClean="0"/>
              <a:t>cipher text</a:t>
            </a:r>
            <a:r>
              <a:rPr lang="en-US" sz="2400" dirty="0" smtClean="0"/>
              <a:t>) with the help of a secret password (key).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intended receiver can decode the cipher text if they have the appropriate key to get the actual payload.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2200" cy="990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AES-128 Encryption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4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1381125" cy="5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4092"/>
            <a:ext cx="1433835" cy="5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524001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We are using the Cipher Block Chaining (CBC) mode of operation in order to achieve more randomness.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Counter, initially 0; retains value of 1 after first change in output.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79" y="2646867"/>
            <a:ext cx="6655242" cy="36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AES-128 </a:t>
            </a:r>
            <a:r>
              <a:rPr lang="en-US" sz="4000" b="1" dirty="0" smtClean="0"/>
              <a:t>Encryption contd.</a:t>
            </a:r>
            <a:endParaRPr lang="en-US" sz="4000" b="1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5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1381125" cy="5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4092"/>
            <a:ext cx="1433835" cy="5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2192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Results: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output is received after 23 cycles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output changes despite of input remaining same testament to change in Initialization Vector (IV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t="13913" r="11785" b="30435"/>
          <a:stretch>
            <a:fillRect/>
          </a:stretch>
        </p:blipFill>
        <p:spPr bwMode="auto">
          <a:xfrm>
            <a:off x="228600" y="2971800"/>
            <a:ext cx="8596635" cy="271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LSB Steganography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6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1381125" cy="5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4092"/>
            <a:ext cx="1433835" cy="5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29540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We are using the last two bit planes of the cover data to embed the payload for achieving higher throughput.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embedding sequence is Most Significant bits (MSb) first i.e. in the first byte of cover </a:t>
            </a:r>
            <a:r>
              <a:rPr lang="en-US" sz="2000" dirty="0" smtClean="0"/>
              <a:t>data, </a:t>
            </a:r>
            <a:r>
              <a:rPr lang="en-US" sz="2000" dirty="0" smtClean="0"/>
              <a:t>the two </a:t>
            </a:r>
            <a:r>
              <a:rPr lang="en-US" sz="2000" dirty="0" err="1" smtClean="0"/>
              <a:t>MSb’s</a:t>
            </a:r>
            <a:r>
              <a:rPr lang="en-US" sz="2000" dirty="0" smtClean="0"/>
              <a:t> </a:t>
            </a:r>
            <a:r>
              <a:rPr lang="en-US" sz="2000" dirty="0" smtClean="0"/>
              <a:t>are embedded and so on to the last two Least Significant bits (LSb).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7"/>
          <a:stretch/>
        </p:blipFill>
        <p:spPr>
          <a:xfrm>
            <a:off x="931326" y="2926616"/>
            <a:ext cx="7509948" cy="31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172200" cy="609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LSB </a:t>
            </a:r>
            <a:r>
              <a:rPr lang="en-US" sz="4000" b="1" dirty="0" smtClean="0"/>
              <a:t>Steganography contd.</a:t>
            </a:r>
            <a:endParaRPr lang="en-US" sz="4000" b="1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7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1381125" cy="5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4092"/>
            <a:ext cx="1433835" cy="5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2954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Results: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output is sent byte by </a:t>
            </a:r>
            <a:r>
              <a:rPr lang="en-US" sz="2000" dirty="0" smtClean="0"/>
              <a:t>byte.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Each byte has 2 bits of payload (128 bits total); resulting in 64 clock cycles in delivering complete payload. </a:t>
            </a:r>
          </a:p>
        </p:txBody>
      </p:sp>
      <p:pic>
        <p:nvPicPr>
          <p:cNvPr id="12" name="Picture 11" descr="res.JPG"/>
          <p:cNvPicPr>
            <a:picLocks noChangeAspect="1"/>
          </p:cNvPicPr>
          <p:nvPr/>
        </p:nvPicPr>
        <p:blipFill>
          <a:blip r:embed="rId5"/>
          <a:srcRect t="8098" r="9999" b="55465"/>
          <a:stretch>
            <a:fillRect/>
          </a:stretch>
        </p:blipFill>
        <p:spPr>
          <a:xfrm>
            <a:off x="344588" y="2819400"/>
            <a:ext cx="850604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1722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Modules Integration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8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4093"/>
            <a:ext cx="1205235" cy="4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106680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two modules are integrated such that; Encryption runs and raises a flag after 23 cycles when it is done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flag acts as an enable for the steganography block which runs for 65 cycles and raises a flag after embedding all bits of payload (cipher text) in cover data.</a:t>
            </a:r>
          </a:p>
        </p:txBody>
      </p:sp>
      <p:pic>
        <p:nvPicPr>
          <p:cNvPr id="15" name="Picture 14" descr="top.png"/>
          <p:cNvPicPr>
            <a:picLocks noChangeAspect="1"/>
          </p:cNvPicPr>
          <p:nvPr/>
        </p:nvPicPr>
        <p:blipFill>
          <a:blip r:embed="rId5"/>
          <a:srcRect l="4163" t="5585" r="4250" b="5056"/>
          <a:stretch>
            <a:fillRect/>
          </a:stretch>
        </p:blipFill>
        <p:spPr>
          <a:xfrm>
            <a:off x="2057400" y="25146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6172200" cy="609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Modules </a:t>
            </a:r>
            <a:r>
              <a:rPr lang="en-US" sz="4000" b="1" dirty="0" smtClean="0"/>
              <a:t>Integration contd.</a:t>
            </a:r>
            <a:endParaRPr lang="en-US" sz="4000" b="1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304800" y="3939482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2400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 30, 2022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PICO 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9</a:t>
            </a:fld>
            <a:r>
              <a:rPr lang="en-US" dirty="0"/>
              <a:t> of </a:t>
            </a:r>
            <a:r>
              <a:rPr lang="en-US" dirty="0" smtClean="0"/>
              <a:t>14 </a:t>
            </a:r>
            <a:endParaRPr lang="en-US" dirty="0"/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10"/>
            <a:ext cx="1152525" cy="4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4093"/>
            <a:ext cx="1129035" cy="4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9600" y="9144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Simulation Results: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steganography flag acts as control for encryption block to transfer the next set of 128 bits of payload to steganography block for next round. </a:t>
            </a:r>
          </a:p>
        </p:txBody>
      </p:sp>
      <p:pic>
        <p:nvPicPr>
          <p:cNvPr id="15" name="Picture 14" descr="Top.JPG"/>
          <p:cNvPicPr>
            <a:picLocks noChangeAspect="1"/>
          </p:cNvPicPr>
          <p:nvPr/>
        </p:nvPicPr>
        <p:blipFill>
          <a:blip r:embed="rId5"/>
          <a:srcRect t="10383" r="10000" b="48722"/>
          <a:stretch>
            <a:fillRect/>
          </a:stretch>
        </p:blipFill>
        <p:spPr>
          <a:xfrm>
            <a:off x="414337" y="2123898"/>
            <a:ext cx="8543925" cy="36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726</Words>
  <Application>Microsoft Office PowerPoint</Application>
  <PresentationFormat>On-screen Show 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Bookman Old Style</vt:lpstr>
      <vt:lpstr>Calibri</vt:lpstr>
      <vt:lpstr>Times New Roman</vt:lpstr>
      <vt:lpstr>Office Theme</vt:lpstr>
      <vt:lpstr>Encrypted LSB Steganography Implementation with AES-128 accelerator (Pakistan 2)</vt:lpstr>
      <vt:lpstr>Contents</vt:lpstr>
      <vt:lpstr>Introduction and Background</vt:lpstr>
      <vt:lpstr>AES-128 Encryption</vt:lpstr>
      <vt:lpstr>AES-128 Encryption contd.</vt:lpstr>
      <vt:lpstr>LSB Steganography</vt:lpstr>
      <vt:lpstr>LSB Steganography contd.</vt:lpstr>
      <vt:lpstr>Modules Integration</vt:lpstr>
      <vt:lpstr>Modules Integration contd.</vt:lpstr>
      <vt:lpstr>Top Level Integration</vt:lpstr>
      <vt:lpstr>Fail Over Strategy</vt:lpstr>
      <vt:lpstr>Fail Over Strategy (contd..)</vt:lpstr>
      <vt:lpstr>Plan Ahead</vt:lpstr>
      <vt:lpstr>Thank you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Ruhma Rizwan</cp:lastModifiedBy>
  <cp:revision>48</cp:revision>
  <dcterms:created xsi:type="dcterms:W3CDTF">2022-09-29T16:53:20Z</dcterms:created>
  <dcterms:modified xsi:type="dcterms:W3CDTF">2022-10-01T10:01:09Z</dcterms:modified>
</cp:coreProperties>
</file>