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8" r:id="rId5"/>
    <p:sldId id="261" r:id="rId6"/>
    <p:sldId id="262"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6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10/21/2014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hemas.android.com/apk/res/androi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Android Development: The Basics</a:t>
            </a:r>
            <a:endParaRPr lang="en-US" dirty="0"/>
          </a:p>
        </p:txBody>
      </p:sp>
      <p:sp>
        <p:nvSpPr>
          <p:cNvPr id="3" name="Subtitle 2"/>
          <p:cNvSpPr>
            <a:spLocks noGrp="1"/>
          </p:cNvSpPr>
          <p:nvPr>
            <p:ph type="subTitle" idx="1"/>
          </p:nvPr>
        </p:nvSpPr>
        <p:spPr/>
        <p:txBody>
          <a:bodyPr>
            <a:normAutofit/>
          </a:bodyPr>
          <a:lstStyle/>
          <a:p>
            <a:pPr algn="l"/>
            <a:r>
              <a:rPr lang="en-US" dirty="0" smtClean="0"/>
              <a:t>Al-Kandari, AbdulMuhsin</a:t>
            </a:r>
          </a:p>
          <a:p>
            <a:pPr algn="l"/>
            <a:r>
              <a:rPr lang="en-US" dirty="0" smtClean="0"/>
              <a:t>Blessing, James</a:t>
            </a:r>
            <a:endParaRPr lang="en-US" dirty="0"/>
          </a:p>
        </p:txBody>
      </p:sp>
    </p:spTree>
    <p:extLst>
      <p:ext uri="{BB962C8B-B14F-4D97-AF65-F5344CB8AC3E}">
        <p14:creationId xmlns:p14="http://schemas.microsoft.com/office/powerpoint/2010/main" val="1985824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Development: Parts and Pieces</a:t>
            </a:r>
            <a:endParaRPr lang="en-US" dirty="0"/>
          </a:p>
        </p:txBody>
      </p:sp>
      <p:sp>
        <p:nvSpPr>
          <p:cNvPr id="3" name="Content Placeholder 2"/>
          <p:cNvSpPr>
            <a:spLocks noGrp="1"/>
          </p:cNvSpPr>
          <p:nvPr>
            <p:ph idx="1"/>
          </p:nvPr>
        </p:nvSpPr>
        <p:spPr/>
        <p:txBody>
          <a:bodyPr/>
          <a:lstStyle/>
          <a:p>
            <a:r>
              <a:rPr lang="en-US" dirty="0" smtClean="0"/>
              <a:t>Android applications are built from activities and activity fragments.</a:t>
            </a:r>
          </a:p>
          <a:p>
            <a:r>
              <a:rPr lang="en-US" dirty="0" smtClean="0"/>
              <a:t>Activities and fragments are built using two main components:</a:t>
            </a:r>
            <a:br>
              <a:rPr lang="en-US" dirty="0" smtClean="0"/>
            </a:br>
            <a:r>
              <a:rPr lang="en-US" dirty="0" smtClean="0"/>
              <a:t>	</a:t>
            </a:r>
            <a:r>
              <a:rPr lang="en-US" dirty="0" smtClean="0"/>
              <a:t>	1.XML</a:t>
            </a:r>
            <a:r>
              <a:rPr lang="en-US" dirty="0"/>
              <a:t/>
            </a:r>
            <a:br>
              <a:rPr lang="en-US" dirty="0"/>
            </a:br>
            <a:r>
              <a:rPr lang="en-US" dirty="0" smtClean="0"/>
              <a:t>	</a:t>
            </a:r>
            <a:r>
              <a:rPr lang="en-US" dirty="0" smtClean="0"/>
              <a:t>	2.Java</a:t>
            </a:r>
            <a:endParaRPr lang="en-US" dirty="0" smtClean="0"/>
          </a:p>
          <a:p>
            <a:r>
              <a:rPr lang="en-US" dirty="0" smtClean="0"/>
              <a:t>XML is used to provide the look and feel of an android application, although this can also be achieved in java, it is best to defer it to XML as that allows for faster compile times. It is important to note that XML is also used to hold resources such as ids and the such.</a:t>
            </a:r>
          </a:p>
          <a:p>
            <a:r>
              <a:rPr lang="en-US" dirty="0"/>
              <a:t>Java is used as the brains of android, it manipulates the UI and handles any complex logic that the android application must do</a:t>
            </a:r>
            <a:r>
              <a:rPr lang="en-US" dirty="0" smtClean="0"/>
              <a:t>.</a:t>
            </a:r>
            <a:endParaRPr lang="en-US" dirty="0"/>
          </a:p>
        </p:txBody>
      </p:sp>
    </p:spTree>
    <p:extLst>
      <p:ext uri="{BB962C8B-B14F-4D97-AF65-F5344CB8AC3E}">
        <p14:creationId xmlns:p14="http://schemas.microsoft.com/office/powerpoint/2010/main" val="3635649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Trees, Trees… More Trees?</a:t>
            </a:r>
            <a:endParaRPr lang="en-US" dirty="0"/>
          </a:p>
        </p:txBody>
      </p:sp>
      <p:sp>
        <p:nvSpPr>
          <p:cNvPr id="3" name="Content Placeholder 2"/>
          <p:cNvSpPr>
            <a:spLocks noGrp="1"/>
          </p:cNvSpPr>
          <p:nvPr>
            <p:ph idx="1"/>
          </p:nvPr>
        </p:nvSpPr>
        <p:spPr>
          <a:xfrm>
            <a:off x="677334" y="2160589"/>
            <a:ext cx="9092308" cy="3880773"/>
          </a:xfrm>
        </p:spPr>
        <p:txBody>
          <a:bodyPr>
            <a:normAutofit/>
          </a:bodyPr>
          <a:lstStyle/>
          <a:p>
            <a:r>
              <a:rPr lang="en-US" dirty="0" smtClean="0"/>
              <a:t>XML or Extensible Markup Language is a language used to define a set of rules for encoding documents in a format that is readable by both humans and machines.</a:t>
            </a:r>
          </a:p>
          <a:p>
            <a:r>
              <a:rPr lang="en-US" dirty="0" smtClean="0"/>
              <a:t>XML is built in a tree structure with the root node being the top most tag.</a:t>
            </a:r>
          </a:p>
          <a:p>
            <a:r>
              <a:rPr lang="en-US" dirty="0" smtClean="0"/>
              <a:t>In XML a node is opened with an opening tag </a:t>
            </a:r>
            <a:r>
              <a:rPr lang="en-US" dirty="0" smtClean="0">
                <a:sym typeface="Wingdings" panose="05000000000000000000" pitchFamily="2" charset="2"/>
              </a:rPr>
              <a:t></a:t>
            </a:r>
            <a:r>
              <a:rPr lang="en-US" dirty="0" smtClean="0"/>
              <a:t> &lt;tag&gt; and is closed with a closing tag </a:t>
            </a:r>
            <a:r>
              <a:rPr lang="en-US" dirty="0" smtClean="0">
                <a:sym typeface="Wingdings" panose="05000000000000000000" pitchFamily="2" charset="2"/>
              </a:rPr>
              <a:t> &lt;/tag&gt;.</a:t>
            </a:r>
            <a:br>
              <a:rPr lang="en-US" dirty="0" smtClean="0">
                <a:sym typeface="Wingdings" panose="05000000000000000000" pitchFamily="2" charset="2"/>
              </a:rPr>
            </a:br>
            <a:r>
              <a:rPr lang="en-US" b="1" dirty="0" smtClean="0">
                <a:sym typeface="Wingdings" panose="05000000000000000000" pitchFamily="2" charset="2"/>
              </a:rPr>
              <a:t>Note: </a:t>
            </a:r>
            <a:r>
              <a:rPr lang="en-US" dirty="0" smtClean="0">
                <a:sym typeface="Wingdings" panose="05000000000000000000" pitchFamily="2" charset="2"/>
              </a:rPr>
              <a:t>Tags can also be closed in the opening tag  &lt;tag/&gt;. This is not always useable though.</a:t>
            </a:r>
            <a:endParaRPr lang="en-US" b="1" dirty="0" smtClean="0"/>
          </a:p>
          <a:p>
            <a:r>
              <a:rPr lang="en-US" dirty="0" smtClean="0"/>
              <a:t>Example of XML file:</a:t>
            </a:r>
            <a:br>
              <a:rPr lang="en-US" dirty="0" smtClean="0"/>
            </a:br>
            <a:r>
              <a:rPr lang="en-US" dirty="0" smtClean="0"/>
              <a:t>&lt;</a:t>
            </a:r>
            <a:r>
              <a:rPr lang="en-US" dirty="0" err="1" smtClean="0"/>
              <a:t>LinearLayout</a:t>
            </a:r>
            <a:r>
              <a:rPr lang="en-US" dirty="0" smtClean="0"/>
              <a:t> </a:t>
            </a:r>
            <a:r>
              <a:rPr lang="en-US" dirty="0" err="1" smtClean="0"/>
              <a:t>xmlns</a:t>
            </a:r>
            <a:r>
              <a:rPr lang="en-US" dirty="0" smtClean="0"/>
              <a:t>: android = </a:t>
            </a:r>
            <a:r>
              <a:rPr lang="en-US" dirty="0" smtClean="0">
                <a:hlinkClick r:id="rId2"/>
              </a:rPr>
              <a:t>“http://schemas.android.com/</a:t>
            </a:r>
            <a:r>
              <a:rPr lang="en-US" dirty="0" err="1" smtClean="0">
                <a:hlinkClick r:id="rId2"/>
              </a:rPr>
              <a:t>apk</a:t>
            </a:r>
            <a:r>
              <a:rPr lang="en-US" dirty="0" smtClean="0">
                <a:hlinkClick r:id="rId2"/>
              </a:rPr>
              <a:t>/res/android</a:t>
            </a:r>
            <a:r>
              <a:rPr lang="en-US" dirty="0" smtClean="0"/>
              <a:t>”&gt;</a:t>
            </a:r>
            <a:br>
              <a:rPr lang="en-US" dirty="0" smtClean="0"/>
            </a:br>
            <a:r>
              <a:rPr lang="en-US" dirty="0" smtClean="0"/>
              <a:t>		&lt;</a:t>
            </a:r>
            <a:r>
              <a:rPr lang="en-US" dirty="0" err="1" smtClean="0"/>
              <a:t>TextView</a:t>
            </a:r>
            <a:r>
              <a:rPr lang="en-US" dirty="0" smtClean="0"/>
              <a:t> </a:t>
            </a:r>
            <a:r>
              <a:rPr lang="en-US" dirty="0" err="1" smtClean="0"/>
              <a:t>android:id</a:t>
            </a:r>
            <a:r>
              <a:rPr lang="en-US" dirty="0" smtClean="0"/>
              <a:t> =“@+id/text”</a:t>
            </a:r>
            <a:br>
              <a:rPr lang="en-US" dirty="0" smtClean="0"/>
            </a:br>
            <a:r>
              <a:rPr lang="en-US" dirty="0" smtClean="0"/>
              <a:t>				   </a:t>
            </a:r>
            <a:r>
              <a:rPr lang="en-US" dirty="0" err="1" smtClean="0"/>
              <a:t>android:text</a:t>
            </a:r>
            <a:r>
              <a:rPr lang="en-US" dirty="0" smtClean="0"/>
              <a:t> = “Hello”/&gt;</a:t>
            </a:r>
            <a:br>
              <a:rPr lang="en-US" dirty="0" smtClean="0"/>
            </a:br>
            <a:r>
              <a:rPr lang="en-US" dirty="0" smtClean="0"/>
              <a:t>&lt;/</a:t>
            </a:r>
            <a:r>
              <a:rPr lang="en-US" dirty="0" err="1" smtClean="0"/>
              <a:t>LinearLayout</a:t>
            </a:r>
            <a:r>
              <a:rPr lang="en-US" dirty="0" smtClean="0"/>
              <a:t>&gt;</a:t>
            </a:r>
          </a:p>
        </p:txBody>
      </p:sp>
    </p:spTree>
    <p:extLst>
      <p:ext uri="{BB962C8B-B14F-4D97-AF65-F5344CB8AC3E}">
        <p14:creationId xmlns:p14="http://schemas.microsoft.com/office/powerpoint/2010/main" val="499728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Classes, Objects and Methods</a:t>
            </a:r>
            <a:endParaRPr lang="en-US" dirty="0"/>
          </a:p>
        </p:txBody>
      </p:sp>
      <p:sp>
        <p:nvSpPr>
          <p:cNvPr id="3" name="Content Placeholder 2"/>
          <p:cNvSpPr>
            <a:spLocks noGrp="1"/>
          </p:cNvSpPr>
          <p:nvPr>
            <p:ph idx="1"/>
          </p:nvPr>
        </p:nvSpPr>
        <p:spPr/>
        <p:txBody>
          <a:bodyPr/>
          <a:lstStyle/>
          <a:p>
            <a:r>
              <a:rPr lang="en-US" dirty="0" smtClean="0"/>
              <a:t>Classes are the rules on which an object can be created. (Think of them as a species) </a:t>
            </a:r>
            <a:br>
              <a:rPr lang="en-US" dirty="0" smtClean="0"/>
            </a:br>
            <a:r>
              <a:rPr lang="en-US" dirty="0" smtClean="0"/>
              <a:t>Example:	public class </a:t>
            </a:r>
            <a:r>
              <a:rPr lang="en-US" b="1" dirty="0" smtClean="0">
                <a:solidFill>
                  <a:schemeClr val="accent2">
                    <a:lumMod val="75000"/>
                  </a:schemeClr>
                </a:solidFill>
              </a:rPr>
              <a:t>Person</a:t>
            </a:r>
            <a:r>
              <a:rPr lang="en-US" dirty="0" smtClean="0"/>
              <a:t> {//rules go in here.}</a:t>
            </a:r>
          </a:p>
          <a:p>
            <a:r>
              <a:rPr lang="en-US" dirty="0" smtClean="0"/>
              <a:t>Objects (instances) are the things that are created by the rules of the class. (Members of the given species; they may share a general figure and abilities but each has its own attributes.)</a:t>
            </a:r>
            <a:br>
              <a:rPr lang="en-US" dirty="0" smtClean="0"/>
            </a:br>
            <a:r>
              <a:rPr lang="en-US" dirty="0" smtClean="0"/>
              <a:t>Example: Person </a:t>
            </a:r>
            <a:r>
              <a:rPr lang="en-US" b="1" dirty="0" err="1" smtClean="0">
                <a:solidFill>
                  <a:srgbClr val="00B0F0"/>
                </a:solidFill>
              </a:rPr>
              <a:t>aj</a:t>
            </a:r>
            <a:r>
              <a:rPr lang="en-US" dirty="0" smtClean="0"/>
              <a:t> = new Person();</a:t>
            </a:r>
          </a:p>
          <a:p>
            <a:r>
              <a:rPr lang="en-US" dirty="0" smtClean="0"/>
              <a:t>Methods (functions) are parts of code that can be called at need. (Actions of which a member can do.)</a:t>
            </a:r>
            <a:br>
              <a:rPr lang="en-US" dirty="0" smtClean="0"/>
            </a:br>
            <a:r>
              <a:rPr lang="en-US" dirty="0" smtClean="0"/>
              <a:t>Example: </a:t>
            </a:r>
            <a:r>
              <a:rPr lang="en-US" dirty="0" err="1" smtClean="0"/>
              <a:t>aj.</a:t>
            </a:r>
            <a:r>
              <a:rPr lang="en-US" b="1" dirty="0" err="1" smtClean="0">
                <a:solidFill>
                  <a:srgbClr val="FF0000"/>
                </a:solidFill>
              </a:rPr>
              <a:t>run</a:t>
            </a:r>
            <a:r>
              <a:rPr lang="en-US" b="1" dirty="0" smtClean="0"/>
              <a:t>()</a:t>
            </a:r>
            <a:r>
              <a:rPr lang="en-US" dirty="0" smtClean="0"/>
              <a:t>;</a:t>
            </a:r>
            <a:endParaRPr lang="en-US" dirty="0"/>
          </a:p>
        </p:txBody>
      </p:sp>
    </p:spTree>
    <p:extLst>
      <p:ext uri="{BB962C8B-B14F-4D97-AF65-F5344CB8AC3E}">
        <p14:creationId xmlns:p14="http://schemas.microsoft.com/office/powerpoint/2010/main" val="3010032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Activities:</a:t>
            </a:r>
            <a:br>
              <a:rPr lang="en-US" dirty="0" smtClean="0"/>
            </a:br>
            <a:r>
              <a:rPr lang="en-US" dirty="0" smtClean="0"/>
              <a:t>The XML, The Java &amp; The Fragment</a:t>
            </a:r>
            <a:endParaRPr lang="en-US" dirty="0"/>
          </a:p>
        </p:txBody>
      </p:sp>
      <p:sp>
        <p:nvSpPr>
          <p:cNvPr id="3" name="Content Placeholder 2"/>
          <p:cNvSpPr>
            <a:spLocks noGrp="1"/>
          </p:cNvSpPr>
          <p:nvPr>
            <p:ph idx="1"/>
          </p:nvPr>
        </p:nvSpPr>
        <p:spPr/>
        <p:txBody>
          <a:bodyPr>
            <a:normAutofit lnSpcReduction="10000"/>
          </a:bodyPr>
          <a:lstStyle/>
          <a:p>
            <a:r>
              <a:rPr lang="en-US" dirty="0" smtClean="0"/>
              <a:t>As mentioned before </a:t>
            </a:r>
            <a:r>
              <a:rPr lang="en-US" dirty="0" smtClean="0"/>
              <a:t>Xml </a:t>
            </a:r>
            <a:r>
              <a:rPr lang="en-US" dirty="0" smtClean="0"/>
              <a:t>and </a:t>
            </a:r>
            <a:r>
              <a:rPr lang="en-US" dirty="0" smtClean="0"/>
              <a:t>Java </a:t>
            </a:r>
            <a:r>
              <a:rPr lang="en-US" dirty="0" smtClean="0"/>
              <a:t>are the components that build an activity, these components are </a:t>
            </a:r>
            <a:r>
              <a:rPr lang="en-US" dirty="0" smtClean="0"/>
              <a:t>also used to build </a:t>
            </a:r>
            <a:r>
              <a:rPr lang="en-US" dirty="0" smtClean="0"/>
              <a:t>fragments</a:t>
            </a:r>
            <a:r>
              <a:rPr lang="en-US" dirty="0" smtClean="0"/>
              <a:t>.</a:t>
            </a:r>
          </a:p>
          <a:p>
            <a:r>
              <a:rPr lang="en-US" dirty="0" smtClean="0"/>
              <a:t>Android Activities are a mixture of an XML File and a Java class.</a:t>
            </a:r>
            <a:br>
              <a:rPr lang="en-US" dirty="0" smtClean="0"/>
            </a:br>
            <a:r>
              <a:rPr lang="en-US" dirty="0" smtClean="0"/>
              <a:t>Declaration of an activity in Java:</a:t>
            </a:r>
            <a:br>
              <a:rPr lang="en-US" dirty="0" smtClean="0"/>
            </a:br>
            <a:r>
              <a:rPr lang="en-US" dirty="0" smtClean="0"/>
              <a:t>	public class </a:t>
            </a:r>
            <a:r>
              <a:rPr lang="en-US" dirty="0" err="1" smtClean="0">
                <a:solidFill>
                  <a:srgbClr val="FF0000"/>
                </a:solidFill>
              </a:rPr>
              <a:t>nameOfYourActivity</a:t>
            </a:r>
            <a:r>
              <a:rPr lang="en-US" dirty="0" smtClean="0"/>
              <a:t> extends </a:t>
            </a:r>
            <a:r>
              <a:rPr lang="en-US" dirty="0" smtClean="0">
                <a:solidFill>
                  <a:schemeClr val="accent2">
                    <a:lumMod val="75000"/>
                  </a:schemeClr>
                </a:solidFill>
              </a:rPr>
              <a:t>Activity{}</a:t>
            </a:r>
            <a:endParaRPr lang="en-US" dirty="0">
              <a:solidFill>
                <a:schemeClr val="accent2">
                  <a:lumMod val="75000"/>
                </a:schemeClr>
              </a:solidFill>
            </a:endParaRPr>
          </a:p>
          <a:p>
            <a:r>
              <a:rPr lang="en-US" dirty="0" smtClean="0">
                <a:solidFill>
                  <a:schemeClr val="tx2"/>
                </a:solidFill>
              </a:rPr>
              <a:t>Android activities can also hold what is known as Fragments.</a:t>
            </a:r>
          </a:p>
          <a:p>
            <a:r>
              <a:rPr lang="en-US" dirty="0" smtClean="0">
                <a:solidFill>
                  <a:schemeClr val="tx2"/>
                </a:solidFill>
              </a:rPr>
              <a:t>Fragments </a:t>
            </a:r>
            <a:r>
              <a:rPr lang="en-US" dirty="0" smtClean="0">
                <a:solidFill>
                  <a:schemeClr val="tx2"/>
                </a:solidFill>
              </a:rPr>
              <a:t>are mini activities that enable Activities to perform as if they were </a:t>
            </a:r>
            <a:r>
              <a:rPr lang="en-US" dirty="0" smtClean="0">
                <a:solidFill>
                  <a:schemeClr val="tx2"/>
                </a:solidFill>
              </a:rPr>
              <a:t>Dynamic </a:t>
            </a:r>
            <a:r>
              <a:rPr lang="en-US" dirty="0" smtClean="0">
                <a:solidFill>
                  <a:schemeClr val="tx2"/>
                </a:solidFill>
              </a:rPr>
              <a:t>Activities</a:t>
            </a:r>
            <a:r>
              <a:rPr lang="en-US" dirty="0" smtClean="0">
                <a:solidFill>
                  <a:schemeClr val="tx2"/>
                </a:solidFill>
              </a:rPr>
              <a:t>.</a:t>
            </a:r>
            <a:br>
              <a:rPr lang="en-US" dirty="0" smtClean="0">
                <a:solidFill>
                  <a:schemeClr val="tx2"/>
                </a:solidFill>
              </a:rPr>
            </a:br>
            <a:r>
              <a:rPr lang="en-US" dirty="0">
                <a:solidFill>
                  <a:schemeClr val="tx2"/>
                </a:solidFill>
              </a:rPr>
              <a:t>Declaration of a fragment in Java:</a:t>
            </a:r>
            <a:r>
              <a:rPr lang="en-US" dirty="0">
                <a:solidFill>
                  <a:schemeClr val="accent2">
                    <a:lumMod val="75000"/>
                  </a:schemeClr>
                </a:solidFill>
              </a:rPr>
              <a:t/>
            </a:r>
            <a:br>
              <a:rPr lang="en-US" dirty="0">
                <a:solidFill>
                  <a:schemeClr val="accent2">
                    <a:lumMod val="75000"/>
                  </a:schemeClr>
                </a:solidFill>
              </a:rPr>
            </a:br>
            <a:r>
              <a:rPr lang="en-US" dirty="0">
                <a:solidFill>
                  <a:schemeClr val="accent2">
                    <a:lumMod val="75000"/>
                  </a:schemeClr>
                </a:solidFill>
              </a:rPr>
              <a:t>	</a:t>
            </a:r>
            <a:r>
              <a:rPr lang="en-US" dirty="0">
                <a:solidFill>
                  <a:schemeClr val="tx1"/>
                </a:solidFill>
              </a:rPr>
              <a:t>public class </a:t>
            </a:r>
            <a:r>
              <a:rPr lang="en-US" dirty="0" err="1">
                <a:solidFill>
                  <a:schemeClr val="accent5">
                    <a:lumMod val="75000"/>
                  </a:schemeClr>
                </a:solidFill>
              </a:rPr>
              <a:t>nameOfYourFragment</a:t>
            </a:r>
            <a:r>
              <a:rPr lang="en-US" dirty="0">
                <a:solidFill>
                  <a:schemeClr val="tx1"/>
                </a:solidFill>
              </a:rPr>
              <a:t> extends </a:t>
            </a:r>
            <a:r>
              <a:rPr lang="en-US" dirty="0" err="1">
                <a:solidFill>
                  <a:schemeClr val="accent2"/>
                </a:solidFill>
              </a:rPr>
              <a:t>ActivityFragment</a:t>
            </a:r>
            <a:r>
              <a:rPr lang="en-US" dirty="0" smtClean="0">
                <a:solidFill>
                  <a:schemeClr val="tx1"/>
                </a:solidFill>
              </a:rPr>
              <a:t>{}</a:t>
            </a:r>
            <a:endParaRPr lang="en-US" dirty="0" smtClean="0"/>
          </a:p>
          <a:p>
            <a:r>
              <a:rPr lang="en-US" dirty="0" err="1" smtClean="0"/>
              <a:t>ProTip</a:t>
            </a:r>
            <a:r>
              <a:rPr lang="en-US" dirty="0" smtClean="0"/>
              <a:t>: Use </a:t>
            </a:r>
            <a:r>
              <a:rPr lang="en-US" dirty="0" smtClean="0"/>
              <a:t>of fragments, although unnecessary, is </a:t>
            </a:r>
            <a:r>
              <a:rPr lang="en-US" dirty="0" smtClean="0"/>
              <a:t>advised, </a:t>
            </a:r>
            <a:r>
              <a:rPr lang="en-US" dirty="0" smtClean="0"/>
              <a:t>as they are very powerful tools when building a complex application.</a:t>
            </a:r>
            <a:endParaRPr lang="en-US" dirty="0"/>
          </a:p>
        </p:txBody>
      </p:sp>
    </p:spTree>
    <p:extLst>
      <p:ext uri="{BB962C8B-B14F-4D97-AF65-F5344CB8AC3E}">
        <p14:creationId xmlns:p14="http://schemas.microsoft.com/office/powerpoint/2010/main" val="1710755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Activities: Intents</a:t>
            </a:r>
            <a:endParaRPr lang="en-US" dirty="0"/>
          </a:p>
        </p:txBody>
      </p:sp>
      <p:sp>
        <p:nvSpPr>
          <p:cNvPr id="3" name="Content Placeholder 2"/>
          <p:cNvSpPr>
            <a:spLocks noGrp="1"/>
          </p:cNvSpPr>
          <p:nvPr>
            <p:ph idx="1"/>
          </p:nvPr>
        </p:nvSpPr>
        <p:spPr/>
        <p:txBody>
          <a:bodyPr/>
          <a:lstStyle/>
          <a:p>
            <a:r>
              <a:rPr lang="en-US" dirty="0" smtClean="0"/>
              <a:t>Navigating between activities requires one to use Intents.</a:t>
            </a:r>
          </a:p>
          <a:p>
            <a:r>
              <a:rPr lang="en-US" dirty="0" smtClean="0"/>
              <a:t>“An Intent is </a:t>
            </a:r>
            <a:r>
              <a:rPr lang="en-US" dirty="0"/>
              <a:t>abstract description of an operation to be performed. It can be used with </a:t>
            </a:r>
            <a:r>
              <a:rPr lang="en-US" dirty="0" err="1"/>
              <a:t>startActivity</a:t>
            </a:r>
            <a:r>
              <a:rPr lang="en-US" dirty="0"/>
              <a:t> to launch an Activity , </a:t>
            </a:r>
            <a:r>
              <a:rPr lang="en-US" dirty="0" err="1"/>
              <a:t>broadcastIntent</a:t>
            </a:r>
            <a:r>
              <a:rPr lang="en-US" dirty="0"/>
              <a:t> to send it to any interested </a:t>
            </a:r>
            <a:r>
              <a:rPr lang="en-US" dirty="0" err="1"/>
              <a:t>BroadcastReceiver</a:t>
            </a:r>
            <a:r>
              <a:rPr lang="en-US" dirty="0"/>
              <a:t> components, and </a:t>
            </a:r>
            <a:r>
              <a:rPr lang="en-US" dirty="0" err="1"/>
              <a:t>startService</a:t>
            </a:r>
            <a:r>
              <a:rPr lang="en-US" dirty="0"/>
              <a:t>(</a:t>
            </a:r>
            <a:r>
              <a:rPr lang="en-US" b="1" dirty="0"/>
              <a:t>Intent</a:t>
            </a:r>
            <a:r>
              <a:rPr lang="en-US" dirty="0"/>
              <a:t>) or </a:t>
            </a:r>
            <a:r>
              <a:rPr lang="en-US" dirty="0" err="1"/>
              <a:t>bindService</a:t>
            </a:r>
            <a:r>
              <a:rPr lang="en-US" dirty="0"/>
              <a:t>(</a:t>
            </a:r>
            <a:r>
              <a:rPr lang="en-US" b="1" dirty="0"/>
              <a:t>Intent</a:t>
            </a:r>
            <a:r>
              <a:rPr lang="en-US" dirty="0"/>
              <a:t>, </a:t>
            </a:r>
            <a:r>
              <a:rPr lang="en-US" dirty="0" err="1"/>
              <a:t>ServiceConnection</a:t>
            </a:r>
            <a:r>
              <a:rPr lang="en-US" dirty="0"/>
              <a:t>, </a:t>
            </a:r>
            <a:r>
              <a:rPr lang="en-US" dirty="0" err="1"/>
              <a:t>int</a:t>
            </a:r>
            <a:r>
              <a:rPr lang="en-US" dirty="0"/>
              <a:t>) to communicate with a background </a:t>
            </a:r>
            <a:r>
              <a:rPr lang="en-US" dirty="0"/>
              <a:t>Service.” </a:t>
            </a:r>
            <a:r>
              <a:rPr lang="en-US" dirty="0" smtClean="0"/>
              <a:t>– Android </a:t>
            </a:r>
            <a:r>
              <a:rPr lang="en-US" dirty="0" err="1" smtClean="0"/>
              <a:t>Api</a:t>
            </a:r>
            <a:r>
              <a:rPr lang="en-US" dirty="0" smtClean="0"/>
              <a:t> </a:t>
            </a:r>
            <a:r>
              <a:rPr lang="en-US" dirty="0" smtClean="0">
                <a:solidFill>
                  <a:schemeClr val="bg2"/>
                </a:solidFill>
                <a:hlinkClick r:id="rId2"/>
              </a:rPr>
              <a:t>http</a:t>
            </a:r>
            <a:r>
              <a:rPr lang="en-US" dirty="0">
                <a:solidFill>
                  <a:schemeClr val="bg2"/>
                </a:solidFill>
                <a:hlinkClick r:id="rId2"/>
              </a:rPr>
              <a:t>://</a:t>
            </a:r>
            <a:r>
              <a:rPr lang="en-US" dirty="0" smtClean="0">
                <a:solidFill>
                  <a:schemeClr val="bg2"/>
                </a:solidFill>
                <a:hlinkClick r:id="rId2"/>
              </a:rPr>
              <a:t>developer.android.com/reference/android/content/Intent.htm</a:t>
            </a:r>
            <a:r>
              <a:rPr lang="en-US" dirty="0" smtClean="0">
                <a:hlinkClick r:id="rId2"/>
              </a:rPr>
              <a:t>l</a:t>
            </a:r>
            <a:endParaRPr lang="en-US" dirty="0" smtClean="0"/>
          </a:p>
          <a:p>
            <a:r>
              <a:rPr lang="en-US" dirty="0" smtClean="0"/>
              <a:t>Intents are used in the Java part of android and have the following format:</a:t>
            </a:r>
            <a:br>
              <a:rPr lang="en-US" dirty="0" smtClean="0"/>
            </a:br>
            <a:r>
              <a:rPr lang="en-US" dirty="0"/>
              <a:t>	Intent </a:t>
            </a:r>
            <a:r>
              <a:rPr lang="en-US" dirty="0" smtClean="0"/>
              <a:t>next </a:t>
            </a:r>
            <a:r>
              <a:rPr lang="en-US" dirty="0"/>
              <a:t>= new Intent(this, </a:t>
            </a:r>
            <a:r>
              <a:rPr lang="en-US" dirty="0" err="1" smtClean="0"/>
              <a:t>nextActivity.class</a:t>
            </a:r>
            <a:r>
              <a:rPr lang="en-US" dirty="0" smtClean="0"/>
              <a:t>);</a:t>
            </a:r>
            <a:br>
              <a:rPr lang="en-US" dirty="0" smtClean="0"/>
            </a:br>
            <a:r>
              <a:rPr lang="en-US" dirty="0" smtClean="0"/>
              <a:t>	</a:t>
            </a:r>
            <a:r>
              <a:rPr lang="en-US" dirty="0" err="1" smtClean="0"/>
              <a:t>startActivity</a:t>
            </a:r>
            <a:r>
              <a:rPr lang="en-US" smtClean="0"/>
              <a:t>(next);</a:t>
            </a:r>
            <a:endParaRPr lang="en-US" dirty="0" smtClean="0"/>
          </a:p>
        </p:txBody>
      </p:sp>
    </p:spTree>
    <p:extLst>
      <p:ext uri="{BB962C8B-B14F-4D97-AF65-F5344CB8AC3E}">
        <p14:creationId xmlns:p14="http://schemas.microsoft.com/office/powerpoint/2010/main" val="1935405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56582" y="2160589"/>
            <a:ext cx="3617420" cy="2481179"/>
          </a:xfrm>
          <a:prstGeom prst="rect">
            <a:avLst/>
          </a:prstGeom>
        </p:spPr>
      </p:pic>
      <p:sp>
        <p:nvSpPr>
          <p:cNvPr id="2" name="Title 1"/>
          <p:cNvSpPr>
            <a:spLocks noGrp="1"/>
          </p:cNvSpPr>
          <p:nvPr>
            <p:ph type="title"/>
          </p:nvPr>
        </p:nvSpPr>
        <p:spPr/>
        <p:txBody>
          <a:bodyPr>
            <a:normAutofit/>
          </a:bodyPr>
          <a:lstStyle/>
          <a:p>
            <a:r>
              <a:rPr lang="en-US" sz="3400" dirty="0" smtClean="0"/>
              <a:t>Model View Presenter – MVP Architecture</a:t>
            </a:r>
            <a:endParaRPr lang="en-US" sz="3400" dirty="0"/>
          </a:p>
        </p:txBody>
      </p:sp>
      <p:sp>
        <p:nvSpPr>
          <p:cNvPr id="3" name="Content Placeholder 2"/>
          <p:cNvSpPr>
            <a:spLocks noGrp="1"/>
          </p:cNvSpPr>
          <p:nvPr>
            <p:ph idx="1"/>
          </p:nvPr>
        </p:nvSpPr>
        <p:spPr/>
        <p:txBody>
          <a:bodyPr/>
          <a:lstStyle/>
          <a:p>
            <a:r>
              <a:rPr lang="en-US" dirty="0" smtClean="0"/>
              <a:t>What is MVP?</a:t>
            </a:r>
          </a:p>
          <a:p>
            <a:r>
              <a:rPr lang="en-US" dirty="0" smtClean="0"/>
              <a:t>Why is MVP useful?</a:t>
            </a:r>
          </a:p>
          <a:p>
            <a:r>
              <a:rPr lang="en-US" dirty="0" smtClean="0"/>
              <a:t>How does MVP relate to Android Development?</a:t>
            </a:r>
          </a:p>
          <a:p>
            <a:r>
              <a:rPr lang="en-US" dirty="0" smtClean="0"/>
              <a:t>Who is the Model?</a:t>
            </a:r>
          </a:p>
          <a:p>
            <a:r>
              <a:rPr lang="en-US" dirty="0" smtClean="0"/>
              <a:t>Who is the View?</a:t>
            </a:r>
          </a:p>
          <a:p>
            <a:r>
              <a:rPr lang="en-US" dirty="0" smtClean="0"/>
              <a:t>Who is the Presenter?</a:t>
            </a:r>
          </a:p>
          <a:p>
            <a:r>
              <a:rPr lang="en-US" dirty="0" smtClean="0"/>
              <a:t>Can android development use another architecture?</a:t>
            </a:r>
          </a:p>
        </p:txBody>
      </p:sp>
    </p:spTree>
    <p:extLst>
      <p:ext uri="{BB962C8B-B14F-4D97-AF65-F5344CB8AC3E}">
        <p14:creationId xmlns:p14="http://schemas.microsoft.com/office/powerpoint/2010/main" val="655520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TotalTime>
  <Words>315</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Trebuchet MS</vt:lpstr>
      <vt:lpstr>Wingdings</vt:lpstr>
      <vt:lpstr>Wingdings 3</vt:lpstr>
      <vt:lpstr>Facet</vt:lpstr>
      <vt:lpstr>Android Development: The Basics</vt:lpstr>
      <vt:lpstr>Android Development: Parts and Pieces</vt:lpstr>
      <vt:lpstr>XML: Trees, Trees… More Trees?</vt:lpstr>
      <vt:lpstr>Java: Classes, Objects and Methods</vt:lpstr>
      <vt:lpstr>Android Activities: The XML, The Java &amp; The Fragment</vt:lpstr>
      <vt:lpstr>Android Activities: Intents</vt:lpstr>
      <vt:lpstr>Model View Presenter – MVP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 The Basics</dc:title>
  <dc:creator>AbdulMuhsin Al-Kandari</dc:creator>
  <cp:lastModifiedBy>AbdulMuhsin Al-Kandari</cp:lastModifiedBy>
  <cp:revision>15</cp:revision>
  <dcterms:created xsi:type="dcterms:W3CDTF">2014-10-21T04:02:50Z</dcterms:created>
  <dcterms:modified xsi:type="dcterms:W3CDTF">2014-10-21T20:02:53Z</dcterms:modified>
</cp:coreProperties>
</file>