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4" r:id="rId8"/>
    <p:sldId id="262" r:id="rId9"/>
    <p:sldId id="265" r:id="rId10"/>
    <p:sldId id="263"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eveloper.android.com/sdk/installing/index.html?pkg=ad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Android Development:</a:t>
            </a:r>
            <a:br>
              <a:rPr lang="en-US" dirty="0" smtClean="0"/>
            </a:br>
            <a:r>
              <a:rPr lang="en-US" dirty="0" smtClean="0"/>
              <a:t>Building Your App</a:t>
            </a:r>
            <a:endParaRPr lang="en-US" dirty="0"/>
          </a:p>
        </p:txBody>
      </p:sp>
      <p:sp>
        <p:nvSpPr>
          <p:cNvPr id="3" name="Subtitle 2"/>
          <p:cNvSpPr>
            <a:spLocks noGrp="1"/>
          </p:cNvSpPr>
          <p:nvPr>
            <p:ph type="subTitle" idx="1"/>
          </p:nvPr>
        </p:nvSpPr>
        <p:spPr/>
        <p:txBody>
          <a:bodyPr/>
          <a:lstStyle/>
          <a:p>
            <a:pPr algn="l"/>
            <a:r>
              <a:rPr lang="en-US" dirty="0" smtClean="0"/>
              <a:t>Al-Kandari, AbdulMuhsin</a:t>
            </a:r>
          </a:p>
          <a:p>
            <a:pPr algn="l"/>
            <a:r>
              <a:rPr lang="en-US" dirty="0" smtClean="0"/>
              <a:t>Blessing, James</a:t>
            </a:r>
            <a:endParaRPr lang="en-US" dirty="0"/>
          </a:p>
        </p:txBody>
      </p:sp>
    </p:spTree>
    <p:extLst>
      <p:ext uri="{BB962C8B-B14F-4D97-AF65-F5344CB8AC3E}">
        <p14:creationId xmlns:p14="http://schemas.microsoft.com/office/powerpoint/2010/main" val="3828580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of Java Activity File</a:t>
            </a:r>
            <a:endParaRPr lang="en-US" dirty="0"/>
          </a:p>
        </p:txBody>
      </p:sp>
      <p:pic>
        <p:nvPicPr>
          <p:cNvPr id="4" name="Content Placeholder 3"/>
          <p:cNvPicPr>
            <a:picLocks noGrp="1" noChangeAspect="1"/>
          </p:cNvPicPr>
          <p:nvPr>
            <p:ph idx="1"/>
          </p:nvPr>
        </p:nvPicPr>
        <p:blipFill>
          <a:blip r:embed="rId2"/>
          <a:stretch>
            <a:fillRect/>
          </a:stretch>
        </p:blipFill>
        <p:spPr>
          <a:xfrm>
            <a:off x="557089" y="1270000"/>
            <a:ext cx="9006934" cy="4700494"/>
          </a:xfrm>
          <a:prstGeom prst="rect">
            <a:avLst/>
          </a:prstGeom>
        </p:spPr>
      </p:pic>
    </p:spTree>
    <p:extLst>
      <p:ext uri="{BB962C8B-B14F-4D97-AF65-F5344CB8AC3E}">
        <p14:creationId xmlns:p14="http://schemas.microsoft.com/office/powerpoint/2010/main" val="42279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Activity File: Importance &amp; Tips</a:t>
            </a:r>
            <a:endParaRPr lang="en-US" dirty="0"/>
          </a:p>
        </p:txBody>
      </p:sp>
      <p:sp>
        <p:nvSpPr>
          <p:cNvPr id="3" name="Content Placeholder 2"/>
          <p:cNvSpPr>
            <a:spLocks noGrp="1"/>
          </p:cNvSpPr>
          <p:nvPr>
            <p:ph idx="1"/>
          </p:nvPr>
        </p:nvSpPr>
        <p:spPr/>
        <p:txBody>
          <a:bodyPr>
            <a:normAutofit/>
          </a:bodyPr>
          <a:lstStyle/>
          <a:p>
            <a:r>
              <a:rPr lang="en-US" dirty="0" smtClean="0"/>
              <a:t>The Java Activity file displayed in the previous slide is used to manipulate the activity’s XML file.</a:t>
            </a:r>
          </a:p>
          <a:p>
            <a:r>
              <a:rPr lang="en-US" dirty="0" smtClean="0"/>
              <a:t>Although java has the ability to add UI elements to the XML file from the Activity, one should abstain from doing so as it creates extra runtime overhead.</a:t>
            </a:r>
          </a:p>
          <a:p>
            <a:r>
              <a:rPr lang="en-US" dirty="0" smtClean="0"/>
              <a:t>Remember each Java Activity File can be used for navigation to other activities using an </a:t>
            </a:r>
            <a:r>
              <a:rPr lang="en-US" i="1" dirty="0" smtClean="0"/>
              <a:t>Intent</a:t>
            </a:r>
            <a:r>
              <a:rPr lang="en-US" dirty="0" smtClean="0"/>
              <a:t> which will be discussed later in this presentation.</a:t>
            </a:r>
          </a:p>
          <a:p>
            <a:r>
              <a:rPr lang="en-US" dirty="0" smtClean="0"/>
              <a:t>An Activity can also give life to a fragment using an inflator, but can take life from a fragment using a deflator.</a:t>
            </a:r>
          </a:p>
          <a:p>
            <a:r>
              <a:rPr lang="en-US" dirty="0" smtClean="0"/>
              <a:t>Also as the MVP architecture states the model has no connection to the view without the presenter and the Activity can be considered the Presenter.</a:t>
            </a:r>
            <a:endParaRPr lang="en-US" dirty="0"/>
          </a:p>
        </p:txBody>
      </p:sp>
    </p:spTree>
    <p:extLst>
      <p:ext uri="{BB962C8B-B14F-4D97-AF65-F5344CB8AC3E}">
        <p14:creationId xmlns:p14="http://schemas.microsoft.com/office/powerpoint/2010/main" val="708716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of Android Manifest File</a:t>
            </a:r>
            <a:endParaRPr lang="en-US" dirty="0"/>
          </a:p>
        </p:txBody>
      </p:sp>
      <p:pic>
        <p:nvPicPr>
          <p:cNvPr id="4" name="Content Placeholder 3"/>
          <p:cNvPicPr>
            <a:picLocks noGrp="1" noChangeAspect="1"/>
          </p:cNvPicPr>
          <p:nvPr>
            <p:ph idx="1"/>
          </p:nvPr>
        </p:nvPicPr>
        <p:blipFill>
          <a:blip r:embed="rId2"/>
          <a:stretch>
            <a:fillRect/>
          </a:stretch>
        </p:blipFill>
        <p:spPr>
          <a:xfrm>
            <a:off x="1170102" y="1383956"/>
            <a:ext cx="6737944" cy="4429919"/>
          </a:xfrm>
          <a:prstGeom prst="rect">
            <a:avLst/>
          </a:prstGeom>
        </p:spPr>
      </p:pic>
    </p:spTree>
    <p:extLst>
      <p:ext uri="{BB962C8B-B14F-4D97-AF65-F5344CB8AC3E}">
        <p14:creationId xmlns:p14="http://schemas.microsoft.com/office/powerpoint/2010/main" val="1595923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2256" y="3928548"/>
            <a:ext cx="5886450" cy="714375"/>
          </a:xfrm>
          <a:prstGeom prst="rect">
            <a:avLst/>
          </a:prstGeom>
        </p:spPr>
      </p:pic>
      <p:sp>
        <p:nvSpPr>
          <p:cNvPr id="2" name="Title 1"/>
          <p:cNvSpPr>
            <a:spLocks noGrp="1"/>
          </p:cNvSpPr>
          <p:nvPr>
            <p:ph type="title"/>
          </p:nvPr>
        </p:nvSpPr>
        <p:spPr/>
        <p:txBody>
          <a:bodyPr/>
          <a:lstStyle/>
          <a:p>
            <a:r>
              <a:rPr lang="en-US" dirty="0" smtClean="0"/>
              <a:t>Android Manifest File: Importance &amp; Tips</a:t>
            </a:r>
            <a:endParaRPr lang="en-US" dirty="0"/>
          </a:p>
        </p:txBody>
      </p:sp>
      <p:sp>
        <p:nvSpPr>
          <p:cNvPr id="3" name="Content Placeholder 2"/>
          <p:cNvSpPr>
            <a:spLocks noGrp="1"/>
          </p:cNvSpPr>
          <p:nvPr>
            <p:ph idx="1"/>
          </p:nvPr>
        </p:nvSpPr>
        <p:spPr/>
        <p:txBody>
          <a:bodyPr/>
          <a:lstStyle/>
          <a:p>
            <a:r>
              <a:rPr lang="en-US" dirty="0" smtClean="0"/>
              <a:t>The android manifest file is the application. This file holds the references to all of the activities in the application.</a:t>
            </a:r>
          </a:p>
          <a:p>
            <a:r>
              <a:rPr lang="en-US" dirty="0" smtClean="0"/>
              <a:t>All &lt;activity&gt; tags have to be included in this file within the application node, otherwise the application will be unaware of the activity’s existence.</a:t>
            </a:r>
          </a:p>
          <a:p>
            <a:r>
              <a:rPr lang="en-US" dirty="0" smtClean="0"/>
              <a:t>The manifest is also where you declare the activity’s label and icon.</a:t>
            </a:r>
          </a:p>
          <a:p>
            <a:endParaRPr lang="en-US" dirty="0" smtClean="0"/>
          </a:p>
          <a:p>
            <a:endParaRPr lang="en-US" dirty="0"/>
          </a:p>
          <a:p>
            <a:r>
              <a:rPr lang="en-US" dirty="0" smtClean="0"/>
              <a:t>Note: Within the manifest file is where the main (starting) activity is declared.</a:t>
            </a:r>
          </a:p>
          <a:p>
            <a:endParaRPr lang="en-US" dirty="0"/>
          </a:p>
        </p:txBody>
      </p:sp>
    </p:spTree>
    <p:extLst>
      <p:ext uri="{BB962C8B-B14F-4D97-AF65-F5344CB8AC3E}">
        <p14:creationId xmlns:p14="http://schemas.microsoft.com/office/powerpoint/2010/main" val="2753945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What Are They?</a:t>
            </a:r>
            <a:endParaRPr lang="en-US" dirty="0"/>
          </a:p>
        </p:txBody>
      </p:sp>
      <p:sp>
        <p:nvSpPr>
          <p:cNvPr id="3" name="Content Placeholder 2"/>
          <p:cNvSpPr>
            <a:spLocks noGrp="1"/>
          </p:cNvSpPr>
          <p:nvPr>
            <p:ph idx="1"/>
          </p:nvPr>
        </p:nvSpPr>
        <p:spPr>
          <a:xfrm>
            <a:off x="677334" y="2160589"/>
            <a:ext cx="8404882" cy="1435227"/>
          </a:xfrm>
        </p:spPr>
        <p:txBody>
          <a:bodyPr>
            <a:normAutofit fontScale="92500" lnSpcReduction="20000"/>
          </a:bodyPr>
          <a:lstStyle/>
          <a:p>
            <a:r>
              <a:rPr lang="en-US" dirty="0" smtClean="0"/>
              <a:t>Resources (values) are an element of the XML part of android, they act as variables for the XML files and can be accessed using  the following format : </a:t>
            </a:r>
            <a:r>
              <a:rPr lang="en-US" i="1" dirty="0" smtClean="0">
                <a:solidFill>
                  <a:srgbClr val="FF0000"/>
                </a:solidFill>
              </a:rPr>
              <a:t>@</a:t>
            </a:r>
            <a:r>
              <a:rPr lang="en-US" i="1" dirty="0" err="1" smtClean="0">
                <a:solidFill>
                  <a:srgbClr val="FF0000"/>
                </a:solidFill>
              </a:rPr>
              <a:t>resourceFileName</a:t>
            </a:r>
            <a:r>
              <a:rPr lang="en-US" i="1" dirty="0" smtClean="0">
                <a:solidFill>
                  <a:srgbClr val="FF0000"/>
                </a:solidFill>
              </a:rPr>
              <a:t>/</a:t>
            </a:r>
            <a:r>
              <a:rPr lang="en-US" i="1" dirty="0" err="1" smtClean="0">
                <a:solidFill>
                  <a:srgbClr val="FF0000"/>
                </a:solidFill>
              </a:rPr>
              <a:t>resourceName</a:t>
            </a:r>
            <a:endParaRPr lang="en-US" i="1" dirty="0" smtClean="0">
              <a:solidFill>
                <a:srgbClr val="FF0000"/>
              </a:solidFill>
            </a:endParaRPr>
          </a:p>
          <a:p>
            <a:r>
              <a:rPr lang="en-US" i="1" dirty="0" smtClean="0">
                <a:solidFill>
                  <a:schemeClr val="tx1"/>
                </a:solidFill>
              </a:rPr>
              <a:t>Note: Common resource types are dimensions, strings, and styles</a:t>
            </a:r>
          </a:p>
          <a:p>
            <a:r>
              <a:rPr lang="en-US" dirty="0" smtClean="0">
                <a:solidFill>
                  <a:schemeClr val="tx1"/>
                </a:solidFill>
              </a:rPr>
              <a:t>Example: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193018" y="3704401"/>
            <a:ext cx="2588804" cy="127801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30773" y="5148390"/>
            <a:ext cx="2871299" cy="369332"/>
          </a:xfrm>
          <a:prstGeom prst="rect">
            <a:avLst/>
          </a:prstGeom>
          <a:noFill/>
        </p:spPr>
        <p:txBody>
          <a:bodyPr wrap="none" rtlCol="0">
            <a:spAutoFit/>
          </a:bodyPr>
          <a:lstStyle/>
          <a:p>
            <a:pPr algn="ctr"/>
            <a:r>
              <a:rPr lang="en-US" dirty="0" smtClean="0"/>
              <a:t>The current resource files</a:t>
            </a:r>
            <a:endParaRPr lang="en-US" dirty="0"/>
          </a:p>
        </p:txBody>
      </p:sp>
      <p:pic>
        <p:nvPicPr>
          <p:cNvPr id="6" name="Picture 5"/>
          <p:cNvPicPr>
            <a:picLocks noChangeAspect="1"/>
          </p:cNvPicPr>
          <p:nvPr/>
        </p:nvPicPr>
        <p:blipFill>
          <a:blip r:embed="rId3"/>
          <a:stretch>
            <a:fillRect/>
          </a:stretch>
        </p:blipFill>
        <p:spPr>
          <a:xfrm>
            <a:off x="4241327" y="3595816"/>
            <a:ext cx="3857625" cy="15525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4137190" y="5163749"/>
            <a:ext cx="4065897" cy="369332"/>
          </a:xfrm>
          <a:prstGeom prst="rect">
            <a:avLst/>
          </a:prstGeom>
          <a:noFill/>
        </p:spPr>
        <p:txBody>
          <a:bodyPr wrap="square" rtlCol="0">
            <a:spAutoFit/>
          </a:bodyPr>
          <a:lstStyle/>
          <a:p>
            <a:pPr algn="ctr"/>
            <a:r>
              <a:rPr lang="en-US" dirty="0" smtClean="0"/>
              <a:t>The current string resources</a:t>
            </a:r>
          </a:p>
        </p:txBody>
      </p:sp>
      <p:pic>
        <p:nvPicPr>
          <p:cNvPr id="8" name="Picture 7"/>
          <p:cNvPicPr>
            <a:picLocks noChangeAspect="1"/>
          </p:cNvPicPr>
          <p:nvPr/>
        </p:nvPicPr>
        <p:blipFill>
          <a:blip r:embed="rId4"/>
          <a:stretch>
            <a:fillRect/>
          </a:stretch>
        </p:blipFill>
        <p:spPr>
          <a:xfrm>
            <a:off x="677334" y="5626307"/>
            <a:ext cx="2895600" cy="800100"/>
          </a:xfrm>
          <a:prstGeom prst="rect">
            <a:avLst/>
          </a:prstGeom>
          <a:ln>
            <a:noFill/>
          </a:ln>
          <a:effectLst>
            <a:outerShdw blurRad="292100" dist="139700" dir="2700000" algn="tl" rotWithShape="0">
              <a:srgbClr val="333333">
                <a:alpha val="65000"/>
              </a:srgbClr>
            </a:outerShdw>
          </a:effectLst>
        </p:spPr>
      </p:pic>
      <p:cxnSp>
        <p:nvCxnSpPr>
          <p:cNvPr id="10" name="Straight Arrow Connector 9"/>
          <p:cNvCxnSpPr>
            <a:endCxn id="8" idx="3"/>
          </p:cNvCxnSpPr>
          <p:nvPr/>
        </p:nvCxnSpPr>
        <p:spPr>
          <a:xfrm flipH="1">
            <a:off x="3572934" y="6026357"/>
            <a:ext cx="95379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4526728" y="5841691"/>
            <a:ext cx="5095369" cy="36933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n w="0"/>
                <a:effectLst>
                  <a:outerShdw blurRad="38100" dist="19050" dir="2700000" algn="tl" rotWithShape="0">
                    <a:schemeClr val="dk1">
                      <a:alpha val="40000"/>
                    </a:schemeClr>
                  </a:outerShdw>
                </a:effectLst>
              </a:rPr>
              <a:t>The resource call in the name_activity.xml file </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91605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Why use them?</a:t>
            </a:r>
            <a:endParaRPr lang="en-US" dirty="0"/>
          </a:p>
        </p:txBody>
      </p:sp>
      <p:sp>
        <p:nvSpPr>
          <p:cNvPr id="3" name="Content Placeholder 2"/>
          <p:cNvSpPr>
            <a:spLocks noGrp="1"/>
          </p:cNvSpPr>
          <p:nvPr>
            <p:ph idx="1"/>
          </p:nvPr>
        </p:nvSpPr>
        <p:spPr/>
        <p:txBody>
          <a:bodyPr/>
          <a:lstStyle/>
          <a:p>
            <a:r>
              <a:rPr lang="en-US" dirty="0" smtClean="0"/>
              <a:t>Using resources is better than hard coding values because:</a:t>
            </a:r>
          </a:p>
          <a:p>
            <a:pPr lvl="1"/>
            <a:r>
              <a:rPr lang="en-US" dirty="0" smtClean="0"/>
              <a:t>It allows for the change of all occurrences of the resource in question at once, instead of having to look for every occurrence in the different files(this is especially useful on larger projects)</a:t>
            </a:r>
          </a:p>
          <a:p>
            <a:pPr lvl="1"/>
            <a:r>
              <a:rPr lang="en-US" dirty="0" smtClean="0"/>
              <a:t>It allows for the support of multiple languages as a separate strings.xml file can be used for each supported language</a:t>
            </a:r>
          </a:p>
          <a:p>
            <a:pPr lvl="1"/>
            <a:r>
              <a:rPr lang="en-US" dirty="0" smtClean="0"/>
              <a:t>It creates an easily accessible area to look at all of your values, no matter what type they are.</a:t>
            </a:r>
          </a:p>
          <a:p>
            <a:pPr lvl="1"/>
            <a:r>
              <a:rPr lang="en-US" dirty="0" smtClean="0"/>
              <a:t>It is considered to be a part of the best practices in android development.</a:t>
            </a:r>
            <a:endParaRPr lang="en-US" dirty="0"/>
          </a:p>
          <a:p>
            <a:r>
              <a:rPr lang="en-US" dirty="0" smtClean="0"/>
              <a:t>Note: </a:t>
            </a:r>
            <a:r>
              <a:rPr lang="en-US" i="1" dirty="0" smtClean="0"/>
              <a:t>The creation of new resource files is possible and is supported by the android SDK. An example of this may be a color.xml file that holds your different color choices.</a:t>
            </a:r>
          </a:p>
        </p:txBody>
      </p:sp>
    </p:spTree>
    <p:extLst>
      <p:ext uri="{BB962C8B-B14F-4D97-AF65-F5344CB8AC3E}">
        <p14:creationId xmlns:p14="http://schemas.microsoft.com/office/powerpoint/2010/main" val="1368569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Summary: What We Have Covered</a:t>
            </a:r>
            <a:endParaRPr lang="en-US" sz="3200" dirty="0"/>
          </a:p>
        </p:txBody>
      </p:sp>
      <p:sp>
        <p:nvSpPr>
          <p:cNvPr id="3" name="Content Placeholder 2"/>
          <p:cNvSpPr>
            <a:spLocks noGrp="1"/>
          </p:cNvSpPr>
          <p:nvPr>
            <p:ph idx="1"/>
          </p:nvPr>
        </p:nvSpPr>
        <p:spPr/>
        <p:txBody>
          <a:bodyPr/>
          <a:lstStyle/>
          <a:p>
            <a:r>
              <a:rPr lang="en-US" dirty="0" smtClean="0"/>
              <a:t>The creation of a new android project</a:t>
            </a:r>
          </a:p>
          <a:p>
            <a:r>
              <a:rPr lang="en-US" dirty="0" smtClean="0"/>
              <a:t>Linking our project to a VCS (Version Control System)</a:t>
            </a:r>
          </a:p>
          <a:p>
            <a:r>
              <a:rPr lang="en-US" dirty="0" smtClean="0"/>
              <a:t>The WISYWYG Editor</a:t>
            </a:r>
          </a:p>
          <a:p>
            <a:r>
              <a:rPr lang="en-US" dirty="0" smtClean="0"/>
              <a:t> The different files in the Android project, their uses and their importance</a:t>
            </a:r>
          </a:p>
          <a:p>
            <a:r>
              <a:rPr lang="en-US" dirty="0" smtClean="0"/>
              <a:t>The importance of resource files.</a:t>
            </a:r>
            <a:endParaRPr lang="en-US" dirty="0"/>
          </a:p>
        </p:txBody>
      </p:sp>
    </p:spTree>
    <p:extLst>
      <p:ext uri="{BB962C8B-B14F-4D97-AF65-F5344CB8AC3E}">
        <p14:creationId xmlns:p14="http://schemas.microsoft.com/office/powerpoint/2010/main" val="1420727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Setup: Getting the Right Tools for the Job</a:t>
            </a:r>
            <a:endParaRPr lang="en-US" sz="3200" dirty="0"/>
          </a:p>
        </p:txBody>
      </p:sp>
      <p:sp>
        <p:nvSpPr>
          <p:cNvPr id="3" name="Content Placeholder 2"/>
          <p:cNvSpPr>
            <a:spLocks noGrp="1"/>
          </p:cNvSpPr>
          <p:nvPr>
            <p:ph idx="1"/>
          </p:nvPr>
        </p:nvSpPr>
        <p:spPr/>
        <p:txBody>
          <a:bodyPr/>
          <a:lstStyle/>
          <a:p>
            <a:r>
              <a:rPr lang="en-US" dirty="0" smtClean="0"/>
              <a:t>Choose the IDE or Text Editor that you would like to develop android with. (We will be using Android Studio for these workshops. Skip to the last step if you are using Android Studio.)</a:t>
            </a:r>
          </a:p>
          <a:p>
            <a:r>
              <a:rPr lang="en-US" dirty="0" smtClean="0"/>
              <a:t>Check to see if the IDE you have chosen already has the android SDK, if not </a:t>
            </a:r>
            <a:r>
              <a:rPr lang="en-US" dirty="0"/>
              <a:t>then download the SDK. </a:t>
            </a:r>
            <a:r>
              <a:rPr lang="en-US" dirty="0">
                <a:hlinkClick r:id="rId2"/>
              </a:rPr>
              <a:t>http://</a:t>
            </a:r>
            <a:r>
              <a:rPr lang="en-US" dirty="0" smtClean="0">
                <a:hlinkClick r:id="rId2"/>
              </a:rPr>
              <a:t>developer.android.com/sdk/installing/index.html?pkg=adt</a:t>
            </a:r>
            <a:endParaRPr lang="en-US" dirty="0" smtClean="0"/>
          </a:p>
          <a:p>
            <a:r>
              <a:rPr lang="en-US" dirty="0" smtClean="0"/>
              <a:t>For Eclipse users make sure to install the ADT Plugin.</a:t>
            </a:r>
          </a:p>
          <a:p>
            <a:r>
              <a:rPr lang="en-US" dirty="0" smtClean="0"/>
              <a:t>Download the latest SDK tools and platforms using the SDK Manager.</a:t>
            </a:r>
          </a:p>
        </p:txBody>
      </p:sp>
    </p:spTree>
    <p:extLst>
      <p:ext uri="{BB962C8B-B14F-4D97-AF65-F5344CB8AC3E}">
        <p14:creationId xmlns:p14="http://schemas.microsoft.com/office/powerpoint/2010/main" val="2609254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Off: Creating Your Project</a:t>
            </a:r>
            <a:endParaRPr lang="en-US" dirty="0"/>
          </a:p>
        </p:txBody>
      </p:sp>
      <p:sp>
        <p:nvSpPr>
          <p:cNvPr id="3" name="Content Placeholder 2"/>
          <p:cNvSpPr>
            <a:spLocks noGrp="1"/>
          </p:cNvSpPr>
          <p:nvPr>
            <p:ph idx="1"/>
          </p:nvPr>
        </p:nvSpPr>
        <p:spPr>
          <a:xfrm>
            <a:off x="677334" y="1497200"/>
            <a:ext cx="8596668" cy="3880773"/>
          </a:xfrm>
        </p:spPr>
        <p:txBody>
          <a:bodyPr/>
          <a:lstStyle/>
          <a:p>
            <a:r>
              <a:rPr lang="en-US" dirty="0" smtClean="0"/>
              <a:t>When you start Android Studio you are prompted to choose a pre-existing project or to create a new project. </a:t>
            </a:r>
            <a:endParaRPr lang="en-US" dirty="0"/>
          </a:p>
          <a:p>
            <a:r>
              <a:rPr lang="en-US" dirty="0" smtClean="0"/>
              <a:t>If you are not presented with a prompt go to File </a:t>
            </a:r>
            <a:r>
              <a:rPr lang="en-US" dirty="0" smtClean="0">
                <a:sym typeface="Wingdings" panose="05000000000000000000" pitchFamily="2" charset="2"/>
              </a:rPr>
              <a:t> New Project.</a:t>
            </a:r>
          </a:p>
          <a:p>
            <a:r>
              <a:rPr lang="en-US" dirty="0" smtClean="0">
                <a:sym typeface="Wingdings" panose="05000000000000000000" pitchFamily="2" charset="2"/>
              </a:rPr>
              <a:t>You will be presented with the following dialog box.</a:t>
            </a:r>
            <a:endParaRPr lang="en-US" dirty="0"/>
          </a:p>
        </p:txBody>
      </p:sp>
      <p:pic>
        <p:nvPicPr>
          <p:cNvPr id="4" name="Picture 3"/>
          <p:cNvPicPr>
            <a:picLocks noChangeAspect="1"/>
          </p:cNvPicPr>
          <p:nvPr/>
        </p:nvPicPr>
        <p:blipFill>
          <a:blip r:embed="rId2"/>
          <a:stretch>
            <a:fillRect/>
          </a:stretch>
        </p:blipFill>
        <p:spPr>
          <a:xfrm>
            <a:off x="1215217" y="2915520"/>
            <a:ext cx="6210300" cy="3749181"/>
          </a:xfrm>
          <a:prstGeom prst="rect">
            <a:avLst/>
          </a:prstGeom>
        </p:spPr>
      </p:pic>
    </p:spTree>
    <p:extLst>
      <p:ext uri="{BB962C8B-B14F-4D97-AF65-F5344CB8AC3E}">
        <p14:creationId xmlns:p14="http://schemas.microsoft.com/office/powerpoint/2010/main" val="2091503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Choose the Application name, henceforth referred to as </a:t>
            </a:r>
            <a:r>
              <a:rPr lang="en-US" i="1" dirty="0" err="1" smtClean="0"/>
              <a:t>app_name</a:t>
            </a:r>
            <a:r>
              <a:rPr lang="en-US" i="1" dirty="0" smtClean="0"/>
              <a:t> </a:t>
            </a:r>
            <a:r>
              <a:rPr lang="en-US" dirty="0" smtClean="0"/>
              <a:t>in any code. Also choose the company domain and project location that suits you best.</a:t>
            </a:r>
          </a:p>
          <a:p>
            <a:r>
              <a:rPr lang="en-US" dirty="0" smtClean="0"/>
              <a:t>Choose the minimum SDK that you would like your app to support (remember that this is a give and take choice, as newer SDKs will present more features but will allow for less users and vice-versa.)</a:t>
            </a:r>
          </a:p>
          <a:p>
            <a:r>
              <a:rPr lang="en-US" dirty="0" smtClean="0"/>
              <a:t>You are then presented with a choice of activities to add to your project. </a:t>
            </a:r>
            <a:endParaRPr lang="en-US" dirty="0"/>
          </a:p>
          <a:p>
            <a:r>
              <a:rPr lang="en-US" dirty="0" smtClean="0"/>
              <a:t>For the purpose of this lesson we shall choose Blank Activity</a:t>
            </a:r>
          </a:p>
          <a:p>
            <a:r>
              <a:rPr lang="en-US" dirty="0" smtClean="0"/>
              <a:t>Another dialog, again choose the activity name and be aware that changing the name of your activity will change the layout name. (This will be referred to as </a:t>
            </a:r>
            <a:r>
              <a:rPr lang="en-US" i="1" dirty="0" err="1" smtClean="0"/>
              <a:t>activity_name</a:t>
            </a:r>
            <a:r>
              <a:rPr lang="en-US" dirty="0" smtClean="0"/>
              <a:t>.)</a:t>
            </a:r>
            <a:endParaRPr lang="en-US" dirty="0"/>
          </a:p>
        </p:txBody>
      </p:sp>
    </p:spTree>
    <p:extLst>
      <p:ext uri="{BB962C8B-B14F-4D97-AF65-F5344CB8AC3E}">
        <p14:creationId xmlns:p14="http://schemas.microsoft.com/office/powerpoint/2010/main" val="3612713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Control: Committing Changes Through Android Studio</a:t>
            </a:r>
            <a:endParaRPr lang="en-US" dirty="0"/>
          </a:p>
        </p:txBody>
      </p:sp>
      <p:sp>
        <p:nvSpPr>
          <p:cNvPr id="3" name="Content Placeholder 2"/>
          <p:cNvSpPr>
            <a:spLocks noGrp="1"/>
          </p:cNvSpPr>
          <p:nvPr>
            <p:ph idx="1"/>
          </p:nvPr>
        </p:nvSpPr>
        <p:spPr/>
        <p:txBody>
          <a:bodyPr>
            <a:normAutofit lnSpcReduction="10000"/>
          </a:bodyPr>
          <a:lstStyle/>
          <a:p>
            <a:r>
              <a:rPr lang="en-US" dirty="0" smtClean="0"/>
              <a:t>Android Studio offers  an easy method to connect to a version control service (</a:t>
            </a:r>
            <a:r>
              <a:rPr lang="en-US" dirty="0" err="1" smtClean="0"/>
              <a:t>Github</a:t>
            </a:r>
            <a:r>
              <a:rPr lang="en-US" dirty="0" smtClean="0"/>
              <a:t> for example) this feature can prove beneficial and should be taken advantage of.</a:t>
            </a:r>
          </a:p>
          <a:p>
            <a:r>
              <a:rPr lang="en-US" dirty="0" smtClean="0"/>
              <a:t>In Android Studio, on the menu bar select </a:t>
            </a:r>
            <a:br>
              <a:rPr lang="en-US" dirty="0" smtClean="0"/>
            </a:br>
            <a:r>
              <a:rPr lang="en-US" dirty="0" smtClean="0"/>
              <a:t>VCS </a:t>
            </a:r>
            <a:r>
              <a:rPr lang="en-US" dirty="0" smtClean="0">
                <a:sym typeface="Wingdings" panose="05000000000000000000" pitchFamily="2" charset="2"/>
              </a:rPr>
              <a:t> Enable Version Control Integration  </a:t>
            </a:r>
            <a:r>
              <a:rPr lang="en-US" dirty="0" err="1" smtClean="0">
                <a:sym typeface="Wingdings" panose="05000000000000000000" pitchFamily="2" charset="2"/>
              </a:rPr>
              <a:t>Git</a:t>
            </a:r>
            <a:r>
              <a:rPr lang="en-US" dirty="0">
                <a:sym typeface="Wingdings" panose="05000000000000000000" pitchFamily="2" charset="2"/>
              </a:rPr>
              <a:t/>
            </a:r>
            <a:br>
              <a:rPr lang="en-US" dirty="0">
                <a:sym typeface="Wingdings" panose="05000000000000000000" pitchFamily="2" charset="2"/>
              </a:rPr>
            </a:br>
            <a:r>
              <a:rPr lang="en-US" dirty="0" smtClean="0">
                <a:sym typeface="Wingdings" panose="05000000000000000000" pitchFamily="2" charset="2"/>
              </a:rPr>
              <a:t>VCS  </a:t>
            </a:r>
            <a:r>
              <a:rPr lang="en-US" dirty="0" err="1" smtClean="0">
                <a:sym typeface="Wingdings" panose="05000000000000000000" pitchFamily="2" charset="2"/>
              </a:rPr>
              <a:t>Git</a:t>
            </a:r>
            <a:r>
              <a:rPr lang="en-US" dirty="0" smtClean="0">
                <a:sym typeface="Wingdings" panose="05000000000000000000" pitchFamily="2" charset="2"/>
              </a:rPr>
              <a:t>  Add</a:t>
            </a:r>
          </a:p>
          <a:p>
            <a:r>
              <a:rPr lang="en-US" dirty="0" smtClean="0">
                <a:sym typeface="Wingdings" panose="05000000000000000000" pitchFamily="2" charset="2"/>
              </a:rPr>
              <a:t>This will allow you to update your project to the latest version, and it will allow you to commit and push your changes to a branch of choice on your repo.</a:t>
            </a:r>
            <a:br>
              <a:rPr lang="en-US" dirty="0" smtClean="0">
                <a:sym typeface="Wingdings" panose="05000000000000000000" pitchFamily="2" charset="2"/>
              </a:rPr>
            </a:br>
            <a:r>
              <a:rPr lang="en-US" dirty="0" smtClean="0">
                <a:sym typeface="Wingdings" panose="05000000000000000000" pitchFamily="2" charset="2"/>
              </a:rPr>
              <a:t>VCS  Update Project  OK</a:t>
            </a:r>
            <a:r>
              <a:rPr lang="en-US" dirty="0">
                <a:sym typeface="Wingdings" panose="05000000000000000000" pitchFamily="2" charset="2"/>
              </a:rPr>
              <a:t/>
            </a:r>
            <a:br>
              <a:rPr lang="en-US" dirty="0">
                <a:sym typeface="Wingdings" panose="05000000000000000000" pitchFamily="2" charset="2"/>
              </a:rPr>
            </a:br>
            <a:r>
              <a:rPr lang="en-US" dirty="0" smtClean="0">
                <a:sym typeface="Wingdings" panose="05000000000000000000" pitchFamily="2" charset="2"/>
              </a:rPr>
              <a:t>VCS  Commit Changes  Commit</a:t>
            </a:r>
          </a:p>
          <a:p>
            <a:r>
              <a:rPr lang="en-US" dirty="0" smtClean="0">
                <a:sym typeface="Wingdings" panose="05000000000000000000" pitchFamily="2" charset="2"/>
              </a:rPr>
              <a:t>To change the branch you are working on you can:</a:t>
            </a:r>
            <a:r>
              <a:rPr lang="en-US" dirty="0">
                <a:sym typeface="Wingdings" panose="05000000000000000000" pitchFamily="2" charset="2"/>
              </a:rPr>
              <a:t/>
            </a:r>
            <a:br>
              <a:rPr lang="en-US" dirty="0">
                <a:sym typeface="Wingdings" panose="05000000000000000000" pitchFamily="2" charset="2"/>
              </a:rPr>
            </a:br>
            <a:r>
              <a:rPr lang="en-US" dirty="0" smtClean="0">
                <a:sym typeface="Wingdings" panose="05000000000000000000" pitchFamily="2" charset="2"/>
              </a:rPr>
              <a:t>VCS  </a:t>
            </a:r>
            <a:r>
              <a:rPr lang="en-US" dirty="0" err="1" smtClean="0">
                <a:sym typeface="Wingdings" panose="05000000000000000000" pitchFamily="2" charset="2"/>
              </a:rPr>
              <a:t>Git</a:t>
            </a:r>
            <a:r>
              <a:rPr lang="en-US" dirty="0">
                <a:sym typeface="Wingdings" panose="05000000000000000000" pitchFamily="2" charset="2"/>
              </a:rPr>
              <a:t> </a:t>
            </a:r>
            <a:r>
              <a:rPr lang="en-US" dirty="0" smtClean="0">
                <a:sym typeface="Wingdings" panose="05000000000000000000" pitchFamily="2" charset="2"/>
              </a:rPr>
              <a:t> Branches</a:t>
            </a:r>
          </a:p>
        </p:txBody>
      </p:sp>
    </p:spTree>
    <p:extLst>
      <p:ext uri="{BB962C8B-B14F-4D97-AF65-F5344CB8AC3E}">
        <p14:creationId xmlns:p14="http://schemas.microsoft.com/office/powerpoint/2010/main" val="375271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You See Is What You Get” (WYSIWYG)</a:t>
            </a:r>
            <a:endParaRPr lang="en-US" sz="3200" dirty="0"/>
          </a:p>
        </p:txBody>
      </p:sp>
      <p:pic>
        <p:nvPicPr>
          <p:cNvPr id="5" name="Content Placeholder 4"/>
          <p:cNvPicPr>
            <a:picLocks noGrp="1" noChangeAspect="1"/>
          </p:cNvPicPr>
          <p:nvPr>
            <p:ph idx="1"/>
          </p:nvPr>
        </p:nvPicPr>
        <p:blipFill>
          <a:blip r:embed="rId2"/>
          <a:stretch>
            <a:fillRect/>
          </a:stretch>
        </p:blipFill>
        <p:spPr>
          <a:xfrm>
            <a:off x="677334" y="1270000"/>
            <a:ext cx="8892443" cy="4724400"/>
          </a:xfrm>
          <a:prstGeom prst="rect">
            <a:avLst/>
          </a:prstGeom>
        </p:spPr>
      </p:pic>
    </p:spTree>
    <p:extLst>
      <p:ext uri="{BB962C8B-B14F-4D97-AF65-F5344CB8AC3E}">
        <p14:creationId xmlns:p14="http://schemas.microsoft.com/office/powerpoint/2010/main" val="1330190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The Screen</a:t>
            </a:r>
            <a:endParaRPr lang="en-US" dirty="0"/>
          </a:p>
        </p:txBody>
      </p:sp>
      <p:pic>
        <p:nvPicPr>
          <p:cNvPr id="4" name="Content Placeholder 3"/>
          <p:cNvPicPr>
            <a:picLocks noGrp="1" noChangeAspect="1"/>
          </p:cNvPicPr>
          <p:nvPr>
            <p:ph idx="1"/>
          </p:nvPr>
        </p:nvPicPr>
        <p:blipFill>
          <a:blip r:embed="rId2"/>
          <a:stretch>
            <a:fillRect/>
          </a:stretch>
        </p:blipFill>
        <p:spPr>
          <a:xfrm>
            <a:off x="677334" y="2299732"/>
            <a:ext cx="1983845" cy="388143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77334" y="1930400"/>
            <a:ext cx="1500732" cy="369332"/>
          </a:xfrm>
          <a:prstGeom prst="rect">
            <a:avLst/>
          </a:prstGeom>
          <a:noFill/>
        </p:spPr>
        <p:txBody>
          <a:bodyPr wrap="none" rtlCol="0">
            <a:spAutoFit/>
          </a:bodyPr>
          <a:lstStyle/>
          <a:p>
            <a:r>
              <a:rPr lang="en-US" dirty="0" smtClean="0"/>
              <a:t>File Manager</a:t>
            </a:r>
            <a:endParaRPr lang="en-US" dirty="0"/>
          </a:p>
        </p:txBody>
      </p:sp>
      <p:pic>
        <p:nvPicPr>
          <p:cNvPr id="6" name="Picture 5"/>
          <p:cNvPicPr>
            <a:picLocks noChangeAspect="1"/>
          </p:cNvPicPr>
          <p:nvPr/>
        </p:nvPicPr>
        <p:blipFill>
          <a:blip r:embed="rId3"/>
          <a:stretch>
            <a:fillRect/>
          </a:stretch>
        </p:blipFill>
        <p:spPr>
          <a:xfrm>
            <a:off x="3056145" y="2299733"/>
            <a:ext cx="6425867" cy="367076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056145" y="1930400"/>
            <a:ext cx="806631" cy="369332"/>
          </a:xfrm>
          <a:prstGeom prst="rect">
            <a:avLst/>
          </a:prstGeom>
          <a:noFill/>
        </p:spPr>
        <p:txBody>
          <a:bodyPr wrap="none" rtlCol="0">
            <a:spAutoFit/>
          </a:bodyPr>
          <a:lstStyle/>
          <a:p>
            <a:r>
              <a:rPr lang="en-US" dirty="0" smtClean="0"/>
              <a:t>Editor</a:t>
            </a:r>
            <a:endParaRPr lang="en-US" dirty="0"/>
          </a:p>
        </p:txBody>
      </p:sp>
    </p:spTree>
    <p:extLst>
      <p:ext uri="{BB962C8B-B14F-4D97-AF65-F5344CB8AC3E}">
        <p14:creationId xmlns:p14="http://schemas.microsoft.com/office/powerpoint/2010/main" val="2119249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View of XML File</a:t>
            </a:r>
            <a:endParaRPr lang="en-US" dirty="0"/>
          </a:p>
        </p:txBody>
      </p:sp>
      <p:pic>
        <p:nvPicPr>
          <p:cNvPr id="5" name="Content Placeholder 4"/>
          <p:cNvPicPr>
            <a:picLocks noGrp="1" noChangeAspect="1"/>
          </p:cNvPicPr>
          <p:nvPr>
            <p:ph idx="1"/>
          </p:nvPr>
        </p:nvPicPr>
        <p:blipFill>
          <a:blip r:embed="rId2"/>
          <a:stretch>
            <a:fillRect/>
          </a:stretch>
        </p:blipFill>
        <p:spPr>
          <a:xfrm>
            <a:off x="570947" y="1270000"/>
            <a:ext cx="8988738" cy="4679390"/>
          </a:xfrm>
          <a:prstGeom prst="rect">
            <a:avLst/>
          </a:prstGeom>
        </p:spPr>
      </p:pic>
    </p:spTree>
    <p:extLst>
      <p:ext uri="{BB962C8B-B14F-4D97-AF65-F5344CB8AC3E}">
        <p14:creationId xmlns:p14="http://schemas.microsoft.com/office/powerpoint/2010/main" val="182195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File: Importance &amp; Tips</a:t>
            </a:r>
            <a:endParaRPr lang="en-US" dirty="0"/>
          </a:p>
        </p:txBody>
      </p:sp>
      <p:sp>
        <p:nvSpPr>
          <p:cNvPr id="3" name="Content Placeholder 2"/>
          <p:cNvSpPr>
            <a:spLocks noGrp="1"/>
          </p:cNvSpPr>
          <p:nvPr>
            <p:ph idx="1"/>
          </p:nvPr>
        </p:nvSpPr>
        <p:spPr/>
        <p:txBody>
          <a:bodyPr/>
          <a:lstStyle/>
          <a:p>
            <a:r>
              <a:rPr lang="en-US" dirty="0" smtClean="0"/>
              <a:t>The XML file displayed in the previous slides manipulates the UI, familiarize yourself with it because you’ll be spending a lot of time perfecting your design.</a:t>
            </a:r>
          </a:p>
          <a:p>
            <a:r>
              <a:rPr lang="en-US" dirty="0" smtClean="0"/>
              <a:t>As displayed above XML files can be edited through the Design View or the Text View.</a:t>
            </a:r>
          </a:p>
          <a:p>
            <a:r>
              <a:rPr lang="en-US" dirty="0" smtClean="0"/>
              <a:t>In order to familiarize yourself with the different XML objects, tags and attributes that you can add in android, it’s recommended to start out with the design view.</a:t>
            </a:r>
          </a:p>
          <a:p>
            <a:r>
              <a:rPr lang="en-US" dirty="0" smtClean="0"/>
              <a:t>The Text View allows for a higher level of control and is considered more advanced</a:t>
            </a:r>
          </a:p>
        </p:txBody>
      </p:sp>
    </p:spTree>
    <p:extLst>
      <p:ext uri="{BB962C8B-B14F-4D97-AF65-F5344CB8AC3E}">
        <p14:creationId xmlns:p14="http://schemas.microsoft.com/office/powerpoint/2010/main" val="3486048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1052</TotalTime>
  <Words>934</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Android Development: Building Your App</vt:lpstr>
      <vt:lpstr>Setup: Getting the Right Tools for the Job</vt:lpstr>
      <vt:lpstr>Starting Off: Creating Your Project</vt:lpstr>
      <vt:lpstr>Continued:</vt:lpstr>
      <vt:lpstr>Source Code Control: Committing Changes Through Android Studio</vt:lpstr>
      <vt:lpstr>“What You See Is What You Get” (WYSIWYG)</vt:lpstr>
      <vt:lpstr>Parts of The Screen</vt:lpstr>
      <vt:lpstr>Design View of XML File</vt:lpstr>
      <vt:lpstr>XML File: Importance &amp; Tips</vt:lpstr>
      <vt:lpstr>View of Java Activity File</vt:lpstr>
      <vt:lpstr>Java Activity File: Importance &amp; Tips</vt:lpstr>
      <vt:lpstr>View of Android Manifest File</vt:lpstr>
      <vt:lpstr>Android Manifest File: Importance &amp; Tips</vt:lpstr>
      <vt:lpstr>Resources: What Are They?</vt:lpstr>
      <vt:lpstr>Resources: Why use them?</vt:lpstr>
      <vt:lpstr>Summary: What We Have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Building Your App</dc:title>
  <dc:creator>AbdulMuhsin Al-Kandari;James Blessing</dc:creator>
  <cp:keywords>SecondLecture</cp:keywords>
  <cp:lastModifiedBy>AbdulMuhsin Al-Kandari</cp:lastModifiedBy>
  <cp:revision>35</cp:revision>
  <dcterms:created xsi:type="dcterms:W3CDTF">2014-10-28T19:28:17Z</dcterms:created>
  <dcterms:modified xsi:type="dcterms:W3CDTF">2014-11-03T16:32:22Z</dcterms:modified>
</cp:coreProperties>
</file>