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8" d="100"/>
          <a:sy n="78" d="100"/>
        </p:scale>
        <p:origin x="6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Android Development: We’re Getting There</a:t>
            </a:r>
            <a:endParaRPr lang="en-US" dirty="0"/>
          </a:p>
        </p:txBody>
      </p:sp>
      <p:sp>
        <p:nvSpPr>
          <p:cNvPr id="3" name="Subtitle 2"/>
          <p:cNvSpPr>
            <a:spLocks noGrp="1"/>
          </p:cNvSpPr>
          <p:nvPr>
            <p:ph type="subTitle" idx="1"/>
          </p:nvPr>
        </p:nvSpPr>
        <p:spPr/>
        <p:txBody>
          <a:bodyPr/>
          <a:lstStyle/>
          <a:p>
            <a:pPr algn="l"/>
            <a:r>
              <a:rPr lang="en-US" dirty="0" smtClean="0"/>
              <a:t>Al-Kandari, AbdulMuhsin</a:t>
            </a:r>
          </a:p>
          <a:p>
            <a:pPr algn="l"/>
            <a:r>
              <a:rPr lang="en-US" dirty="0" smtClean="0"/>
              <a:t>Blessing, James</a:t>
            </a:r>
            <a:endParaRPr lang="en-US" dirty="0"/>
          </a:p>
        </p:txBody>
      </p:sp>
    </p:spTree>
    <p:extLst>
      <p:ext uri="{BB962C8B-B14F-4D97-AF65-F5344CB8AC3E}">
        <p14:creationId xmlns:p14="http://schemas.microsoft.com/office/powerpoint/2010/main" val="1247075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 Receiving Info From An Intent</a:t>
            </a:r>
            <a:endParaRPr lang="en-US" dirty="0"/>
          </a:p>
        </p:txBody>
      </p:sp>
      <p:sp>
        <p:nvSpPr>
          <p:cNvPr id="3" name="Content Placeholder 2"/>
          <p:cNvSpPr>
            <a:spLocks noGrp="1"/>
          </p:cNvSpPr>
          <p:nvPr>
            <p:ph idx="1"/>
          </p:nvPr>
        </p:nvSpPr>
        <p:spPr/>
        <p:txBody>
          <a:bodyPr/>
          <a:lstStyle/>
          <a:p>
            <a:r>
              <a:rPr lang="en-US" dirty="0" smtClean="0"/>
              <a:t>If the intent you used carries any extra information, that information needs to be received by the other activity. </a:t>
            </a:r>
          </a:p>
          <a:p>
            <a:r>
              <a:rPr lang="en-US" dirty="0" smtClean="0"/>
              <a:t>This is done as follows:</a:t>
            </a:r>
            <a:endParaRPr lang="en-US" dirty="0"/>
          </a:p>
        </p:txBody>
      </p:sp>
      <p:pic>
        <p:nvPicPr>
          <p:cNvPr id="4" name="Picture 3"/>
          <p:cNvPicPr>
            <a:picLocks noChangeAspect="1"/>
          </p:cNvPicPr>
          <p:nvPr/>
        </p:nvPicPr>
        <p:blipFill>
          <a:blip r:embed="rId2"/>
          <a:stretch>
            <a:fillRect/>
          </a:stretch>
        </p:blipFill>
        <p:spPr>
          <a:xfrm>
            <a:off x="677334" y="3458480"/>
            <a:ext cx="3297453" cy="450934"/>
          </a:xfrm>
          <a:prstGeom prst="rect">
            <a:avLst/>
          </a:prstGeom>
        </p:spPr>
      </p:pic>
      <p:sp>
        <p:nvSpPr>
          <p:cNvPr id="5" name="TextBox 4"/>
          <p:cNvSpPr txBox="1"/>
          <p:nvPr/>
        </p:nvSpPr>
        <p:spPr>
          <a:xfrm>
            <a:off x="3974787" y="3540082"/>
            <a:ext cx="4208140" cy="369332"/>
          </a:xfrm>
          <a:prstGeom prst="rect">
            <a:avLst/>
          </a:prstGeom>
          <a:noFill/>
        </p:spPr>
        <p:txBody>
          <a:bodyPr wrap="none" rtlCol="0">
            <a:spAutoFit/>
          </a:bodyPr>
          <a:lstStyle/>
          <a:p>
            <a:r>
              <a:rPr lang="en-US" dirty="0" smtClean="0"/>
              <a:t>The </a:t>
            </a:r>
            <a:r>
              <a:rPr lang="en-US" dirty="0" err="1" smtClean="0"/>
              <a:t>nextActivity’s</a:t>
            </a:r>
            <a:r>
              <a:rPr lang="en-US" dirty="0" smtClean="0"/>
              <a:t> </a:t>
            </a:r>
            <a:r>
              <a:rPr lang="en-US" dirty="0" err="1" smtClean="0"/>
              <a:t>TextView</a:t>
            </a:r>
            <a:r>
              <a:rPr lang="en-US" dirty="0" smtClean="0"/>
              <a:t> in the XML</a:t>
            </a:r>
            <a:endParaRPr lang="en-US" dirty="0"/>
          </a:p>
        </p:txBody>
      </p:sp>
      <p:pic>
        <p:nvPicPr>
          <p:cNvPr id="6" name="Picture 5"/>
          <p:cNvPicPr>
            <a:picLocks noChangeAspect="1"/>
          </p:cNvPicPr>
          <p:nvPr/>
        </p:nvPicPr>
        <p:blipFill>
          <a:blip r:embed="rId3"/>
          <a:stretch>
            <a:fillRect/>
          </a:stretch>
        </p:blipFill>
        <p:spPr>
          <a:xfrm>
            <a:off x="710316" y="4139603"/>
            <a:ext cx="6021895" cy="1763876"/>
          </a:xfrm>
          <a:prstGeom prst="rect">
            <a:avLst/>
          </a:prstGeom>
        </p:spPr>
      </p:pic>
      <p:sp>
        <p:nvSpPr>
          <p:cNvPr id="9" name="TextBox 8"/>
          <p:cNvSpPr txBox="1"/>
          <p:nvPr/>
        </p:nvSpPr>
        <p:spPr>
          <a:xfrm>
            <a:off x="4013227" y="5902219"/>
            <a:ext cx="4131259" cy="369332"/>
          </a:xfrm>
          <a:prstGeom prst="rect">
            <a:avLst/>
          </a:prstGeom>
          <a:noFill/>
        </p:spPr>
        <p:txBody>
          <a:bodyPr wrap="none" rtlCol="0">
            <a:spAutoFit/>
          </a:bodyPr>
          <a:lstStyle/>
          <a:p>
            <a:r>
              <a:rPr lang="en-US" dirty="0" smtClean="0"/>
              <a:t>The </a:t>
            </a:r>
            <a:r>
              <a:rPr lang="en-US" dirty="0" err="1" smtClean="0"/>
              <a:t>onCreate</a:t>
            </a:r>
            <a:r>
              <a:rPr lang="en-US" dirty="0" smtClean="0"/>
              <a:t> method for </a:t>
            </a:r>
            <a:r>
              <a:rPr lang="en-US" dirty="0" err="1" smtClean="0"/>
              <a:t>nextActivity</a:t>
            </a:r>
            <a:endParaRPr lang="en-US" dirty="0"/>
          </a:p>
        </p:txBody>
      </p:sp>
    </p:spTree>
    <p:extLst>
      <p:ext uri="{BB962C8B-B14F-4D97-AF65-F5344CB8AC3E}">
        <p14:creationId xmlns:p14="http://schemas.microsoft.com/office/powerpoint/2010/main" val="1310396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400" dirty="0" smtClean="0"/>
              <a:t>Build an app that illustrates the different activity states, is able to switch between activities, and illustrates saved instances. (remember that the saved instances are activity specific not application specific)</a:t>
            </a:r>
            <a:endParaRPr lang="en-US" sz="2400" dirty="0"/>
          </a:p>
        </p:txBody>
      </p:sp>
    </p:spTree>
    <p:extLst>
      <p:ext uri="{BB962C8B-B14F-4D97-AF65-F5344CB8AC3E}">
        <p14:creationId xmlns:p14="http://schemas.microsoft.com/office/powerpoint/2010/main" val="2654290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Life Cycle Diagram</a:t>
            </a:r>
            <a:endParaRPr lang="en-US" dirty="0"/>
          </a:p>
        </p:txBody>
      </p:sp>
      <p:pic>
        <p:nvPicPr>
          <p:cNvPr id="1026" name="Picture 2" descr="http://developer.android.com/images/training/basics/basic-lifecyc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909" y="1930400"/>
            <a:ext cx="8406349" cy="37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581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Walking Through an Activity’s Lifecycle</a:t>
            </a:r>
            <a:endParaRPr lang="en-US" dirty="0"/>
          </a:p>
        </p:txBody>
      </p:sp>
      <p:sp>
        <p:nvSpPr>
          <p:cNvPr id="3" name="Content Placeholder 2"/>
          <p:cNvSpPr>
            <a:spLocks noGrp="1"/>
          </p:cNvSpPr>
          <p:nvPr>
            <p:ph idx="1"/>
          </p:nvPr>
        </p:nvSpPr>
        <p:spPr>
          <a:xfrm>
            <a:off x="677334" y="1668379"/>
            <a:ext cx="8596668" cy="4372983"/>
          </a:xfrm>
        </p:spPr>
        <p:txBody>
          <a:bodyPr>
            <a:normAutofit lnSpcReduction="10000"/>
          </a:bodyPr>
          <a:lstStyle/>
          <a:p>
            <a:r>
              <a:rPr lang="en-US" dirty="0" smtClean="0"/>
              <a:t>Any android activity can be in one of six states: Created, Started, Resumed, Paused, Stopped and Destroyed.</a:t>
            </a:r>
          </a:p>
          <a:p>
            <a:r>
              <a:rPr lang="en-US" dirty="0" smtClean="0"/>
              <a:t>Walkthrough:</a:t>
            </a:r>
          </a:p>
          <a:p>
            <a:pPr lvl="1"/>
            <a:r>
              <a:rPr lang="en-US" dirty="0" smtClean="0"/>
              <a:t>When an Activity is first “summoned” either by the start of the app or by an intent the </a:t>
            </a:r>
            <a:r>
              <a:rPr lang="en-US" dirty="0" err="1" smtClean="0"/>
              <a:t>onCreate</a:t>
            </a:r>
            <a:r>
              <a:rPr lang="en-US" dirty="0" smtClean="0"/>
              <a:t>() method fires, which quickly calls </a:t>
            </a:r>
            <a:r>
              <a:rPr lang="en-US" dirty="0" err="1" smtClean="0"/>
              <a:t>onStart</a:t>
            </a:r>
            <a:r>
              <a:rPr lang="en-US" dirty="0" smtClean="0"/>
              <a:t>(), which is followed closely by </a:t>
            </a:r>
            <a:r>
              <a:rPr lang="en-US" dirty="0" err="1" smtClean="0"/>
              <a:t>onResume</a:t>
            </a:r>
            <a:r>
              <a:rPr lang="en-US" dirty="0" smtClean="0"/>
              <a:t>().</a:t>
            </a:r>
          </a:p>
          <a:p>
            <a:pPr lvl="1"/>
            <a:r>
              <a:rPr lang="en-US" dirty="0" smtClean="0"/>
              <a:t>The activity is now in the Resumed state, this is the state that the user interacts with and can be referred to as the running state.</a:t>
            </a:r>
          </a:p>
          <a:p>
            <a:pPr lvl="1"/>
            <a:r>
              <a:rPr lang="en-US" dirty="0" smtClean="0"/>
              <a:t>From the Resumed state the activity can go to the Paused state which is called through the </a:t>
            </a:r>
            <a:r>
              <a:rPr lang="en-US" dirty="0" err="1" smtClean="0"/>
              <a:t>onPause</a:t>
            </a:r>
            <a:r>
              <a:rPr lang="en-US" dirty="0" smtClean="0"/>
              <a:t>() method, the paused state will only persist if the activity is partially obscured by another activity or fragment (an Example of this are dialogs or popups). Note: No input can be given to the activity in this state.</a:t>
            </a:r>
          </a:p>
          <a:p>
            <a:pPr lvl="1"/>
            <a:r>
              <a:rPr lang="en-US" dirty="0" smtClean="0"/>
              <a:t>If the activity is completely hidden and not visible the Paused state will move into a Stopped state through </a:t>
            </a:r>
            <a:r>
              <a:rPr lang="en-US" dirty="0" err="1" smtClean="0"/>
              <a:t>onStop</a:t>
            </a:r>
            <a:r>
              <a:rPr lang="en-US" dirty="0" smtClean="0"/>
              <a:t>(). In this state the instance and the state information is retained. It is from this state that an activity can be Destroyed.</a:t>
            </a:r>
          </a:p>
          <a:p>
            <a:pPr lvl="1"/>
            <a:endParaRPr lang="en-US" dirty="0" smtClean="0"/>
          </a:p>
        </p:txBody>
      </p:sp>
    </p:spTree>
    <p:extLst>
      <p:ext uri="{BB962C8B-B14F-4D97-AF65-F5344CB8AC3E}">
        <p14:creationId xmlns:p14="http://schemas.microsoft.com/office/powerpoint/2010/main" val="136790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Occurrences in Methods</a:t>
            </a:r>
            <a:endParaRPr lang="en-US" dirty="0"/>
          </a:p>
        </p:txBody>
      </p:sp>
      <p:sp>
        <p:nvSpPr>
          <p:cNvPr id="3" name="Content Placeholder 2"/>
          <p:cNvSpPr>
            <a:spLocks noGrp="1"/>
          </p:cNvSpPr>
          <p:nvPr>
            <p:ph idx="1"/>
          </p:nvPr>
        </p:nvSpPr>
        <p:spPr/>
        <p:txBody>
          <a:bodyPr>
            <a:normAutofit/>
          </a:bodyPr>
          <a:lstStyle/>
          <a:p>
            <a:r>
              <a:rPr lang="en-US" dirty="0" err="1" smtClean="0"/>
              <a:t>onStart</a:t>
            </a:r>
            <a:r>
              <a:rPr lang="en-US" dirty="0" smtClean="0"/>
              <a:t>(): verify that the required system features are enabled</a:t>
            </a:r>
          </a:p>
          <a:p>
            <a:r>
              <a:rPr lang="en-US" dirty="0" err="1" smtClean="0"/>
              <a:t>onResume</a:t>
            </a:r>
            <a:r>
              <a:rPr lang="en-US" dirty="0" smtClean="0"/>
              <a:t>(): initialize needed components (begin animations, or components that are only used while the activity has user focus like the camera)</a:t>
            </a:r>
          </a:p>
          <a:p>
            <a:r>
              <a:rPr lang="en-US" dirty="0" err="1" smtClean="0"/>
              <a:t>onPause</a:t>
            </a:r>
            <a:r>
              <a:rPr lang="en-US" dirty="0" smtClean="0"/>
              <a:t>(): Stop animations, commit changes that a user would expect to be permanently saved (such as a draft email), and release system resources  (broadcast </a:t>
            </a:r>
            <a:r>
              <a:rPr lang="en-US" dirty="0" err="1" smtClean="0"/>
              <a:t>recievers</a:t>
            </a:r>
            <a:r>
              <a:rPr lang="en-US" dirty="0" smtClean="0"/>
              <a:t>, </a:t>
            </a:r>
            <a:r>
              <a:rPr lang="en-US" dirty="0" err="1" smtClean="0"/>
              <a:t>gps</a:t>
            </a:r>
            <a:r>
              <a:rPr lang="en-US" dirty="0" smtClean="0"/>
              <a:t>, etc.)</a:t>
            </a:r>
          </a:p>
          <a:p>
            <a:pPr lvl="1"/>
            <a:r>
              <a:rPr lang="en-US" dirty="0" smtClean="0"/>
              <a:t>Avoid CPU intensive work here because it can slow transition to the next activity</a:t>
            </a:r>
          </a:p>
          <a:p>
            <a:r>
              <a:rPr lang="en-US" dirty="0" err="1" smtClean="0"/>
              <a:t>onStop</a:t>
            </a:r>
            <a:r>
              <a:rPr lang="en-US" dirty="0" smtClean="0"/>
              <a:t>(): release almost all resources (in extreme cases android might kill your app process without calling </a:t>
            </a:r>
            <a:r>
              <a:rPr lang="en-US" dirty="0" err="1" smtClean="0"/>
              <a:t>onDestroy</a:t>
            </a:r>
            <a:r>
              <a:rPr lang="en-US" dirty="0" smtClean="0"/>
              <a:t>() so it is important you don’t leave resources that leak memory), also perform larger more intensive shut-down operations (e.g. writing to a database)</a:t>
            </a:r>
          </a:p>
          <a:p>
            <a:endParaRPr lang="en-US" dirty="0"/>
          </a:p>
        </p:txBody>
      </p:sp>
    </p:spTree>
    <p:extLst>
      <p:ext uri="{BB962C8B-B14F-4D97-AF65-F5344CB8AC3E}">
        <p14:creationId xmlns:p14="http://schemas.microsoft.com/office/powerpoint/2010/main" val="3339595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What You Need to Know</a:t>
            </a:r>
            <a:endParaRPr lang="en-US" dirty="0"/>
          </a:p>
        </p:txBody>
      </p:sp>
      <p:sp>
        <p:nvSpPr>
          <p:cNvPr id="3" name="Content Placeholder 2"/>
          <p:cNvSpPr>
            <a:spLocks noGrp="1"/>
          </p:cNvSpPr>
          <p:nvPr>
            <p:ph idx="1"/>
          </p:nvPr>
        </p:nvSpPr>
        <p:spPr>
          <a:xfrm>
            <a:off x="677334" y="1764633"/>
            <a:ext cx="8596668" cy="4276730"/>
          </a:xfrm>
        </p:spPr>
        <p:txBody>
          <a:bodyPr>
            <a:normAutofit lnSpcReduction="10000"/>
          </a:bodyPr>
          <a:lstStyle/>
          <a:p>
            <a:r>
              <a:rPr lang="en-US" dirty="0" smtClean="0"/>
              <a:t>Only 3 states are static: Resumed, Paused and Stopped.</a:t>
            </a:r>
          </a:p>
          <a:p>
            <a:r>
              <a:rPr lang="en-US" dirty="0" smtClean="0"/>
              <a:t>For lower complexity applications, a need to implement ALL the lifecycle methods is highly unlikely. It is still important to understand each one even if you do not need to implement it.</a:t>
            </a:r>
          </a:p>
          <a:p>
            <a:r>
              <a:rPr lang="en-US" dirty="0" smtClean="0"/>
              <a:t>Implementation of these lifecycle methods may be the only way to ensure your app behaves the way users expect.</a:t>
            </a:r>
          </a:p>
          <a:p>
            <a:r>
              <a:rPr lang="en-US" dirty="0" smtClean="0"/>
              <a:t>Implementing these methods properly stops the following problems from occurring:</a:t>
            </a:r>
          </a:p>
          <a:p>
            <a:pPr lvl="1"/>
            <a:r>
              <a:rPr lang="en-US" dirty="0" smtClean="0"/>
              <a:t>Crashes after phone calls or after switching to different apps.</a:t>
            </a:r>
          </a:p>
          <a:p>
            <a:pPr lvl="1"/>
            <a:r>
              <a:rPr lang="en-US" dirty="0" smtClean="0"/>
              <a:t>Consumption of system resources while the user is not using them.</a:t>
            </a:r>
          </a:p>
          <a:p>
            <a:pPr lvl="1"/>
            <a:r>
              <a:rPr lang="en-US" dirty="0" smtClean="0"/>
              <a:t>The user can no longer progress if they leave your app and return at a later time.</a:t>
            </a:r>
          </a:p>
          <a:p>
            <a:pPr lvl="1"/>
            <a:r>
              <a:rPr lang="en-US" dirty="0" smtClean="0"/>
              <a:t>The program crashes or the user loses progress when the screen rotates between landscape and portrait.</a:t>
            </a:r>
            <a:endParaRPr lang="en-US" dirty="0"/>
          </a:p>
        </p:txBody>
      </p:sp>
    </p:spTree>
    <p:extLst>
      <p:ext uri="{BB962C8B-B14F-4D97-AF65-F5344CB8AC3E}">
        <p14:creationId xmlns:p14="http://schemas.microsoft.com/office/powerpoint/2010/main" val="3282369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99844"/>
            <a:ext cx="8596668" cy="1320800"/>
          </a:xfrm>
        </p:spPr>
        <p:txBody>
          <a:bodyPr>
            <a:normAutofit/>
          </a:bodyPr>
          <a:lstStyle/>
          <a:p>
            <a:r>
              <a:rPr lang="en-US" sz="3200" dirty="0" err="1" smtClean="0"/>
              <a:t>onCreate</a:t>
            </a:r>
            <a:r>
              <a:rPr lang="en-US" sz="3200" dirty="0" smtClean="0"/>
              <a:t>() &amp; </a:t>
            </a:r>
            <a:r>
              <a:rPr lang="en-US" sz="3200" dirty="0" err="1" smtClean="0"/>
              <a:t>onDestroy</a:t>
            </a:r>
            <a:r>
              <a:rPr lang="en-US" sz="3200" dirty="0" smtClean="0"/>
              <a:t>():</a:t>
            </a:r>
            <a:br>
              <a:rPr lang="en-US" sz="3200" dirty="0" smtClean="0"/>
            </a:br>
            <a:r>
              <a:rPr lang="en-US" sz="3200" dirty="0" smtClean="0"/>
              <a:t>We Didn’t Forget You, You’re Just Special</a:t>
            </a:r>
            <a:endParaRPr lang="en-US" sz="3200" dirty="0"/>
          </a:p>
        </p:txBody>
      </p:sp>
      <p:sp>
        <p:nvSpPr>
          <p:cNvPr id="3" name="Content Placeholder 2"/>
          <p:cNvSpPr>
            <a:spLocks noGrp="1"/>
          </p:cNvSpPr>
          <p:nvPr>
            <p:ph idx="1"/>
          </p:nvPr>
        </p:nvSpPr>
        <p:spPr>
          <a:xfrm>
            <a:off x="677333" y="2032252"/>
            <a:ext cx="8596668" cy="3880773"/>
          </a:xfrm>
        </p:spPr>
        <p:txBody>
          <a:bodyPr/>
          <a:lstStyle/>
          <a:p>
            <a:r>
              <a:rPr lang="en-US" dirty="0" smtClean="0"/>
              <a:t>When destroying an activity, you often come across data that you would like to reload when the activity is recreated (especially when the screen rotates as switch from landscape to portrait or vice-versa causes the activity to be destroyed) </a:t>
            </a:r>
          </a:p>
          <a:p>
            <a:r>
              <a:rPr lang="en-US" dirty="0" smtClean="0"/>
              <a:t>The data that you want to reload should not be stored permanently, Android solves this using Bundle objects and the </a:t>
            </a:r>
            <a:r>
              <a:rPr lang="en-US" dirty="0" err="1" smtClean="0"/>
              <a:t>onSaveInstanceState</a:t>
            </a:r>
            <a:r>
              <a:rPr lang="en-US" dirty="0" smtClean="0"/>
              <a:t>() and </a:t>
            </a:r>
            <a:r>
              <a:rPr lang="en-US" dirty="0" err="1" smtClean="0"/>
              <a:t>onRestoreInstanceState</a:t>
            </a:r>
            <a:r>
              <a:rPr lang="en-US" dirty="0" smtClean="0"/>
              <a:t>(). </a:t>
            </a:r>
            <a:endParaRPr lang="en-US" dirty="0"/>
          </a:p>
        </p:txBody>
      </p:sp>
      <p:pic>
        <p:nvPicPr>
          <p:cNvPr id="1026" name="Picture 2" descr="http://developer.android.com/images/training/basics/basic-lifecycle-save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054" y="4232943"/>
            <a:ext cx="44672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186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onCreate</a:t>
            </a:r>
            <a:r>
              <a:rPr lang="en-US" dirty="0" smtClean="0"/>
              <a:t>() &amp; </a:t>
            </a:r>
            <a:r>
              <a:rPr lang="en-US" dirty="0" err="1" smtClean="0"/>
              <a:t>onDestroy</a:t>
            </a:r>
            <a:r>
              <a:rPr lang="en-US" dirty="0" smtClean="0"/>
              <a:t>(): Continued</a:t>
            </a:r>
            <a:endParaRPr lang="en-US" dirty="0"/>
          </a:p>
        </p:txBody>
      </p:sp>
      <p:sp>
        <p:nvSpPr>
          <p:cNvPr id="3" name="Content Placeholder 2"/>
          <p:cNvSpPr>
            <a:spLocks noGrp="1"/>
          </p:cNvSpPr>
          <p:nvPr>
            <p:ph idx="1"/>
          </p:nvPr>
        </p:nvSpPr>
        <p:spPr/>
        <p:txBody>
          <a:bodyPr/>
          <a:lstStyle/>
          <a:p>
            <a:r>
              <a:rPr lang="en-US" dirty="0"/>
              <a:t>The format of the </a:t>
            </a:r>
            <a:r>
              <a:rPr lang="en-US" dirty="0" err="1"/>
              <a:t>onSaveInstanceState</a:t>
            </a:r>
            <a:r>
              <a:rPr lang="en-US" dirty="0"/>
              <a:t>() method is as </a:t>
            </a:r>
            <a:r>
              <a:rPr lang="en-US" dirty="0" smtClean="0"/>
              <a:t>follows:</a:t>
            </a:r>
          </a:p>
          <a:p>
            <a:endParaRPr lang="en-US" dirty="0"/>
          </a:p>
          <a:p>
            <a:endParaRPr lang="en-US" dirty="0" smtClean="0"/>
          </a:p>
          <a:p>
            <a:endParaRPr lang="en-US" dirty="0"/>
          </a:p>
          <a:p>
            <a:endParaRPr lang="en-US" dirty="0" smtClean="0"/>
          </a:p>
          <a:p>
            <a:r>
              <a:rPr lang="en-US" dirty="0" smtClean="0"/>
              <a:t>The format of the </a:t>
            </a:r>
            <a:r>
              <a:rPr lang="en-US" dirty="0" err="1" smtClean="0"/>
              <a:t>onRestoreInstanceState</a:t>
            </a:r>
            <a:r>
              <a:rPr lang="en-US" dirty="0" smtClean="0"/>
              <a:t>() method is as follows</a:t>
            </a:r>
            <a:endParaRPr lang="en-US" dirty="0"/>
          </a:p>
        </p:txBody>
      </p:sp>
      <p:pic>
        <p:nvPicPr>
          <p:cNvPr id="4" name="Picture 3"/>
          <p:cNvPicPr>
            <a:picLocks noChangeAspect="1"/>
          </p:cNvPicPr>
          <p:nvPr/>
        </p:nvPicPr>
        <p:blipFill>
          <a:blip r:embed="rId2"/>
          <a:stretch>
            <a:fillRect/>
          </a:stretch>
        </p:blipFill>
        <p:spPr>
          <a:xfrm>
            <a:off x="1954453" y="2467055"/>
            <a:ext cx="4664778" cy="1768559"/>
          </a:xfrm>
          <a:prstGeom prst="rect">
            <a:avLst/>
          </a:prstGeom>
        </p:spPr>
      </p:pic>
      <p:pic>
        <p:nvPicPr>
          <p:cNvPr id="5" name="Picture 4"/>
          <p:cNvPicPr>
            <a:picLocks noChangeAspect="1"/>
          </p:cNvPicPr>
          <p:nvPr/>
        </p:nvPicPr>
        <p:blipFill>
          <a:blip r:embed="rId3"/>
          <a:stretch>
            <a:fillRect/>
          </a:stretch>
        </p:blipFill>
        <p:spPr>
          <a:xfrm>
            <a:off x="1954453" y="4542080"/>
            <a:ext cx="5447244" cy="2090861"/>
          </a:xfrm>
          <a:prstGeom prst="rect">
            <a:avLst/>
          </a:prstGeom>
        </p:spPr>
      </p:pic>
    </p:spTree>
    <p:extLst>
      <p:ext uri="{BB962C8B-B14F-4D97-AF65-F5344CB8AC3E}">
        <p14:creationId xmlns:p14="http://schemas.microsoft.com/office/powerpoint/2010/main" val="542781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 Telling Your App Where to Go</a:t>
            </a:r>
            <a:endParaRPr lang="en-US" dirty="0"/>
          </a:p>
        </p:txBody>
      </p:sp>
      <p:sp>
        <p:nvSpPr>
          <p:cNvPr id="3" name="Content Placeholder 2"/>
          <p:cNvSpPr>
            <a:spLocks noGrp="1"/>
          </p:cNvSpPr>
          <p:nvPr>
            <p:ph idx="1"/>
          </p:nvPr>
        </p:nvSpPr>
        <p:spPr/>
        <p:txBody>
          <a:bodyPr/>
          <a:lstStyle/>
          <a:p>
            <a:r>
              <a:rPr lang="en-US" dirty="0" smtClean="0"/>
              <a:t>When moving from an activity to another activity in android you have to declare your intent.</a:t>
            </a:r>
          </a:p>
          <a:p>
            <a:r>
              <a:rPr lang="en-US" dirty="0" smtClean="0"/>
              <a:t>An intent is an abstract description of an operation to be performed.</a:t>
            </a:r>
          </a:p>
          <a:p>
            <a:r>
              <a:rPr lang="en-US" dirty="0" smtClean="0"/>
              <a:t>The structure of an initializing an intent is as follows:</a:t>
            </a:r>
          </a:p>
          <a:p>
            <a:pPr lvl="1"/>
            <a:r>
              <a:rPr lang="en-US" dirty="0" smtClean="0">
                <a:solidFill>
                  <a:srgbClr val="FF0000"/>
                </a:solidFill>
              </a:rPr>
              <a:t>Intent</a:t>
            </a:r>
            <a:r>
              <a:rPr lang="en-US" dirty="0" smtClean="0"/>
              <a:t> </a:t>
            </a:r>
            <a:r>
              <a:rPr lang="en-US" dirty="0" err="1" smtClean="0"/>
              <a:t>myIntent</a:t>
            </a:r>
            <a:r>
              <a:rPr lang="en-US" dirty="0" smtClean="0"/>
              <a:t> = new </a:t>
            </a:r>
            <a:r>
              <a:rPr lang="en-US" dirty="0" smtClean="0">
                <a:solidFill>
                  <a:srgbClr val="FF0000"/>
                </a:solidFill>
              </a:rPr>
              <a:t>Intent</a:t>
            </a:r>
            <a:r>
              <a:rPr lang="en-US" dirty="0" smtClean="0"/>
              <a:t>(</a:t>
            </a:r>
            <a:r>
              <a:rPr lang="en-US" dirty="0" smtClean="0">
                <a:solidFill>
                  <a:schemeClr val="tx2"/>
                </a:solidFill>
              </a:rPr>
              <a:t>this</a:t>
            </a:r>
            <a:r>
              <a:rPr lang="en-US" dirty="0" smtClean="0"/>
              <a:t>, </a:t>
            </a:r>
            <a:r>
              <a:rPr lang="en-US" dirty="0" err="1" smtClean="0">
                <a:solidFill>
                  <a:schemeClr val="accent2"/>
                </a:solidFill>
              </a:rPr>
              <a:t>nextActivity.class</a:t>
            </a:r>
            <a:r>
              <a:rPr lang="en-US" dirty="0" smtClean="0"/>
              <a:t>);</a:t>
            </a:r>
          </a:p>
          <a:p>
            <a:pPr lvl="2"/>
            <a:r>
              <a:rPr lang="en-US" dirty="0" smtClean="0">
                <a:solidFill>
                  <a:schemeClr val="tx1"/>
                </a:solidFill>
              </a:rPr>
              <a:t>Intent: is the object type you are creating</a:t>
            </a:r>
          </a:p>
          <a:p>
            <a:pPr lvl="2"/>
            <a:r>
              <a:rPr lang="en-US" dirty="0" err="1" smtClean="0">
                <a:solidFill>
                  <a:schemeClr val="tx1"/>
                </a:solidFill>
              </a:rPr>
              <a:t>myIntent</a:t>
            </a:r>
            <a:r>
              <a:rPr lang="en-US" dirty="0" smtClean="0">
                <a:solidFill>
                  <a:schemeClr val="tx1"/>
                </a:solidFill>
              </a:rPr>
              <a:t>: the name of your object</a:t>
            </a:r>
          </a:p>
          <a:p>
            <a:pPr lvl="2"/>
            <a:r>
              <a:rPr lang="en-US" dirty="0" smtClean="0">
                <a:solidFill>
                  <a:schemeClr val="tx1"/>
                </a:solidFill>
              </a:rPr>
              <a:t>this: current activity</a:t>
            </a:r>
          </a:p>
          <a:p>
            <a:pPr lvl="2"/>
            <a:r>
              <a:rPr lang="en-US" dirty="0" err="1" smtClean="0">
                <a:solidFill>
                  <a:schemeClr val="tx1"/>
                </a:solidFill>
              </a:rPr>
              <a:t>nextActivity.class</a:t>
            </a:r>
            <a:r>
              <a:rPr lang="en-US" dirty="0" smtClean="0">
                <a:solidFill>
                  <a:schemeClr val="tx1"/>
                </a:solidFill>
              </a:rPr>
              <a:t>: the name of your next activity, note that you are calling the java file not the xml file.</a:t>
            </a:r>
          </a:p>
          <a:p>
            <a:endParaRPr lang="en-US" dirty="0">
              <a:solidFill>
                <a:schemeClr val="tx1"/>
              </a:solidFill>
            </a:endParaRPr>
          </a:p>
        </p:txBody>
      </p:sp>
    </p:spTree>
    <p:extLst>
      <p:ext uri="{BB962C8B-B14F-4D97-AF65-F5344CB8AC3E}">
        <p14:creationId xmlns:p14="http://schemas.microsoft.com/office/powerpoint/2010/main" val="2375625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Intents: Moving on With A Click of a Button</a:t>
            </a:r>
            <a:endParaRPr lang="en-US" sz="3200" dirty="0"/>
          </a:p>
        </p:txBody>
      </p:sp>
      <p:pic>
        <p:nvPicPr>
          <p:cNvPr id="4" name="Content Placeholder 3"/>
          <p:cNvPicPr>
            <a:picLocks noGrp="1" noChangeAspect="1"/>
          </p:cNvPicPr>
          <p:nvPr>
            <p:ph idx="1"/>
          </p:nvPr>
        </p:nvPicPr>
        <p:blipFill>
          <a:blip r:embed="rId2"/>
          <a:stretch>
            <a:fillRect/>
          </a:stretch>
        </p:blipFill>
        <p:spPr>
          <a:xfrm>
            <a:off x="642478" y="2670050"/>
            <a:ext cx="3732894" cy="1549024"/>
          </a:xfrm>
          <a:prstGeom prst="rect">
            <a:avLst/>
          </a:prstGeom>
        </p:spPr>
      </p:pic>
      <p:pic>
        <p:nvPicPr>
          <p:cNvPr id="5" name="Picture 4"/>
          <p:cNvPicPr>
            <a:picLocks noChangeAspect="1"/>
          </p:cNvPicPr>
          <p:nvPr/>
        </p:nvPicPr>
        <p:blipFill>
          <a:blip r:embed="rId3"/>
          <a:stretch>
            <a:fillRect/>
          </a:stretch>
        </p:blipFill>
        <p:spPr>
          <a:xfrm>
            <a:off x="4680560" y="2349207"/>
            <a:ext cx="4593442" cy="2688014"/>
          </a:xfrm>
          <a:prstGeom prst="rect">
            <a:avLst/>
          </a:prstGeom>
        </p:spPr>
      </p:pic>
      <p:sp>
        <p:nvSpPr>
          <p:cNvPr id="6" name="TextBox 5"/>
          <p:cNvSpPr txBox="1"/>
          <p:nvPr/>
        </p:nvSpPr>
        <p:spPr>
          <a:xfrm>
            <a:off x="577948" y="4423546"/>
            <a:ext cx="3861955" cy="369332"/>
          </a:xfrm>
          <a:prstGeom prst="rect">
            <a:avLst/>
          </a:prstGeom>
          <a:noFill/>
        </p:spPr>
        <p:txBody>
          <a:bodyPr wrap="none" rtlCol="0">
            <a:spAutoFit/>
          </a:bodyPr>
          <a:lstStyle/>
          <a:p>
            <a:r>
              <a:rPr lang="en-US" dirty="0" smtClean="0"/>
              <a:t>An activity with two buttons in XML</a:t>
            </a:r>
            <a:endParaRPr lang="en-US" dirty="0"/>
          </a:p>
        </p:txBody>
      </p:sp>
      <p:sp>
        <p:nvSpPr>
          <p:cNvPr id="7" name="TextBox 6"/>
          <p:cNvSpPr txBox="1"/>
          <p:nvPr/>
        </p:nvSpPr>
        <p:spPr>
          <a:xfrm>
            <a:off x="5119240" y="5037221"/>
            <a:ext cx="3716082" cy="369332"/>
          </a:xfrm>
          <a:prstGeom prst="rect">
            <a:avLst/>
          </a:prstGeom>
          <a:noFill/>
        </p:spPr>
        <p:txBody>
          <a:bodyPr wrap="none" rtlCol="0">
            <a:spAutoFit/>
          </a:bodyPr>
          <a:lstStyle/>
          <a:p>
            <a:r>
              <a:rPr lang="en-US" dirty="0" smtClean="0"/>
              <a:t>The java methods for each button</a:t>
            </a:r>
            <a:endParaRPr lang="en-US" dirty="0"/>
          </a:p>
        </p:txBody>
      </p:sp>
    </p:spTree>
    <p:extLst>
      <p:ext uri="{BB962C8B-B14F-4D97-AF65-F5344CB8AC3E}">
        <p14:creationId xmlns:p14="http://schemas.microsoft.com/office/powerpoint/2010/main" val="74217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243</TotalTime>
  <Words>800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Android Development: We’re Getting There</vt:lpstr>
      <vt:lpstr>Activity Life Cycle Diagram</vt:lpstr>
      <vt:lpstr>Walking Through an Activity’s Lifecycle</vt:lpstr>
      <vt:lpstr>General Occurrences in Methods</vt:lpstr>
      <vt:lpstr>Notes: What You Need to Know</vt:lpstr>
      <vt:lpstr>onCreate() &amp; onDestroy(): We Didn’t Forget You, You’re Just Special</vt:lpstr>
      <vt:lpstr>onCreate() &amp; onDestroy(): Continued</vt:lpstr>
      <vt:lpstr>Intents: Telling Your App Where to Go</vt:lpstr>
      <vt:lpstr>Intents: Moving on With A Click of a Button</vt:lpstr>
      <vt:lpstr>Intents: Receiving Info From An Intent</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We’re Getting There</dc:title>
  <dc:creator>AbdulMuhsin Al-Kandari</dc:creator>
  <cp:lastModifiedBy>AbdulMuhsin Al-Kandari</cp:lastModifiedBy>
  <cp:revision>20</cp:revision>
  <dcterms:created xsi:type="dcterms:W3CDTF">2014-11-04T00:54:44Z</dcterms:created>
  <dcterms:modified xsi:type="dcterms:W3CDTF">2014-11-05T05:10:54Z</dcterms:modified>
</cp:coreProperties>
</file>