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8"/>
  </p:notesMasterIdLst>
  <p:sldIdLst>
    <p:sldId id="256" r:id="rId2"/>
    <p:sldId id="270" r:id="rId3"/>
    <p:sldId id="257" r:id="rId4"/>
    <p:sldId id="259" r:id="rId5"/>
    <p:sldId id="260" r:id="rId6"/>
    <p:sldId id="276" r:id="rId7"/>
    <p:sldId id="279" r:id="rId8"/>
    <p:sldId id="281" r:id="rId9"/>
    <p:sldId id="282" r:id="rId10"/>
    <p:sldId id="283" r:id="rId11"/>
    <p:sldId id="284" r:id="rId12"/>
    <p:sldId id="285" r:id="rId13"/>
    <p:sldId id="280" r:id="rId14"/>
    <p:sldId id="271" r:id="rId15"/>
    <p:sldId id="27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DE9"/>
    <a:srgbClr val="BE1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9A6B7-EC8F-446F-BD83-D675EAFC86E5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264D3-4B0D-4023-B45D-9C26B33B7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0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264D3-4B0D-4023-B45D-9C26B33B77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2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D346-C81B-487F-8128-A17B72F0777B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80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73DC-AA55-4ABA-9163-7D975EDCAB7A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0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F96D-8CE0-417A-A7C0-AD5CC74E3D63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07D0-5806-4AB1-9FC9-9AFAFAB4937C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4810-5FAC-4A63-9442-CF91B546118A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1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7DD4-CC27-4502-A41B-01DE97F8AECB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EEEE-55C3-43FA-8539-4FDF6C0DC863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1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7829-6644-4F5B-9765-FD6E6BD3E498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6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93EC-5503-49E4-8EA0-8A36DB6C1A54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5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A7EB5D-D0A9-4FE1-827B-F5BD1278AE41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7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0E8-564F-484E-B096-A585073CCE3C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2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333799-A892-4224-9D39-628BCDCD7EF2}" type="datetime1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0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hmedabbas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lq9DjCJPD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322111" y="1473219"/>
            <a:ext cx="7892610" cy="2118625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Pulmonary Nodule Analysis for Lung Cancer Detection in Low Dose CT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321" y="4554093"/>
            <a:ext cx="10058400" cy="167928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1400" dirty="0" smtClean="0"/>
              <a:t>A.Q. Ahmed Abbasi</a:t>
            </a:r>
          </a:p>
          <a:p>
            <a:pPr algn="ctr"/>
            <a:r>
              <a:rPr lang="en-US" sz="1400" dirty="0" smtClean="0"/>
              <a:t>Bachelors of Computer Science</a:t>
            </a:r>
          </a:p>
          <a:p>
            <a:pPr algn="ctr"/>
            <a:r>
              <a:rPr lang="en-US" sz="1400" dirty="0" smtClean="0"/>
              <a:t>National university of Computer &amp; Emerging sciences</a:t>
            </a:r>
          </a:p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Ehmedabbasi@gmail.com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400" dirty="0" smtClean="0"/>
              <a:t>Tuesday February 14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, 2017</a:t>
            </a:r>
          </a:p>
          <a:p>
            <a:endParaRPr lang="en-US" sz="1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79975" y="391252"/>
            <a:ext cx="1312025" cy="365125"/>
          </a:xfrm>
          <a:solidFill>
            <a:schemeClr val="accent2">
              <a:lumMod val="75000"/>
              <a:alpha val="70000"/>
            </a:schemeClr>
          </a:solidFill>
        </p:spPr>
        <p:txBody>
          <a:bodyPr/>
          <a:lstStyle/>
          <a:p>
            <a:fld id="{BA4AF5A4-2B09-46B8-955A-A0DA784AD4B2}" type="slidenum">
              <a:rPr lang="en-US" smtClean="0"/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21" y="1473219"/>
            <a:ext cx="2165790" cy="21062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00092" y="3797906"/>
            <a:ext cx="441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Under Supervision of: Dr. Hafeez Ur Rehman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1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Continue(4/6)</a:t>
            </a:r>
            <a:r>
              <a:rPr lang="en-US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[9]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987" y="1988601"/>
            <a:ext cx="4305901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Continue(5/6)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9" y="1829130"/>
            <a:ext cx="8065922" cy="43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Continue(6/6)</a:t>
            </a:r>
            <a:r>
              <a:rPr lang="en-US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[9]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944709"/>
            <a:ext cx="10161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Z Dimensions (512 * 512 * Anything)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Resizing Required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Patch size to Nodule Size Ratio (3 mm : How may Z axis Frames?)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Project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944709"/>
            <a:ext cx="10161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 Setup (on Sir Hafeez’s Machine)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CNN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Testing CNN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Report Writing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Application Demonstration </a:t>
            </a:r>
          </a:p>
          <a:p>
            <a:pPr algn="just"/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1" y="286603"/>
            <a:ext cx="9964189" cy="1450757"/>
          </a:xfrm>
        </p:spPr>
        <p:txBody>
          <a:bodyPr/>
          <a:lstStyle/>
          <a:p>
            <a:r>
              <a:rPr lang="en-US" dirty="0" smtClean="0"/>
              <a:t>References(1/2)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91490" y="1842009"/>
            <a:ext cx="996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[1] National Center for Biotechnology Information.[Online]. Available: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https://www.ncbi.nlm.nih.gov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/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it-I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S. Ramaswamay, K. Truong, “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Pulmonary Nodule Classification with Convolutional Neural Networks,” Stanford University, 2016.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[3] </a:t>
            </a:r>
            <a:r>
              <a:rPr lang="it-I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I. Gori, M. E. Fantacci, A. Preite Martinez and A. Retico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it-I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automated system for lung nodule detection in low-dose computed tomography,” Medical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Imaging: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Computer-Aided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Diagnosis, vol. 6514, 2007.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W.J. Choi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T.S. Choi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“Automated Pulmonary Nodule Detection System in Computed Tomography Images: A Hierarchical Block Classification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Approach,” Entropy, vol. 15, no. 2, pp.507-523, 2013.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 K. Murphy, B. van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Ginneken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A. M. R.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Schilham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B. J. de Hoop, H. A.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Gietema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M. Prokop, “A large scale evaluation of automatic pulmonary nodule detection in chest CT using local image features and k-nearest-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neighbour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classification,” Medical Image Analysis, vol. 13, pp. 757–770, 2009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1" y="286603"/>
            <a:ext cx="9964189" cy="1450757"/>
          </a:xfrm>
        </p:spPr>
        <p:txBody>
          <a:bodyPr/>
          <a:lstStyle/>
          <a:p>
            <a:r>
              <a:rPr lang="en-US" dirty="0"/>
              <a:t>Continue… (2/2)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91491" y="1952659"/>
            <a:ext cx="99641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[6]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C. Jacobs, E. M. van Rikxoort, T. Twellmann, E. T. Scholten, P. A. de Jong, J. M. Kuhnigk, M. Oudkerk, H. J. de Koning, M. Prokop, C. Schaefer-Prokop, and B. van Ginneken, “Automatic detection of subsolid pulmonary nodules in thoracic computed tomography images,” Medical Image Analysis, vol. 18, pp. 374–384, 2014.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[7]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A. A. Setio, C. Jacobs, J. Gelderblom, and B. van Ginneken, “Automatic detection of large pulmonary solid nodules in thoracic CT images,” Medical Physics, vol. 42, no. 10, pp. 5642–5653, 2015.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[8]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 M. van Rikxoort, B. de Hoop, M. A. Viergever, M. Prokop, and B. van Ginneken, "Automatic lung segmentation from thoracic computed tomography scans using a hybrid approach with error detection", Medical Physics, vol. 4236 no. 10, pp. 2934-2947, 20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09.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[9] GEOFF DOUGHERTY, “Medical Images obtained with Ionizing Radiations,”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Digital Image Processing for Medical Applications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Cambridge University press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2009,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73-74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9251" y="1737360"/>
            <a:ext cx="1009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69" y="2137470"/>
            <a:ext cx="6115050" cy="343852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4834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946926"/>
            <a:ext cx="1005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Overview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Flow Diagram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Achieved Milestones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Improvements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Detailed Project Plan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Questions &amp; Answers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1252"/>
            <a:ext cx="10058400" cy="1450757"/>
          </a:xfrm>
        </p:spPr>
        <p:txBody>
          <a:bodyPr/>
          <a:lstStyle/>
          <a:p>
            <a:r>
              <a:rPr lang="en-US" dirty="0" smtClean="0"/>
              <a:t>Background Overview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2492" y="1972156"/>
            <a:ext cx="6411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are Lung Nodules?  </a:t>
            </a:r>
            <a:r>
              <a:rPr lang="en-US" sz="21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[1]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Round shaped growth in lungs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Types: malignant(</a:t>
            </a:r>
            <a:r>
              <a:rPr lang="en-US" sz="2100" dirty="0" smtClean="0">
                <a:solidFill>
                  <a:srgbClr val="FF0000"/>
                </a:solidFill>
              </a:rPr>
              <a:t>cancerous</a:t>
            </a: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&amp; benign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Method: Multi Detector Computed Tomography (MDCT)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659" y="2481547"/>
            <a:ext cx="3145021" cy="289903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87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493" y="2099256"/>
            <a:ext cx="6761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give a system that detects &amp; classifies lung nodules on the basis of some features in Low Dose MDCT Images.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085" y="2112136"/>
            <a:ext cx="3242802" cy="235683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9496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6160765" y="2048470"/>
            <a:ext cx="1512262" cy="115778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Preprocessing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46252" y="4566713"/>
            <a:ext cx="1400582" cy="11669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Testing CNN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3903" y="4669299"/>
            <a:ext cx="2521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92D050"/>
                </a:solidFill>
              </a:rPr>
              <a:t>FYP1 Activities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F0"/>
                </a:solidFill>
              </a:rPr>
              <a:t>FYP2 Activities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17865" y="4566713"/>
            <a:ext cx="1374934" cy="116699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Training CNN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5556731" y="2495594"/>
            <a:ext cx="546080" cy="27702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02" y="1956456"/>
            <a:ext cx="2685714" cy="1400001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7736974" y="2517944"/>
            <a:ext cx="546080" cy="27702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4"/>
          <a:stretch/>
        </p:blipFill>
        <p:spPr>
          <a:xfrm>
            <a:off x="8333855" y="2010670"/>
            <a:ext cx="1228725" cy="1291573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 rot="5400000">
            <a:off x="8452402" y="3808768"/>
            <a:ext cx="1105858" cy="25141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7683285" y="5023435"/>
            <a:ext cx="546080" cy="27702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5628997" y="5023242"/>
            <a:ext cx="546080" cy="27702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28" y="4566712"/>
            <a:ext cx="1333415" cy="12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1252"/>
            <a:ext cx="10058400" cy="1450757"/>
          </a:xfrm>
        </p:spPr>
        <p:txBody>
          <a:bodyPr/>
          <a:lstStyle/>
          <a:p>
            <a:r>
              <a:rPr lang="en-US" dirty="0" smtClean="0"/>
              <a:t>Achieved Milestones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280" y="2021094"/>
            <a:ext cx="5213368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Review (8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esearch papers)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Collection (60 Gigabytes)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 Setup (Local Machine)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Diagrams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Implementation (Patch Extraction – 41 * 41 * 7)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00" y="2100243"/>
            <a:ext cx="2654978" cy="1957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78" y="2650651"/>
            <a:ext cx="1458666" cy="8702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513" y="4243693"/>
            <a:ext cx="2184751" cy="1833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862" y="2650651"/>
            <a:ext cx="880818" cy="901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3129" y="4243693"/>
            <a:ext cx="2477255" cy="18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Improvements(1/6)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1944709"/>
            <a:ext cx="10161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Preprocessing (Scaling Intensity Values)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3D Convolutional Neural Network </a:t>
            </a:r>
          </a:p>
          <a:p>
            <a:pPr algn="just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(Following Tutorials: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www.youtube.com/watch?v=ulq9DjCJPDU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Continue(2/6)</a:t>
            </a:r>
            <a:r>
              <a:rPr lang="en-US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[9]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944709"/>
            <a:ext cx="10161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Intensity Values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(-3000 to 2000)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Bits Required (2</a:t>
            </a:r>
            <a:r>
              <a:rPr lang="en-US" sz="2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8192)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12" y="1944709"/>
            <a:ext cx="359142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Continue(3/6)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879975" y="391252"/>
            <a:ext cx="1312025" cy="365125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29" y="1828800"/>
            <a:ext cx="7984901" cy="44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5653</TotalTime>
  <Words>744</Words>
  <Application>Microsoft Office PowerPoint</Application>
  <PresentationFormat>Widescreen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Pulmonary Nodule Analysis for Lung Cancer Detection in Low Dose CT Images</vt:lpstr>
      <vt:lpstr>Outline</vt:lpstr>
      <vt:lpstr>Background Overview</vt:lpstr>
      <vt:lpstr>Objective</vt:lpstr>
      <vt:lpstr>Flow Diagram</vt:lpstr>
      <vt:lpstr>Achieved Milestones</vt:lpstr>
      <vt:lpstr>Improvements(1/6)</vt:lpstr>
      <vt:lpstr>Continue(2/6) [9]</vt:lpstr>
      <vt:lpstr>Continue(3/6)</vt:lpstr>
      <vt:lpstr>Continue(4/6) [9]</vt:lpstr>
      <vt:lpstr>Continue(5/6)</vt:lpstr>
      <vt:lpstr>Continue(6/6) [9]</vt:lpstr>
      <vt:lpstr>Detailed Project Plan</vt:lpstr>
      <vt:lpstr>References(1/2)</vt:lpstr>
      <vt:lpstr>Continue… (2/2)</vt:lpstr>
      <vt:lpstr>Question &amp;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</dc:title>
  <dc:creator>ebdul kader</dc:creator>
  <cp:lastModifiedBy>Ebdul Kader</cp:lastModifiedBy>
  <cp:revision>438</cp:revision>
  <dcterms:created xsi:type="dcterms:W3CDTF">2015-05-18T16:23:20Z</dcterms:created>
  <dcterms:modified xsi:type="dcterms:W3CDTF">2017-02-15T06:33:44Z</dcterms:modified>
</cp:coreProperties>
</file>