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9"/>
  </p:notesMasterIdLst>
  <p:sldIdLst>
    <p:sldId id="256" r:id="rId2"/>
    <p:sldId id="259" r:id="rId3"/>
    <p:sldId id="262" r:id="rId4"/>
    <p:sldId id="270" r:id="rId5"/>
    <p:sldId id="272" r:id="rId6"/>
    <p:sldId id="271" r:id="rId7"/>
    <p:sldId id="263" r:id="rId8"/>
  </p:sldIdLst>
  <p:sldSz cx="9144000" cy="5143500" type="screen16x9"/>
  <p:notesSz cx="6858000" cy="9144000"/>
  <p:embeddedFontLst>
    <p:embeddedFont>
      <p:font typeface="Space Grotesk" charset="0"/>
      <p:regular r:id="rId10"/>
      <p:bold r:id="rId11"/>
    </p:embeddedFont>
    <p:embeddedFont>
      <p:font typeface="Cairo" charset="-78"/>
      <p:regular r:id="rId12"/>
      <p:bold r:id="rId13"/>
    </p:embeddedFont>
    <p:embeddedFont>
      <p:font typeface="Space Grotesk Medium" charset="0"/>
      <p:regular r:id="rId14"/>
      <p:bold r:id="rId15"/>
    </p:embeddedFont>
    <p:embeddedFont>
      <p:font typeface="Raleway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E21D8D6-F6C7-4999-B261-9784B4C6D280}">
  <a:tblStyle styleId="{6E21D8D6-F6C7-4999-B261-9784B4C6D2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1772476-BEE5-424F-A08D-87E83422550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76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725912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2205375"/>
            <a:ext cx="5257800" cy="16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>
                <a:solidFill>
                  <a:srgbClr val="2411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885650"/>
            <a:ext cx="3690600" cy="468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4727801" cy="22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24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223" name="Google Shape;223;p2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0"/>
              <a:ext cx="4727801" cy="2256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5738810" y="0"/>
              <a:ext cx="340519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5" name="Google Shape;225;p24"/>
          <p:cNvGrpSpPr/>
          <p:nvPr/>
        </p:nvGrpSpPr>
        <p:grpSpPr>
          <a:xfrm rot="756538">
            <a:off x="-1069833" y="-1842572"/>
            <a:ext cx="4574157" cy="3479412"/>
            <a:chOff x="1522650" y="1117750"/>
            <a:chExt cx="4574075" cy="3479350"/>
          </a:xfrm>
        </p:grpSpPr>
        <p:sp>
          <p:nvSpPr>
            <p:cNvPr id="226" name="Google Shape;226;p24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25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230" name="Google Shape;230;p2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Google Shape;231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2" name="Google Shape;232;p25"/>
          <p:cNvGrpSpPr/>
          <p:nvPr/>
        </p:nvGrpSpPr>
        <p:grpSpPr>
          <a:xfrm>
            <a:off x="-1845124" y="-2180828"/>
            <a:ext cx="12652562" cy="9877041"/>
            <a:chOff x="-1845124" y="-2180828"/>
            <a:chExt cx="12652562" cy="9877041"/>
          </a:xfrm>
        </p:grpSpPr>
        <p:grpSp>
          <p:nvGrpSpPr>
            <p:cNvPr id="233" name="Google Shape;233;p25"/>
            <p:cNvGrpSpPr/>
            <p:nvPr/>
          </p:nvGrpSpPr>
          <p:grpSpPr>
            <a:xfrm>
              <a:off x="-1845124" y="-2180828"/>
              <a:ext cx="4574075" cy="3479350"/>
              <a:chOff x="1522650" y="1117750"/>
              <a:chExt cx="4574075" cy="3479350"/>
            </a:xfrm>
          </p:grpSpPr>
          <p:sp>
            <p:nvSpPr>
              <p:cNvPr id="234" name="Google Shape;234;p25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avLst/>
                <a:gdLst/>
                <a:ahLst/>
                <a:cxnLst/>
                <a:rect l="l" t="t" r="r" b="b"/>
                <a:pathLst>
                  <a:path w="151633" h="128684" extrusionOk="0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5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avLst/>
                <a:gdLst/>
                <a:ahLst/>
                <a:cxnLst/>
                <a:rect l="l" t="t" r="r" b="b"/>
                <a:pathLst>
                  <a:path w="96695" h="42334" extrusionOk="0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6" name="Google Shape;236;p25"/>
            <p:cNvGrpSpPr/>
            <p:nvPr/>
          </p:nvGrpSpPr>
          <p:grpSpPr>
            <a:xfrm rot="-10539848" flipH="1">
              <a:off x="6108563" y="4049075"/>
              <a:ext cx="4573901" cy="3479217"/>
              <a:chOff x="1522650" y="1117750"/>
              <a:chExt cx="4574075" cy="3479350"/>
            </a:xfrm>
          </p:grpSpPr>
          <p:sp>
            <p:nvSpPr>
              <p:cNvPr id="237" name="Google Shape;237;p25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avLst/>
                <a:gdLst/>
                <a:ahLst/>
                <a:cxnLst/>
                <a:rect l="l" t="t" r="r" b="b"/>
                <a:pathLst>
                  <a:path w="151633" h="128684" extrusionOk="0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5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avLst/>
                <a:gdLst/>
                <a:ahLst/>
                <a:cxnLst/>
                <a:rect l="l" t="t" r="r" b="b"/>
                <a:pathLst>
                  <a:path w="96695" h="42334" extrusionOk="0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11975" y="829350"/>
            <a:ext cx="3993300" cy="9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811975" y="1878550"/>
            <a:ext cx="39933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>
            <a:spLocks noGrp="1"/>
          </p:cNvSpPr>
          <p:nvPr>
            <p:ph type="pic" idx="2"/>
          </p:nvPr>
        </p:nvSpPr>
        <p:spPr>
          <a:xfrm>
            <a:off x="5088475" y="770400"/>
            <a:ext cx="3081600" cy="3602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49" name="Google Shape;49;p7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50" name="Google Shape;50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" name="Google Shape;51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" name="Google Shape;52;p7"/>
          <p:cNvGrpSpPr/>
          <p:nvPr/>
        </p:nvGrpSpPr>
        <p:grpSpPr>
          <a:xfrm rot="10800000">
            <a:off x="6704226" y="3811697"/>
            <a:ext cx="4574075" cy="3479350"/>
            <a:chOff x="1522650" y="1117750"/>
            <a:chExt cx="4574075" cy="3479350"/>
          </a:xfrm>
        </p:grpSpPr>
        <p:sp>
          <p:nvSpPr>
            <p:cNvPr id="53" name="Google Shape;53;p7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10" y="0"/>
            <a:ext cx="9143991" cy="5143500"/>
            <a:chOff x="10" y="0"/>
            <a:chExt cx="9143991" cy="5143500"/>
          </a:xfrm>
        </p:grpSpPr>
        <p:pic>
          <p:nvPicPr>
            <p:cNvPr id="57" name="Google Shape;57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10" y="0"/>
              <a:ext cx="340519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Google Shape;58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4416200" y="2886625"/>
              <a:ext cx="4727801" cy="22568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" name="Google Shape;59;p8"/>
          <p:cNvGrpSpPr/>
          <p:nvPr/>
        </p:nvGrpSpPr>
        <p:grpSpPr>
          <a:xfrm rot="756538">
            <a:off x="5159567" y="-1927047"/>
            <a:ext cx="4574157" cy="3479412"/>
            <a:chOff x="1522650" y="1117750"/>
            <a:chExt cx="4574075" cy="3479350"/>
          </a:xfrm>
        </p:grpSpPr>
        <p:sp>
          <p:nvSpPr>
            <p:cNvPr id="60" name="Google Shape;60;p8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3830000" y="17164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9"/>
          <p:cNvGrpSpPr/>
          <p:nvPr/>
        </p:nvGrpSpPr>
        <p:grpSpPr>
          <a:xfrm rot="756538">
            <a:off x="-714808" y="-2409347"/>
            <a:ext cx="4574157" cy="3479412"/>
            <a:chOff x="1522650" y="1117750"/>
            <a:chExt cx="4574075" cy="3479350"/>
          </a:xfrm>
        </p:grpSpPr>
        <p:sp>
          <p:nvSpPr>
            <p:cNvPr id="65" name="Google Shape;65;p9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9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67;p9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68" name="Google Shape;68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5738810" y="0"/>
              <a:ext cx="340519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0" y="0"/>
              <a:ext cx="4727801" cy="22568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713225" y="15289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713225" y="3640050"/>
            <a:ext cx="4872900" cy="4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57132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5" name="Google Shape;75;p10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76" name="Google Shape;7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1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8" name="Google Shape;78;p10"/>
          <p:cNvGrpSpPr/>
          <p:nvPr/>
        </p:nvGrpSpPr>
        <p:grpSpPr>
          <a:xfrm>
            <a:off x="-896231" y="-2525369"/>
            <a:ext cx="11703669" cy="10221582"/>
            <a:chOff x="-896231" y="-2525369"/>
            <a:chExt cx="11703669" cy="10221582"/>
          </a:xfrm>
        </p:grpSpPr>
        <p:grpSp>
          <p:nvGrpSpPr>
            <p:cNvPr id="79" name="Google Shape;79;p10"/>
            <p:cNvGrpSpPr/>
            <p:nvPr/>
          </p:nvGrpSpPr>
          <p:grpSpPr>
            <a:xfrm rot="-10539848" flipH="1">
              <a:off x="6108563" y="4049075"/>
              <a:ext cx="4573901" cy="3479217"/>
              <a:chOff x="1522650" y="1117750"/>
              <a:chExt cx="4574075" cy="3479350"/>
            </a:xfrm>
          </p:grpSpPr>
          <p:sp>
            <p:nvSpPr>
              <p:cNvPr id="80" name="Google Shape;80;p10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avLst/>
                <a:gdLst/>
                <a:ahLst/>
                <a:cxnLst/>
                <a:rect l="l" t="t" r="r" b="b"/>
                <a:pathLst>
                  <a:path w="151633" h="128684" extrusionOk="0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0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avLst/>
                <a:gdLst/>
                <a:ahLst/>
                <a:cxnLst/>
                <a:rect l="l" t="t" r="r" b="b"/>
                <a:pathLst>
                  <a:path w="96695" h="42334" extrusionOk="0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10"/>
            <p:cNvGrpSpPr/>
            <p:nvPr/>
          </p:nvGrpSpPr>
          <p:grpSpPr>
            <a:xfrm>
              <a:off x="-896231" y="-2525369"/>
              <a:ext cx="4573618" cy="3479002"/>
              <a:chOff x="1522650" y="1117750"/>
              <a:chExt cx="4574075" cy="3479350"/>
            </a:xfrm>
          </p:grpSpPr>
          <p:sp>
            <p:nvSpPr>
              <p:cNvPr id="83" name="Google Shape;83;p10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avLst/>
                <a:gdLst/>
                <a:ahLst/>
                <a:cxnLst/>
                <a:rect l="l" t="t" r="r" b="b"/>
                <a:pathLst>
                  <a:path w="151633" h="128684" extrusionOk="0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0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avLst/>
                <a:gdLst/>
                <a:ahLst/>
                <a:cxnLst/>
                <a:rect l="l" t="t" r="r" b="b"/>
                <a:pathLst>
                  <a:path w="96695" h="42334" extrusionOk="0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14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112" name="Google Shape;112;p1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4" name="Google Shape;114;p14"/>
          <p:cNvGrpSpPr/>
          <p:nvPr/>
        </p:nvGrpSpPr>
        <p:grpSpPr>
          <a:xfrm rot="10800000">
            <a:off x="6704226" y="3811697"/>
            <a:ext cx="4574075" cy="3479350"/>
            <a:chOff x="1522650" y="1117750"/>
            <a:chExt cx="4574075" cy="3479350"/>
          </a:xfrm>
        </p:grpSpPr>
        <p:sp>
          <p:nvSpPr>
            <p:cNvPr id="115" name="Google Shape;115;p14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" name="Google Shape;117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19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160" name="Google Shape;160;p1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2" name="Google Shape;162;p19"/>
          <p:cNvGrpSpPr/>
          <p:nvPr/>
        </p:nvGrpSpPr>
        <p:grpSpPr>
          <a:xfrm rot="10800000">
            <a:off x="6704226" y="3811697"/>
            <a:ext cx="4574075" cy="3479350"/>
            <a:chOff x="1522650" y="1117750"/>
            <a:chExt cx="4574075" cy="3479350"/>
          </a:xfrm>
        </p:grpSpPr>
        <p:sp>
          <p:nvSpPr>
            <p:cNvPr id="163" name="Google Shape;163;p19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9"/>
          <p:cNvSpPr txBox="1">
            <a:spLocks noGrp="1"/>
          </p:cNvSpPr>
          <p:nvPr>
            <p:ph type="subTitle" idx="1"/>
          </p:nvPr>
        </p:nvSpPr>
        <p:spPr>
          <a:xfrm>
            <a:off x="865525" y="2741725"/>
            <a:ext cx="2189400" cy="18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9"/>
          <p:cNvSpPr txBox="1">
            <a:spLocks noGrp="1"/>
          </p:cNvSpPr>
          <p:nvPr>
            <p:ph type="subTitle" idx="2"/>
          </p:nvPr>
        </p:nvSpPr>
        <p:spPr>
          <a:xfrm>
            <a:off x="3433873" y="2741725"/>
            <a:ext cx="2189400" cy="18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subTitle" idx="3"/>
          </p:nvPr>
        </p:nvSpPr>
        <p:spPr>
          <a:xfrm>
            <a:off x="6002228" y="2741725"/>
            <a:ext cx="2189400" cy="18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9"/>
          <p:cNvSpPr txBox="1">
            <a:spLocks noGrp="1"/>
          </p:cNvSpPr>
          <p:nvPr>
            <p:ph type="subTitle" idx="4"/>
          </p:nvPr>
        </p:nvSpPr>
        <p:spPr>
          <a:xfrm>
            <a:off x="865525" y="2046500"/>
            <a:ext cx="21894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0" name="Google Shape;170;p19"/>
          <p:cNvSpPr txBox="1">
            <a:spLocks noGrp="1"/>
          </p:cNvSpPr>
          <p:nvPr>
            <p:ph type="subTitle" idx="5"/>
          </p:nvPr>
        </p:nvSpPr>
        <p:spPr>
          <a:xfrm>
            <a:off x="3433878" y="2046500"/>
            <a:ext cx="21894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subTitle" idx="6"/>
          </p:nvPr>
        </p:nvSpPr>
        <p:spPr>
          <a:xfrm>
            <a:off x="6002231" y="2046500"/>
            <a:ext cx="21894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0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174" name="Google Shape;174;p2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6" name="Google Shape;176;p20"/>
          <p:cNvGrpSpPr/>
          <p:nvPr/>
        </p:nvGrpSpPr>
        <p:grpSpPr>
          <a:xfrm rot="-10539848" flipH="1">
            <a:off x="6108563" y="4049075"/>
            <a:ext cx="4573901" cy="3479217"/>
            <a:chOff x="1522650" y="1117750"/>
            <a:chExt cx="4574075" cy="3479350"/>
          </a:xfrm>
        </p:grpSpPr>
        <p:sp>
          <p:nvSpPr>
            <p:cNvPr id="177" name="Google Shape;177;p20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0"/>
          <p:cNvSpPr txBox="1">
            <a:spLocks noGrp="1"/>
          </p:cNvSpPr>
          <p:nvPr>
            <p:ph type="subTitle" idx="1"/>
          </p:nvPr>
        </p:nvSpPr>
        <p:spPr>
          <a:xfrm>
            <a:off x="1225674" y="1659425"/>
            <a:ext cx="3218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0"/>
          <p:cNvSpPr txBox="1">
            <a:spLocks noGrp="1"/>
          </p:cNvSpPr>
          <p:nvPr>
            <p:ph type="subTitle" idx="2"/>
          </p:nvPr>
        </p:nvSpPr>
        <p:spPr>
          <a:xfrm>
            <a:off x="5052125" y="1659425"/>
            <a:ext cx="3218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0"/>
          <p:cNvSpPr txBox="1">
            <a:spLocks noGrp="1"/>
          </p:cNvSpPr>
          <p:nvPr>
            <p:ph type="subTitle" idx="3"/>
          </p:nvPr>
        </p:nvSpPr>
        <p:spPr>
          <a:xfrm>
            <a:off x="1225674" y="3320000"/>
            <a:ext cx="3218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0"/>
          <p:cNvSpPr txBox="1">
            <a:spLocks noGrp="1"/>
          </p:cNvSpPr>
          <p:nvPr>
            <p:ph type="subTitle" idx="4"/>
          </p:nvPr>
        </p:nvSpPr>
        <p:spPr>
          <a:xfrm>
            <a:off x="5052125" y="3320000"/>
            <a:ext cx="3218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0"/>
          <p:cNvSpPr txBox="1">
            <a:spLocks noGrp="1"/>
          </p:cNvSpPr>
          <p:nvPr>
            <p:ph type="subTitle" idx="5"/>
          </p:nvPr>
        </p:nvSpPr>
        <p:spPr>
          <a:xfrm>
            <a:off x="1225675" y="1331675"/>
            <a:ext cx="32187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5" name="Google Shape;185;p20"/>
          <p:cNvSpPr txBox="1">
            <a:spLocks noGrp="1"/>
          </p:cNvSpPr>
          <p:nvPr>
            <p:ph type="subTitle" idx="6"/>
          </p:nvPr>
        </p:nvSpPr>
        <p:spPr>
          <a:xfrm>
            <a:off x="1225675" y="2992275"/>
            <a:ext cx="32187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6" name="Google Shape;186;p20"/>
          <p:cNvSpPr txBox="1">
            <a:spLocks noGrp="1"/>
          </p:cNvSpPr>
          <p:nvPr>
            <p:ph type="subTitle" idx="7"/>
          </p:nvPr>
        </p:nvSpPr>
        <p:spPr>
          <a:xfrm>
            <a:off x="5052099" y="1331675"/>
            <a:ext cx="32187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7" name="Google Shape;187;p20"/>
          <p:cNvSpPr txBox="1">
            <a:spLocks noGrp="1"/>
          </p:cNvSpPr>
          <p:nvPr>
            <p:ph type="subTitle" idx="8"/>
          </p:nvPr>
        </p:nvSpPr>
        <p:spPr>
          <a:xfrm>
            <a:off x="5052099" y="2992275"/>
            <a:ext cx="32187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●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○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■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●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○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■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●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○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■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6" r:id="rId5"/>
    <p:sldLayoutId id="2147483658" r:id="rId6"/>
    <p:sldLayoutId id="2147483660" r:id="rId7"/>
    <p:sldLayoutId id="2147483665" r:id="rId8"/>
    <p:sldLayoutId id="2147483666" r:id="rId9"/>
    <p:sldLayoutId id="2147483670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29"/>
          <p:cNvGrpSpPr/>
          <p:nvPr/>
        </p:nvGrpSpPr>
        <p:grpSpPr>
          <a:xfrm rot="756538">
            <a:off x="-943408" y="-1494947"/>
            <a:ext cx="4574157" cy="3479412"/>
            <a:chOff x="1522650" y="1117750"/>
            <a:chExt cx="4574075" cy="3479350"/>
          </a:xfrm>
        </p:grpSpPr>
        <p:sp>
          <p:nvSpPr>
            <p:cNvPr id="250" name="Google Shape;250;p29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2" name="Google Shape;2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57388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9"/>
          <p:cNvSpPr txBox="1">
            <a:spLocks noGrp="1"/>
          </p:cNvSpPr>
          <p:nvPr>
            <p:ph type="ctrTitle"/>
          </p:nvPr>
        </p:nvSpPr>
        <p:spPr>
          <a:xfrm>
            <a:off x="713224" y="2205375"/>
            <a:ext cx="7973576" cy="16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WhatsApp Carpooling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"/>
          <p:cNvSpPr txBox="1">
            <a:spLocks noGrp="1"/>
          </p:cNvSpPr>
          <p:nvPr>
            <p:ph type="title"/>
          </p:nvPr>
        </p:nvSpPr>
        <p:spPr>
          <a:xfrm>
            <a:off x="340126" y="285750"/>
            <a:ext cx="8346674" cy="5152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Problem Statement</a:t>
            </a:r>
            <a:endParaRPr dirty="0"/>
          </a:p>
        </p:txBody>
      </p:sp>
      <p:sp>
        <p:nvSpPr>
          <p:cNvPr id="287" name="Google Shape;287;p32"/>
          <p:cNvSpPr txBox="1">
            <a:spLocks noGrp="1"/>
          </p:cNvSpPr>
          <p:nvPr>
            <p:ph type="subTitle" idx="1"/>
          </p:nvPr>
        </p:nvSpPr>
        <p:spPr>
          <a:xfrm>
            <a:off x="609600" y="1657350"/>
            <a:ext cx="3254704" cy="10465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SzPts val="1100"/>
              <a:buFontTx/>
              <a:buChar char="-"/>
            </a:pPr>
            <a:r>
              <a:rPr lang="en-US" dirty="0"/>
              <a:t>Low Engagement with Dedicated </a:t>
            </a:r>
            <a:r>
              <a:rPr lang="en-US" dirty="0" smtClean="0"/>
              <a:t>Apps</a:t>
            </a:r>
          </a:p>
          <a:p>
            <a:pPr marL="171450" lvl="0" indent="-171450">
              <a:buSzPts val="1100"/>
              <a:buFontTx/>
              <a:buChar char="-"/>
            </a:pPr>
            <a:r>
              <a:rPr lang="en-US" dirty="0"/>
              <a:t>Lack of </a:t>
            </a:r>
            <a:r>
              <a:rPr lang="en-US" dirty="0" smtClean="0"/>
              <a:t>Trust</a:t>
            </a:r>
          </a:p>
          <a:p>
            <a:pPr marL="171450" lvl="0" indent="-171450">
              <a:buSzPts val="1100"/>
              <a:buFontTx/>
              <a:buChar char="-"/>
            </a:pPr>
            <a:r>
              <a:rPr lang="en-US" dirty="0"/>
              <a:t>People need a quick and flexible solution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036" y="2658881"/>
            <a:ext cx="2082052" cy="23807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658881"/>
            <a:ext cx="2596284" cy="2377440"/>
          </a:xfrm>
          <a:prstGeom prst="rect">
            <a:avLst/>
          </a:prstGeom>
        </p:spPr>
      </p:pic>
      <p:sp>
        <p:nvSpPr>
          <p:cNvPr id="13" name="Google Shape;287;p32"/>
          <p:cNvSpPr txBox="1">
            <a:spLocks/>
          </p:cNvSpPr>
          <p:nvPr/>
        </p:nvSpPr>
        <p:spPr>
          <a:xfrm>
            <a:off x="5105400" y="1657350"/>
            <a:ext cx="3276600" cy="1077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AutoNum type="arabicPeriod"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pPr marL="171450" indent="-171450">
              <a:buSzPts val="1100"/>
              <a:buFontTx/>
              <a:buChar char="-"/>
            </a:pPr>
            <a:r>
              <a:rPr lang="en-US" dirty="0"/>
              <a:t>WhatsApp, a widely-used </a:t>
            </a:r>
            <a:r>
              <a:rPr lang="en-US" dirty="0" smtClean="0"/>
              <a:t>platform</a:t>
            </a:r>
          </a:p>
          <a:p>
            <a:pPr marL="171450" indent="-171450">
              <a:buSzPts val="1100"/>
              <a:buFontTx/>
              <a:buChar char="-"/>
            </a:pPr>
            <a:r>
              <a:rPr lang="en-US" dirty="0"/>
              <a:t>Operates within </a:t>
            </a:r>
            <a:r>
              <a:rPr lang="en-US" dirty="0" smtClean="0"/>
              <a:t>carpooling </a:t>
            </a:r>
            <a:r>
              <a:rPr lang="en-US" dirty="0"/>
              <a:t>groups where participants are familiar with one </a:t>
            </a:r>
            <a:r>
              <a:rPr lang="en-US" dirty="0" smtClean="0"/>
              <a:t>another.</a:t>
            </a:r>
          </a:p>
          <a:p>
            <a:pPr marL="171450" indent="-171450">
              <a:buSzPts val="1100"/>
              <a:buFontTx/>
              <a:buChar char="-"/>
            </a:pPr>
            <a:r>
              <a:rPr lang="en-US" dirty="0"/>
              <a:t>Automatically processes group messages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5"/>
          <p:cNvSpPr txBox="1">
            <a:spLocks noGrp="1"/>
          </p:cNvSpPr>
          <p:nvPr>
            <p:ph type="title"/>
          </p:nvPr>
        </p:nvSpPr>
        <p:spPr>
          <a:xfrm>
            <a:off x="685800" y="571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Team</a:t>
            </a:r>
            <a:endParaRPr dirty="0"/>
          </a:p>
        </p:txBody>
      </p:sp>
      <p:sp>
        <p:nvSpPr>
          <p:cNvPr id="316" name="Google Shape;316;p35"/>
          <p:cNvSpPr txBox="1">
            <a:spLocks noGrp="1"/>
          </p:cNvSpPr>
          <p:nvPr>
            <p:ph type="subTitle" idx="4"/>
          </p:nvPr>
        </p:nvSpPr>
        <p:spPr>
          <a:xfrm>
            <a:off x="348049" y="2865553"/>
            <a:ext cx="2438400" cy="3919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Shaikh Abdul </a:t>
            </a:r>
            <a:r>
              <a:rPr lang="en-US" dirty="0" smtClean="0"/>
              <a:t>Rafay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/>
              <a:t>0304-0001513</a:t>
            </a:r>
            <a:endParaRPr lang="en-US" dirty="0" smtClean="0"/>
          </a:p>
        </p:txBody>
      </p:sp>
      <p:sp>
        <p:nvSpPr>
          <p:cNvPr id="317" name="Google Shape;317;p35"/>
          <p:cNvSpPr txBox="1">
            <a:spLocks noGrp="1"/>
          </p:cNvSpPr>
          <p:nvPr>
            <p:ph type="subTitle" idx="5"/>
          </p:nvPr>
        </p:nvSpPr>
        <p:spPr>
          <a:xfrm>
            <a:off x="3124200" y="2647950"/>
            <a:ext cx="24384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dirty="0"/>
              <a:t>Syeda </a:t>
            </a:r>
            <a:r>
              <a:rPr lang="en-US" dirty="0" smtClean="0"/>
              <a:t>Minal </a:t>
            </a:r>
            <a:r>
              <a:rPr lang="en-US" dirty="0" smtClean="0"/>
              <a:t>Alam</a:t>
            </a:r>
          </a:p>
          <a:p>
            <a:pPr algn="ctr"/>
            <a:r>
              <a:rPr lang="en-US" sz="1400" dirty="0" smtClean="0"/>
              <a:t>0300-2726843</a:t>
            </a:r>
            <a:endParaRPr lang="en-US" dirty="0"/>
          </a:p>
        </p:txBody>
      </p:sp>
      <p:sp>
        <p:nvSpPr>
          <p:cNvPr id="318" name="Google Shape;318;p35"/>
          <p:cNvSpPr txBox="1">
            <a:spLocks noGrp="1"/>
          </p:cNvSpPr>
          <p:nvPr>
            <p:ph type="subTitle" idx="1"/>
          </p:nvPr>
        </p:nvSpPr>
        <p:spPr>
          <a:xfrm>
            <a:off x="3352800" y="3181350"/>
            <a:ext cx="2189400" cy="18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Tasks: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smtClean="0"/>
              <a:t>Landmarks Dataset Creation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smtClean="0"/>
              <a:t>Extracting landmarks from messages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smtClean="0"/>
              <a:t>Matches offers and requests based on</a:t>
            </a:r>
          </a:p>
          <a:p>
            <a:pPr marL="628650" lvl="1" indent="-171450" algn="l">
              <a:buFontTx/>
              <a:buChar char="-"/>
            </a:pPr>
            <a:r>
              <a:rPr lang="en-US" dirty="0" smtClean="0"/>
              <a:t>Departure time</a:t>
            </a:r>
          </a:p>
          <a:p>
            <a:pPr marL="628650" lvl="1" indent="-171450" algn="l">
              <a:buFontTx/>
              <a:buChar char="-"/>
            </a:pPr>
            <a:r>
              <a:rPr lang="en-US" dirty="0" smtClean="0"/>
              <a:t>Destination</a:t>
            </a:r>
          </a:p>
          <a:p>
            <a:pPr marL="628650" lvl="1" indent="-171450" algn="l">
              <a:buFontTx/>
              <a:buChar char="-"/>
            </a:pPr>
            <a:r>
              <a:rPr lang="en-US" dirty="0" smtClean="0"/>
              <a:t>Landmarks</a:t>
            </a:r>
          </a:p>
        </p:txBody>
      </p:sp>
      <p:sp>
        <p:nvSpPr>
          <p:cNvPr id="319" name="Google Shape;319;p35"/>
          <p:cNvSpPr txBox="1">
            <a:spLocks noGrp="1"/>
          </p:cNvSpPr>
          <p:nvPr>
            <p:ph type="subTitle" idx="2"/>
          </p:nvPr>
        </p:nvSpPr>
        <p:spPr>
          <a:xfrm>
            <a:off x="533400" y="3181350"/>
            <a:ext cx="2189400" cy="18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Tasks: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smtClean="0"/>
              <a:t>Fetching messages from Whatsapp groups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smtClean="0"/>
              <a:t>Approaching users with potential </a:t>
            </a:r>
            <a:r>
              <a:rPr lang="en-US" dirty="0" smtClean="0"/>
              <a:t>offers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smtClean="0"/>
              <a:t>Integrating all Modules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  <p:sp>
        <p:nvSpPr>
          <p:cNvPr id="320" name="Google Shape;320;p35"/>
          <p:cNvSpPr txBox="1">
            <a:spLocks noGrp="1"/>
          </p:cNvSpPr>
          <p:nvPr>
            <p:ph type="subTitle" idx="3"/>
          </p:nvPr>
        </p:nvSpPr>
        <p:spPr>
          <a:xfrm>
            <a:off x="6161956" y="3181350"/>
            <a:ext cx="2189400" cy="18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Tasks: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smtClean="0"/>
              <a:t>Classifying messages as Offers or Requests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smtClean="0"/>
              <a:t>Extracting </a:t>
            </a:r>
          </a:p>
          <a:p>
            <a:pPr marL="628650" lvl="1" indent="-171450" algn="l">
              <a:buFontTx/>
              <a:buChar char="-"/>
            </a:pPr>
            <a:r>
              <a:rPr lang="en-US" dirty="0" smtClean="0"/>
              <a:t>Departure time, </a:t>
            </a:r>
          </a:p>
          <a:p>
            <a:pPr marL="628650" lvl="1" indent="-171450" algn="l">
              <a:buFontTx/>
              <a:buChar char="-"/>
            </a:pPr>
            <a:r>
              <a:rPr lang="en-US" dirty="0" smtClean="0"/>
              <a:t>Destination and </a:t>
            </a:r>
          </a:p>
          <a:p>
            <a:pPr marL="628650" lvl="1" indent="-171450" algn="l">
              <a:buFontTx/>
              <a:buChar char="-"/>
            </a:pPr>
            <a:r>
              <a:rPr lang="en-US" dirty="0" smtClean="0"/>
              <a:t>Number of seats</a:t>
            </a:r>
          </a:p>
        </p:txBody>
      </p:sp>
      <p:sp>
        <p:nvSpPr>
          <p:cNvPr id="321" name="Google Shape;321;p35"/>
          <p:cNvSpPr txBox="1">
            <a:spLocks noGrp="1"/>
          </p:cNvSpPr>
          <p:nvPr>
            <p:ph type="subTitle" idx="6"/>
          </p:nvPr>
        </p:nvSpPr>
        <p:spPr>
          <a:xfrm>
            <a:off x="6248400" y="2647950"/>
            <a:ext cx="2189400" cy="5640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/>
            <a:r>
              <a:rPr lang="en-US" dirty="0" err="1" smtClean="0"/>
              <a:t>Izaan</a:t>
            </a:r>
            <a:r>
              <a:rPr lang="en-US" dirty="0" smtClean="0"/>
              <a:t> </a:t>
            </a:r>
            <a:r>
              <a:rPr lang="en-US" dirty="0" smtClean="0"/>
              <a:t>Ahmed</a:t>
            </a:r>
          </a:p>
          <a:p>
            <a:pPr marL="0" lvl="0" indent="0" algn="ctr"/>
            <a:r>
              <a:rPr lang="en-US" sz="1400" dirty="0" smtClean="0"/>
              <a:t>0315-2722850</a:t>
            </a:r>
            <a:endParaRPr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866" y="734212"/>
            <a:ext cx="1254214" cy="1735936"/>
          </a:xfrm>
          <a:prstGeom prst="ellipse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742949"/>
            <a:ext cx="1295400" cy="1727199"/>
          </a:xfrm>
          <a:prstGeom prst="ellipse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729212"/>
            <a:ext cx="1305701" cy="1740936"/>
          </a:xfrm>
          <a:prstGeom prst="ellipse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Solution</a:t>
            </a:r>
            <a:endParaRPr dirty="0"/>
          </a:p>
        </p:txBody>
      </p:sp>
      <p:sp>
        <p:nvSpPr>
          <p:cNvPr id="457" name="Google Shape;457;p43"/>
          <p:cNvSpPr/>
          <p:nvPr/>
        </p:nvSpPr>
        <p:spPr>
          <a:xfrm>
            <a:off x="1564100" y="1809750"/>
            <a:ext cx="176400" cy="17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3"/>
          <p:cNvSpPr/>
          <p:nvPr/>
        </p:nvSpPr>
        <p:spPr>
          <a:xfrm>
            <a:off x="3451800" y="1809750"/>
            <a:ext cx="176400" cy="17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43"/>
          <p:cNvSpPr/>
          <p:nvPr/>
        </p:nvSpPr>
        <p:spPr>
          <a:xfrm>
            <a:off x="5339500" y="1809750"/>
            <a:ext cx="176400" cy="17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43"/>
          <p:cNvSpPr/>
          <p:nvPr/>
        </p:nvSpPr>
        <p:spPr>
          <a:xfrm>
            <a:off x="7227200" y="1809750"/>
            <a:ext cx="176400" cy="17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43"/>
          <p:cNvSpPr txBox="1"/>
          <p:nvPr/>
        </p:nvSpPr>
        <p:spPr>
          <a:xfrm flipH="1">
            <a:off x="738313" y="2234550"/>
            <a:ext cx="18123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200" b="1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Message Retrieval</a:t>
            </a:r>
            <a:r>
              <a:rPr lang="en-US" sz="1200" b="1" dirty="0" smtClean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:</a:t>
            </a:r>
          </a:p>
          <a:p>
            <a:pPr lvl="0" algn="ctr"/>
            <a:endParaRPr lang="en-US" sz="1200" b="1" dirty="0" smtClean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lvl="0" algn="ctr"/>
            <a:r>
              <a:rPr lang="en-US" sz="1200" b="1" dirty="0" smtClean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</a:t>
            </a:r>
            <a:r>
              <a:rPr lang="en-US" sz="1200" dirty="0" smtClean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Automatically fetch </a:t>
            </a:r>
            <a:r>
              <a:rPr lang="en-US" sz="12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messages from the WhatsApp </a:t>
            </a:r>
            <a:r>
              <a:rPr lang="en-US" sz="1200" dirty="0" smtClean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group.</a:t>
            </a:r>
          </a:p>
        </p:txBody>
      </p:sp>
      <p:sp>
        <p:nvSpPr>
          <p:cNvPr id="462" name="Google Shape;462;p43"/>
          <p:cNvSpPr txBox="1"/>
          <p:nvPr/>
        </p:nvSpPr>
        <p:spPr>
          <a:xfrm flipH="1">
            <a:off x="2426399" y="2234550"/>
            <a:ext cx="2209799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200" b="1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Information Extraction</a:t>
            </a:r>
            <a:r>
              <a:rPr lang="en-US" sz="1200" b="1" dirty="0" smtClean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:</a:t>
            </a:r>
            <a:br>
              <a:rPr lang="en-US" sz="1200" b="1" dirty="0" smtClean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</a:br>
            <a:endParaRPr lang="en-US" sz="1200" b="1" dirty="0" smtClean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lvl="0" algn="ctr"/>
            <a:r>
              <a:rPr lang="en-US" sz="1200" b="1" dirty="0" smtClean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</a:t>
            </a:r>
            <a:r>
              <a:rPr lang="en-US" sz="12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Analyze messages to identify </a:t>
            </a:r>
            <a:r>
              <a:rPr lang="en-US" sz="1200" dirty="0" smtClean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details:</a:t>
            </a:r>
          </a:p>
          <a:p>
            <a:pPr marL="171450" lvl="0" indent="-171450" algn="ctr">
              <a:buFontTx/>
              <a:buChar char="-"/>
            </a:pPr>
            <a:r>
              <a:rPr lang="en-US" sz="12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O</a:t>
            </a:r>
            <a:r>
              <a:rPr lang="en-US" sz="1200" dirty="0" smtClean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ffers or Requests</a:t>
            </a:r>
          </a:p>
          <a:p>
            <a:pPr marL="171450" lvl="0" indent="-171450" algn="ctr">
              <a:buFontTx/>
              <a:buChar char="-"/>
            </a:pPr>
            <a:r>
              <a:rPr lang="en-US" sz="1200" dirty="0" smtClean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Departure times</a:t>
            </a:r>
          </a:p>
          <a:p>
            <a:pPr marL="171450" lvl="0" indent="-171450" algn="ctr">
              <a:buFontTx/>
              <a:buChar char="-"/>
            </a:pPr>
            <a:r>
              <a:rPr lang="en-US" sz="1200" dirty="0" smtClean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Landmarks </a:t>
            </a:r>
            <a:r>
              <a:rPr lang="en-US" sz="12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and </a:t>
            </a:r>
            <a:r>
              <a:rPr lang="en-US" sz="1200" dirty="0" smtClean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routes</a:t>
            </a:r>
          </a:p>
          <a:p>
            <a:pPr marL="171450" lvl="0" indent="-171450" algn="ctr">
              <a:buFontTx/>
              <a:buChar char="-"/>
            </a:pPr>
            <a:r>
              <a:rPr lang="en-US" sz="1200" dirty="0" smtClean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Destinations</a:t>
            </a:r>
          </a:p>
          <a:p>
            <a:pPr marL="171450" lvl="0" indent="-171450" algn="ctr">
              <a:buFontTx/>
              <a:buChar char="-"/>
            </a:pPr>
            <a:r>
              <a:rPr lang="en-US" sz="1200" dirty="0" smtClean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Number </a:t>
            </a:r>
            <a:r>
              <a:rPr lang="en-US" sz="12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of available seats</a:t>
            </a:r>
            <a:endParaRPr sz="12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463" name="Google Shape;463;p43"/>
          <p:cNvSpPr txBox="1"/>
          <p:nvPr/>
        </p:nvSpPr>
        <p:spPr>
          <a:xfrm flipH="1">
            <a:off x="4513713" y="2234550"/>
            <a:ext cx="18123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200" b="1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Matchmaking Engine</a:t>
            </a:r>
            <a:r>
              <a:rPr lang="en-US" sz="1200" b="1" dirty="0" smtClean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:</a:t>
            </a:r>
          </a:p>
          <a:p>
            <a:pPr lvl="0" algn="ctr"/>
            <a:endParaRPr lang="en-US" sz="1200" b="1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lvl="0" algn="ctr"/>
            <a:r>
              <a:rPr lang="en-US" sz="1200" dirty="0" smtClean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Use </a:t>
            </a:r>
            <a:r>
              <a:rPr lang="en-US" sz="12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extracted information to find optimal matches based on route similarity, timing, and seat availability.</a:t>
            </a:r>
            <a:endParaRPr sz="12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464" name="Google Shape;464;p43"/>
          <p:cNvSpPr txBox="1"/>
          <p:nvPr/>
        </p:nvSpPr>
        <p:spPr>
          <a:xfrm flipH="1">
            <a:off x="6401413" y="2234550"/>
            <a:ext cx="18123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200" b="1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User Notification</a:t>
            </a:r>
            <a:r>
              <a:rPr lang="en-US" sz="1200" b="1" dirty="0" smtClean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:</a:t>
            </a:r>
          </a:p>
          <a:p>
            <a:pPr lvl="0" algn="ctr"/>
            <a:r>
              <a:rPr lang="en-US" sz="1200" b="1" dirty="0" smtClean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</a:t>
            </a:r>
          </a:p>
          <a:p>
            <a:pPr lvl="0" algn="ctr"/>
            <a:r>
              <a:rPr lang="en-US" sz="1200" dirty="0" smtClean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Notify </a:t>
            </a:r>
            <a:r>
              <a:rPr lang="en-US" sz="12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users about potential matches via </a:t>
            </a:r>
            <a:r>
              <a:rPr lang="en-US" sz="1200" dirty="0" smtClean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WhatsApp.</a:t>
            </a:r>
          </a:p>
        </p:txBody>
      </p:sp>
      <p:cxnSp>
        <p:nvCxnSpPr>
          <p:cNvPr id="465" name="Google Shape;465;p43"/>
          <p:cNvCxnSpPr>
            <a:stCxn id="457" idx="6"/>
            <a:endCxn id="458" idx="2"/>
          </p:cNvCxnSpPr>
          <p:nvPr/>
        </p:nvCxnSpPr>
        <p:spPr>
          <a:xfrm>
            <a:off x="1740500" y="1897950"/>
            <a:ext cx="171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43"/>
          <p:cNvCxnSpPr>
            <a:stCxn id="458" idx="6"/>
            <a:endCxn id="459" idx="2"/>
          </p:cNvCxnSpPr>
          <p:nvPr/>
        </p:nvCxnSpPr>
        <p:spPr>
          <a:xfrm>
            <a:off x="3628200" y="1897950"/>
            <a:ext cx="171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43"/>
          <p:cNvCxnSpPr>
            <a:stCxn id="459" idx="6"/>
            <a:endCxn id="460" idx="2"/>
          </p:cNvCxnSpPr>
          <p:nvPr/>
        </p:nvCxnSpPr>
        <p:spPr>
          <a:xfrm>
            <a:off x="5515900" y="1897950"/>
            <a:ext cx="171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8" name="Google Shape;468;p43"/>
          <p:cNvCxnSpPr>
            <a:stCxn id="457" idx="4"/>
          </p:cNvCxnSpPr>
          <p:nvPr/>
        </p:nvCxnSpPr>
        <p:spPr>
          <a:xfrm>
            <a:off x="1652300" y="1986150"/>
            <a:ext cx="0" cy="24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9" name="Google Shape;469;p43"/>
          <p:cNvCxnSpPr>
            <a:stCxn id="458" idx="4"/>
          </p:cNvCxnSpPr>
          <p:nvPr/>
        </p:nvCxnSpPr>
        <p:spPr>
          <a:xfrm>
            <a:off x="3540000" y="1986150"/>
            <a:ext cx="0" cy="24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0" name="Google Shape;470;p43"/>
          <p:cNvCxnSpPr>
            <a:stCxn id="459" idx="4"/>
          </p:cNvCxnSpPr>
          <p:nvPr/>
        </p:nvCxnSpPr>
        <p:spPr>
          <a:xfrm>
            <a:off x="5427700" y="1986150"/>
            <a:ext cx="0" cy="24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1" name="Google Shape;471;p43"/>
          <p:cNvCxnSpPr>
            <a:stCxn id="460" idx="4"/>
          </p:cNvCxnSpPr>
          <p:nvPr/>
        </p:nvCxnSpPr>
        <p:spPr>
          <a:xfrm>
            <a:off x="7315400" y="1986150"/>
            <a:ext cx="0" cy="24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ML Life Cycle</a:t>
            </a:r>
            <a:endParaRPr dirty="0"/>
          </a:p>
        </p:txBody>
      </p:sp>
      <p:sp>
        <p:nvSpPr>
          <p:cNvPr id="457" name="Google Shape;457;p43"/>
          <p:cNvSpPr/>
          <p:nvPr/>
        </p:nvSpPr>
        <p:spPr>
          <a:xfrm>
            <a:off x="2057400" y="1809750"/>
            <a:ext cx="254832" cy="2433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3"/>
          <p:cNvSpPr/>
          <p:nvPr/>
        </p:nvSpPr>
        <p:spPr>
          <a:xfrm>
            <a:off x="4317168" y="1809750"/>
            <a:ext cx="254832" cy="2433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43"/>
          <p:cNvSpPr/>
          <p:nvPr/>
        </p:nvSpPr>
        <p:spPr>
          <a:xfrm>
            <a:off x="6450768" y="1809750"/>
            <a:ext cx="254832" cy="2433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43"/>
          <p:cNvSpPr txBox="1"/>
          <p:nvPr/>
        </p:nvSpPr>
        <p:spPr>
          <a:xfrm flipH="1">
            <a:off x="1091784" y="2219809"/>
            <a:ext cx="2261016" cy="13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200" b="1" dirty="0" smtClean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Scoping:</a:t>
            </a:r>
          </a:p>
          <a:p>
            <a:pPr lvl="0" algn="ctr"/>
            <a:endParaRPr lang="en-US" sz="1200" b="1" dirty="0" smtClean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marL="171450" lvl="0" indent="-171450" algn="ctr">
              <a:buFontTx/>
              <a:buChar char="-"/>
            </a:pPr>
            <a:r>
              <a:rPr lang="en-US" sz="1200" dirty="0" smtClean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Classifying messages as Offers and Requests</a:t>
            </a:r>
          </a:p>
          <a:p>
            <a:pPr marL="171450" lvl="0" indent="-171450" algn="ctr">
              <a:buFontTx/>
              <a:buChar char="-"/>
            </a:pPr>
            <a:r>
              <a:rPr lang="en-US" sz="1200" dirty="0" smtClean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Extract useful Information</a:t>
            </a:r>
          </a:p>
        </p:txBody>
      </p:sp>
      <p:sp>
        <p:nvSpPr>
          <p:cNvPr id="462" name="Google Shape;462;p43"/>
          <p:cNvSpPr txBox="1"/>
          <p:nvPr/>
        </p:nvSpPr>
        <p:spPr>
          <a:xfrm flipH="1">
            <a:off x="3200399" y="2234550"/>
            <a:ext cx="2438401" cy="16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200" b="1" dirty="0" smtClean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Data:</a:t>
            </a:r>
          </a:p>
          <a:p>
            <a:pPr lvl="0" algn="ctr"/>
            <a:endParaRPr lang="en-US" sz="1200" b="1" dirty="0" smtClean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marL="171450" lvl="0" indent="-171450" algn="ctr">
              <a:buFontTx/>
              <a:buChar char="-"/>
            </a:pPr>
            <a:r>
              <a:rPr lang="en-US" sz="1200" dirty="0" smtClean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Messages scraped from FAST Carpool group</a:t>
            </a:r>
          </a:p>
          <a:p>
            <a:pPr marL="171450" lvl="0" indent="-171450" algn="ctr">
              <a:buFontTx/>
              <a:buChar char="-"/>
            </a:pPr>
            <a:r>
              <a:rPr lang="en-US" sz="1200" dirty="0" smtClean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labeled and organized</a:t>
            </a:r>
            <a:endParaRPr sz="12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463" name="Google Shape;463;p43"/>
          <p:cNvSpPr txBox="1"/>
          <p:nvPr/>
        </p:nvSpPr>
        <p:spPr>
          <a:xfrm flipH="1">
            <a:off x="5562599" y="2234550"/>
            <a:ext cx="2133598" cy="14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200" b="1" dirty="0" smtClean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Modeling:</a:t>
            </a:r>
          </a:p>
          <a:p>
            <a:pPr lvl="0" algn="ctr"/>
            <a:endParaRPr lang="en-US" sz="1200" b="1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marL="171450" lvl="0" indent="-171450" algn="ctr">
              <a:buFontTx/>
              <a:buChar char="-"/>
            </a:pPr>
            <a:r>
              <a:rPr lang="en-US" sz="1200" dirty="0" smtClean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NLP techniques used to preprocess messages</a:t>
            </a:r>
          </a:p>
          <a:p>
            <a:pPr marL="171450" lvl="0" indent="-171450" algn="ctr">
              <a:buFontTx/>
              <a:buChar char="-"/>
            </a:pPr>
            <a:r>
              <a:rPr lang="en-US" sz="1200" dirty="0" smtClean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Logistic Regression </a:t>
            </a:r>
          </a:p>
          <a:p>
            <a:pPr marL="171450" lvl="0" indent="-171450" algn="ctr">
              <a:buFontTx/>
              <a:buChar char="-"/>
            </a:pPr>
            <a:r>
              <a:rPr lang="en-US" sz="1200" dirty="0" smtClean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99% accuracy</a:t>
            </a:r>
            <a:endParaRPr sz="12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cxnSp>
        <p:nvCxnSpPr>
          <p:cNvPr id="465" name="Google Shape;465;p43"/>
          <p:cNvCxnSpPr>
            <a:stCxn id="457" idx="6"/>
            <a:endCxn id="458" idx="2"/>
          </p:cNvCxnSpPr>
          <p:nvPr/>
        </p:nvCxnSpPr>
        <p:spPr>
          <a:xfrm>
            <a:off x="2312232" y="1931429"/>
            <a:ext cx="200493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43"/>
          <p:cNvCxnSpPr>
            <a:stCxn id="458" idx="6"/>
            <a:endCxn id="459" idx="2"/>
          </p:cNvCxnSpPr>
          <p:nvPr/>
        </p:nvCxnSpPr>
        <p:spPr>
          <a:xfrm>
            <a:off x="4572000" y="1931429"/>
            <a:ext cx="187876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8" name="Google Shape;468;p43"/>
          <p:cNvCxnSpPr>
            <a:stCxn id="457" idx="4"/>
          </p:cNvCxnSpPr>
          <p:nvPr/>
        </p:nvCxnSpPr>
        <p:spPr>
          <a:xfrm flipH="1">
            <a:off x="2180447" y="2053107"/>
            <a:ext cx="4369" cy="18144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9" name="Google Shape;469;p43"/>
          <p:cNvCxnSpPr/>
          <p:nvPr/>
        </p:nvCxnSpPr>
        <p:spPr>
          <a:xfrm flipH="1">
            <a:off x="4419600" y="2053107"/>
            <a:ext cx="4369" cy="18144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0" name="Google Shape;470;p43"/>
          <p:cNvCxnSpPr>
            <a:stCxn id="459" idx="4"/>
          </p:cNvCxnSpPr>
          <p:nvPr/>
        </p:nvCxnSpPr>
        <p:spPr>
          <a:xfrm flipH="1">
            <a:off x="6573815" y="2053107"/>
            <a:ext cx="4369" cy="18144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07069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"/>
          <p:cNvSpPr txBox="1">
            <a:spLocks noGrp="1"/>
          </p:cNvSpPr>
          <p:nvPr>
            <p:ph type="title"/>
          </p:nvPr>
        </p:nvSpPr>
        <p:spPr>
          <a:xfrm>
            <a:off x="340126" y="285750"/>
            <a:ext cx="8346674" cy="5152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dirty="0" smtClean="0"/>
              <a:t>Scalability</a:t>
            </a:r>
            <a:r>
              <a:rPr lang="en-US" dirty="0" smtClean="0"/>
              <a:t> And Improvement</a:t>
            </a:r>
            <a:endParaRPr dirty="0"/>
          </a:p>
        </p:txBody>
      </p:sp>
      <p:sp>
        <p:nvSpPr>
          <p:cNvPr id="287" name="Google Shape;287;p32"/>
          <p:cNvSpPr txBox="1">
            <a:spLocks noGrp="1"/>
          </p:cNvSpPr>
          <p:nvPr>
            <p:ph type="subTitle" idx="1"/>
          </p:nvPr>
        </p:nvSpPr>
        <p:spPr>
          <a:xfrm>
            <a:off x="609600" y="1657350"/>
            <a:ext cx="7620000" cy="27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  <a:buNone/>
            </a:pPr>
            <a:r>
              <a:rPr lang="en-US" b="1" dirty="0" smtClean="0"/>
              <a:t>Implement a Database:</a:t>
            </a:r>
          </a:p>
          <a:p>
            <a:pPr marL="628650" lvl="1" indent="-171450" algn="l">
              <a:buSzPts val="1100"/>
              <a:buFontTx/>
              <a:buChar char="-"/>
            </a:pPr>
            <a:r>
              <a:rPr lang="en-US" b="1" dirty="0"/>
              <a:t>Data Persistence:</a:t>
            </a:r>
            <a:r>
              <a:rPr lang="en-US" dirty="0"/>
              <a:t> Ensures data is not lost after the session </a:t>
            </a:r>
            <a:r>
              <a:rPr lang="en-US" dirty="0" smtClean="0"/>
              <a:t>ends</a:t>
            </a:r>
          </a:p>
          <a:p>
            <a:pPr marL="628650" lvl="1" indent="-171450" algn="l">
              <a:buSzPts val="1100"/>
              <a:buFontTx/>
              <a:buChar char="-"/>
            </a:pPr>
            <a:r>
              <a:rPr lang="en-US" dirty="0" smtClean="0"/>
              <a:t>.</a:t>
            </a:r>
            <a:r>
              <a:rPr lang="en-US" b="1" dirty="0"/>
              <a:t>Organization:</a:t>
            </a:r>
            <a:r>
              <a:rPr lang="en-US" dirty="0"/>
              <a:t> Maintains data in a structured and efficient way</a:t>
            </a:r>
            <a:r>
              <a:rPr lang="en-US" dirty="0" smtClean="0"/>
              <a:t>.</a:t>
            </a:r>
          </a:p>
          <a:p>
            <a:pPr marL="628650" lvl="1" indent="-171450" algn="l">
              <a:buSzPts val="1100"/>
              <a:buFontTx/>
              <a:buChar char="-"/>
            </a:pPr>
            <a:r>
              <a:rPr lang="en-US" b="1" dirty="0" smtClean="0"/>
              <a:t>Dynamic </a:t>
            </a:r>
            <a:r>
              <a:rPr lang="en-US" b="1" dirty="0"/>
              <a:t>Updates:</a:t>
            </a:r>
            <a:r>
              <a:rPr lang="en-US" dirty="0"/>
              <a:t> Enables easy updates for offers and user </a:t>
            </a:r>
            <a:r>
              <a:rPr lang="en-US" dirty="0" smtClean="0"/>
              <a:t>requests</a:t>
            </a:r>
          </a:p>
          <a:p>
            <a:pPr marL="457200" lvl="1" indent="0" algn="l">
              <a:buSzPts val="1100"/>
              <a:buNone/>
            </a:pPr>
            <a:r>
              <a:rPr lang="en-US" dirty="0" smtClean="0"/>
              <a:t>.</a:t>
            </a:r>
            <a:endParaRPr lang="en-US" dirty="0"/>
          </a:p>
          <a:p>
            <a:pPr marL="628650" lvl="1" indent="-171450" algn="l">
              <a:buSzPts val="1100"/>
              <a:buFontTx/>
              <a:buChar char="-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2153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>
            <a:spLocks noGrp="1"/>
          </p:cNvSpPr>
          <p:nvPr>
            <p:ph type="subTitle" idx="6"/>
          </p:nvPr>
        </p:nvSpPr>
        <p:spPr>
          <a:xfrm>
            <a:off x="1225675" y="2992275"/>
            <a:ext cx="32187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Experimenting with Twilio</a:t>
            </a:r>
            <a:endParaRPr dirty="0"/>
          </a:p>
        </p:txBody>
      </p:sp>
      <p:sp>
        <p:nvSpPr>
          <p:cNvPr id="330" name="Google Shape;330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Progress So Far</a:t>
            </a:r>
            <a:endParaRPr dirty="0"/>
          </a:p>
        </p:txBody>
      </p:sp>
      <p:sp>
        <p:nvSpPr>
          <p:cNvPr id="331" name="Google Shape;331;p36"/>
          <p:cNvSpPr txBox="1">
            <a:spLocks noGrp="1"/>
          </p:cNvSpPr>
          <p:nvPr>
            <p:ph type="subTitle" idx="1"/>
          </p:nvPr>
        </p:nvSpPr>
        <p:spPr>
          <a:xfrm>
            <a:off x="1225674" y="1659425"/>
            <a:ext cx="3218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Tx/>
              <a:buChar char="-"/>
            </a:pPr>
            <a:r>
              <a:rPr lang="en-US" dirty="0" smtClean="0"/>
              <a:t>Utilized </a:t>
            </a:r>
            <a:r>
              <a:rPr lang="en-US" dirty="0"/>
              <a:t>university points </a:t>
            </a:r>
            <a:r>
              <a:rPr lang="en-US" dirty="0" smtClean="0"/>
              <a:t>locations to </a:t>
            </a:r>
            <a:r>
              <a:rPr lang="en-US" dirty="0"/>
              <a:t>create a </a:t>
            </a:r>
            <a:r>
              <a:rPr lang="en-US" b="1" dirty="0"/>
              <a:t>Landmarks </a:t>
            </a:r>
            <a:r>
              <a:rPr lang="en-US" b="1" dirty="0" smtClean="0"/>
              <a:t>Dataset</a:t>
            </a:r>
            <a:r>
              <a:rPr lang="en-US" dirty="0" smtClean="0"/>
              <a:t>.</a:t>
            </a:r>
          </a:p>
          <a:p>
            <a:pPr marL="171450" lvl="0" indent="-171450">
              <a:buFontTx/>
              <a:buChar char="-"/>
            </a:pPr>
            <a:r>
              <a:rPr lang="en-US" dirty="0" smtClean="0"/>
              <a:t>Currently working on extracting locations from messages in a structured form</a:t>
            </a:r>
            <a:endParaRPr dirty="0"/>
          </a:p>
        </p:txBody>
      </p:sp>
      <p:sp>
        <p:nvSpPr>
          <p:cNvPr id="332" name="Google Shape;332;p36"/>
          <p:cNvSpPr txBox="1">
            <a:spLocks noGrp="1"/>
          </p:cNvSpPr>
          <p:nvPr>
            <p:ph type="subTitle" idx="2"/>
          </p:nvPr>
        </p:nvSpPr>
        <p:spPr>
          <a:xfrm>
            <a:off x="5315700" y="2442300"/>
            <a:ext cx="3218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Tx/>
              <a:buChar char="-"/>
            </a:pPr>
            <a:r>
              <a:rPr lang="en-US" dirty="0" smtClean="0"/>
              <a:t>Classified </a:t>
            </a:r>
            <a:r>
              <a:rPr lang="en-US" dirty="0"/>
              <a:t>messages as </a:t>
            </a:r>
            <a:r>
              <a:rPr lang="en-US" b="1" dirty="0"/>
              <a:t>offers</a:t>
            </a:r>
            <a:r>
              <a:rPr lang="en-US" dirty="0"/>
              <a:t> or </a:t>
            </a:r>
            <a:r>
              <a:rPr lang="en-US" b="1" dirty="0"/>
              <a:t>requests</a:t>
            </a:r>
            <a:r>
              <a:rPr lang="en-US" dirty="0"/>
              <a:t> using predefined </a:t>
            </a:r>
            <a:r>
              <a:rPr lang="en-US" b="1" dirty="0"/>
              <a:t>keywords</a:t>
            </a:r>
            <a:r>
              <a:rPr lang="en-US" dirty="0" smtClean="0"/>
              <a:t>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Currently developing a </a:t>
            </a:r>
            <a:r>
              <a:rPr lang="en-US" b="1" dirty="0"/>
              <a:t>Machine Learning model</a:t>
            </a:r>
            <a:r>
              <a:rPr lang="en-US" dirty="0"/>
              <a:t> to improve message classification accuracy. </a:t>
            </a:r>
            <a:endParaRPr lang="en-US" dirty="0" smtClean="0"/>
          </a:p>
          <a:p>
            <a:pPr marL="171450" lvl="0" indent="-171450">
              <a:buFontTx/>
              <a:buChar char="-"/>
            </a:pPr>
            <a:r>
              <a:rPr lang="en-US" dirty="0" smtClean="0"/>
              <a:t>Extracted </a:t>
            </a:r>
            <a:r>
              <a:rPr lang="en-US" b="1" dirty="0"/>
              <a:t>departure time</a:t>
            </a:r>
            <a:r>
              <a:rPr lang="en-US" dirty="0"/>
              <a:t> and </a:t>
            </a:r>
            <a:r>
              <a:rPr lang="en-US" b="1" dirty="0"/>
              <a:t>number of seats</a:t>
            </a:r>
            <a:r>
              <a:rPr lang="en-US" dirty="0"/>
              <a:t> using </a:t>
            </a:r>
            <a:r>
              <a:rPr lang="en-US" b="1" dirty="0"/>
              <a:t>regular expressions (Regex)</a:t>
            </a:r>
            <a:r>
              <a:rPr lang="en-US" dirty="0"/>
              <a:t> for efficient pattern matching.</a:t>
            </a:r>
            <a:endParaRPr dirty="0"/>
          </a:p>
        </p:txBody>
      </p:sp>
      <p:sp>
        <p:nvSpPr>
          <p:cNvPr id="333" name="Google Shape;333;p36"/>
          <p:cNvSpPr txBox="1">
            <a:spLocks noGrp="1"/>
          </p:cNvSpPr>
          <p:nvPr>
            <p:ph type="subTitle" idx="3"/>
          </p:nvPr>
        </p:nvSpPr>
        <p:spPr>
          <a:xfrm>
            <a:off x="1225674" y="3320000"/>
            <a:ext cx="3218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Tx/>
              <a:buChar char="-"/>
            </a:pPr>
            <a:r>
              <a:rPr lang="en-US" dirty="0" smtClean="0"/>
              <a:t>Using </a:t>
            </a:r>
            <a:r>
              <a:rPr lang="en-US" b="1" dirty="0"/>
              <a:t>Twilio API</a:t>
            </a:r>
            <a:r>
              <a:rPr lang="en-US" dirty="0"/>
              <a:t> to interact with WhatsApp for message retrieval</a:t>
            </a:r>
            <a:r>
              <a:rPr lang="en-US" dirty="0" smtClean="0"/>
              <a:t>. </a:t>
            </a:r>
          </a:p>
          <a:p>
            <a:pPr marL="171450" lvl="0" indent="-171450">
              <a:buFontTx/>
              <a:buChar char="-"/>
            </a:pPr>
            <a:r>
              <a:rPr lang="en-US" dirty="0" smtClean="0"/>
              <a:t>Successfully </a:t>
            </a:r>
            <a:r>
              <a:rPr lang="en-US" dirty="0"/>
              <a:t>implemented message sending functionality using Twilio.</a:t>
            </a:r>
            <a:endParaRPr dirty="0"/>
          </a:p>
        </p:txBody>
      </p:sp>
      <p:sp>
        <p:nvSpPr>
          <p:cNvPr id="335" name="Google Shape;335;p36"/>
          <p:cNvSpPr txBox="1">
            <a:spLocks noGrp="1"/>
          </p:cNvSpPr>
          <p:nvPr>
            <p:ph type="subTitle" idx="5"/>
          </p:nvPr>
        </p:nvSpPr>
        <p:spPr>
          <a:xfrm>
            <a:off x="1225675" y="1331675"/>
            <a:ext cx="32187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Landmarks Dataset</a:t>
            </a:r>
            <a:endParaRPr dirty="0"/>
          </a:p>
        </p:txBody>
      </p:sp>
      <p:sp>
        <p:nvSpPr>
          <p:cNvPr id="336" name="Google Shape;336;p36"/>
          <p:cNvSpPr txBox="1">
            <a:spLocks noGrp="1"/>
          </p:cNvSpPr>
          <p:nvPr>
            <p:ph type="subTitle" idx="7"/>
          </p:nvPr>
        </p:nvSpPr>
        <p:spPr>
          <a:xfrm>
            <a:off x="5315674" y="2114550"/>
            <a:ext cx="32187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Extracting Information </a:t>
            </a:r>
            <a:endParaRPr dirty="0"/>
          </a:p>
        </p:txBody>
      </p:sp>
      <p:grpSp>
        <p:nvGrpSpPr>
          <p:cNvPr id="338" name="Google Shape;338;p36"/>
          <p:cNvGrpSpPr/>
          <p:nvPr/>
        </p:nvGrpSpPr>
        <p:grpSpPr>
          <a:xfrm>
            <a:off x="791974" y="1394809"/>
            <a:ext cx="329201" cy="329201"/>
            <a:chOff x="5648375" y="238125"/>
            <a:chExt cx="483125" cy="483125"/>
          </a:xfrm>
        </p:grpSpPr>
        <p:sp>
          <p:nvSpPr>
            <p:cNvPr id="339" name="Google Shape;339;p36"/>
            <p:cNvSpPr/>
            <p:nvPr/>
          </p:nvSpPr>
          <p:spPr>
            <a:xfrm>
              <a:off x="5648375" y="238125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4001" y="1132"/>
                  </a:moveTo>
                  <a:cubicBezTo>
                    <a:pt x="4315" y="1132"/>
                    <a:pt x="4569" y="1386"/>
                    <a:pt x="4569" y="1700"/>
                  </a:cubicBezTo>
                  <a:lnTo>
                    <a:pt x="4569" y="3965"/>
                  </a:lnTo>
                  <a:cubicBezTo>
                    <a:pt x="4569" y="4276"/>
                    <a:pt x="4315" y="4529"/>
                    <a:pt x="4001" y="4529"/>
                  </a:cubicBezTo>
                  <a:cubicBezTo>
                    <a:pt x="3687" y="4529"/>
                    <a:pt x="3436" y="4276"/>
                    <a:pt x="3436" y="3965"/>
                  </a:cubicBezTo>
                  <a:lnTo>
                    <a:pt x="3436" y="1700"/>
                  </a:lnTo>
                  <a:cubicBezTo>
                    <a:pt x="3436" y="1386"/>
                    <a:pt x="3687" y="1132"/>
                    <a:pt x="4001" y="1132"/>
                  </a:cubicBezTo>
                  <a:close/>
                  <a:moveTo>
                    <a:pt x="9662" y="1132"/>
                  </a:moveTo>
                  <a:cubicBezTo>
                    <a:pt x="9976" y="1132"/>
                    <a:pt x="10230" y="1386"/>
                    <a:pt x="10230" y="1700"/>
                  </a:cubicBezTo>
                  <a:lnTo>
                    <a:pt x="10230" y="3965"/>
                  </a:lnTo>
                  <a:cubicBezTo>
                    <a:pt x="10230" y="4276"/>
                    <a:pt x="9976" y="4529"/>
                    <a:pt x="9662" y="4529"/>
                  </a:cubicBezTo>
                  <a:cubicBezTo>
                    <a:pt x="9348" y="4529"/>
                    <a:pt x="9098" y="4276"/>
                    <a:pt x="9098" y="3965"/>
                  </a:cubicBezTo>
                  <a:lnTo>
                    <a:pt x="9098" y="1700"/>
                  </a:lnTo>
                  <a:cubicBezTo>
                    <a:pt x="9098" y="1386"/>
                    <a:pt x="9348" y="1132"/>
                    <a:pt x="9662" y="1132"/>
                  </a:cubicBezTo>
                  <a:close/>
                  <a:moveTo>
                    <a:pt x="15324" y="1132"/>
                  </a:moveTo>
                  <a:cubicBezTo>
                    <a:pt x="15638" y="1132"/>
                    <a:pt x="15891" y="1386"/>
                    <a:pt x="15891" y="1700"/>
                  </a:cubicBezTo>
                  <a:lnTo>
                    <a:pt x="15891" y="3965"/>
                  </a:lnTo>
                  <a:cubicBezTo>
                    <a:pt x="15891" y="4276"/>
                    <a:pt x="15638" y="4529"/>
                    <a:pt x="15324" y="4529"/>
                  </a:cubicBezTo>
                  <a:cubicBezTo>
                    <a:pt x="15010" y="4529"/>
                    <a:pt x="14759" y="4276"/>
                    <a:pt x="14759" y="3965"/>
                  </a:cubicBezTo>
                  <a:lnTo>
                    <a:pt x="14759" y="1700"/>
                  </a:lnTo>
                  <a:cubicBezTo>
                    <a:pt x="14759" y="1386"/>
                    <a:pt x="15010" y="1132"/>
                    <a:pt x="15324" y="1132"/>
                  </a:cubicBezTo>
                  <a:close/>
                  <a:moveTo>
                    <a:pt x="17628" y="3397"/>
                  </a:moveTo>
                  <a:cubicBezTo>
                    <a:pt x="17939" y="3397"/>
                    <a:pt x="18192" y="3651"/>
                    <a:pt x="18192" y="3965"/>
                  </a:cubicBezTo>
                  <a:lnTo>
                    <a:pt x="18192" y="6833"/>
                  </a:lnTo>
                  <a:lnTo>
                    <a:pt x="1132" y="6833"/>
                  </a:lnTo>
                  <a:lnTo>
                    <a:pt x="1132" y="3965"/>
                  </a:lnTo>
                  <a:cubicBezTo>
                    <a:pt x="1132" y="3651"/>
                    <a:pt x="1386" y="3397"/>
                    <a:pt x="1700" y="3397"/>
                  </a:cubicBezTo>
                  <a:lnTo>
                    <a:pt x="2304" y="3397"/>
                  </a:lnTo>
                  <a:lnTo>
                    <a:pt x="2304" y="3965"/>
                  </a:lnTo>
                  <a:cubicBezTo>
                    <a:pt x="2304" y="4901"/>
                    <a:pt x="3062" y="5661"/>
                    <a:pt x="4001" y="5661"/>
                  </a:cubicBezTo>
                  <a:cubicBezTo>
                    <a:pt x="4940" y="5661"/>
                    <a:pt x="5701" y="4901"/>
                    <a:pt x="5701" y="3965"/>
                  </a:cubicBezTo>
                  <a:lnTo>
                    <a:pt x="5701" y="3397"/>
                  </a:lnTo>
                  <a:lnTo>
                    <a:pt x="7965" y="3397"/>
                  </a:lnTo>
                  <a:lnTo>
                    <a:pt x="7965" y="3965"/>
                  </a:lnTo>
                  <a:cubicBezTo>
                    <a:pt x="7965" y="4901"/>
                    <a:pt x="8723" y="5661"/>
                    <a:pt x="9662" y="5661"/>
                  </a:cubicBezTo>
                  <a:cubicBezTo>
                    <a:pt x="10601" y="5661"/>
                    <a:pt x="11362" y="4901"/>
                    <a:pt x="11362" y="3965"/>
                  </a:cubicBezTo>
                  <a:lnTo>
                    <a:pt x="11362" y="3397"/>
                  </a:lnTo>
                  <a:lnTo>
                    <a:pt x="13627" y="3397"/>
                  </a:lnTo>
                  <a:lnTo>
                    <a:pt x="13627" y="3965"/>
                  </a:lnTo>
                  <a:cubicBezTo>
                    <a:pt x="13627" y="4901"/>
                    <a:pt x="14385" y="5661"/>
                    <a:pt x="15324" y="5661"/>
                  </a:cubicBezTo>
                  <a:cubicBezTo>
                    <a:pt x="16263" y="5661"/>
                    <a:pt x="17024" y="4901"/>
                    <a:pt x="17024" y="3965"/>
                  </a:cubicBezTo>
                  <a:lnTo>
                    <a:pt x="17024" y="3397"/>
                  </a:lnTo>
                  <a:close/>
                  <a:moveTo>
                    <a:pt x="18192" y="7965"/>
                  </a:moveTo>
                  <a:lnTo>
                    <a:pt x="18192" y="17628"/>
                  </a:lnTo>
                  <a:cubicBezTo>
                    <a:pt x="18192" y="17939"/>
                    <a:pt x="17939" y="18192"/>
                    <a:pt x="17628" y="18192"/>
                  </a:cubicBezTo>
                  <a:lnTo>
                    <a:pt x="1700" y="18192"/>
                  </a:lnTo>
                  <a:cubicBezTo>
                    <a:pt x="1386" y="18192"/>
                    <a:pt x="1132" y="17939"/>
                    <a:pt x="1132" y="17628"/>
                  </a:cubicBezTo>
                  <a:lnTo>
                    <a:pt x="1132" y="7965"/>
                  </a:lnTo>
                  <a:close/>
                  <a:moveTo>
                    <a:pt x="4001" y="0"/>
                  </a:moveTo>
                  <a:cubicBezTo>
                    <a:pt x="3062" y="0"/>
                    <a:pt x="2304" y="761"/>
                    <a:pt x="2304" y="1700"/>
                  </a:cubicBezTo>
                  <a:lnTo>
                    <a:pt x="2304" y="2265"/>
                  </a:lnTo>
                  <a:lnTo>
                    <a:pt x="1700" y="2265"/>
                  </a:lnTo>
                  <a:cubicBezTo>
                    <a:pt x="761" y="2265"/>
                    <a:pt x="0" y="3025"/>
                    <a:pt x="0" y="3965"/>
                  </a:cubicBezTo>
                  <a:lnTo>
                    <a:pt x="0" y="17628"/>
                  </a:lnTo>
                  <a:cubicBezTo>
                    <a:pt x="0" y="18564"/>
                    <a:pt x="761" y="19324"/>
                    <a:pt x="1700" y="19324"/>
                  </a:cubicBezTo>
                  <a:lnTo>
                    <a:pt x="17628" y="19324"/>
                  </a:lnTo>
                  <a:cubicBezTo>
                    <a:pt x="18564" y="19324"/>
                    <a:pt x="19325" y="18564"/>
                    <a:pt x="19325" y="17628"/>
                  </a:cubicBezTo>
                  <a:lnTo>
                    <a:pt x="19325" y="3965"/>
                  </a:lnTo>
                  <a:cubicBezTo>
                    <a:pt x="19325" y="3025"/>
                    <a:pt x="18564" y="2265"/>
                    <a:pt x="17628" y="2265"/>
                  </a:cubicBezTo>
                  <a:lnTo>
                    <a:pt x="17024" y="2265"/>
                  </a:lnTo>
                  <a:lnTo>
                    <a:pt x="17024" y="1700"/>
                  </a:lnTo>
                  <a:cubicBezTo>
                    <a:pt x="17024" y="761"/>
                    <a:pt x="16263" y="0"/>
                    <a:pt x="15324" y="0"/>
                  </a:cubicBezTo>
                  <a:cubicBezTo>
                    <a:pt x="14385" y="0"/>
                    <a:pt x="13627" y="761"/>
                    <a:pt x="13627" y="1700"/>
                  </a:cubicBezTo>
                  <a:lnTo>
                    <a:pt x="13627" y="2265"/>
                  </a:lnTo>
                  <a:lnTo>
                    <a:pt x="11362" y="2265"/>
                  </a:lnTo>
                  <a:lnTo>
                    <a:pt x="11362" y="1700"/>
                  </a:lnTo>
                  <a:cubicBezTo>
                    <a:pt x="11362" y="761"/>
                    <a:pt x="10601" y="0"/>
                    <a:pt x="9662" y="0"/>
                  </a:cubicBezTo>
                  <a:cubicBezTo>
                    <a:pt x="8723" y="0"/>
                    <a:pt x="7965" y="761"/>
                    <a:pt x="7965" y="1700"/>
                  </a:cubicBezTo>
                  <a:lnTo>
                    <a:pt x="7965" y="2265"/>
                  </a:lnTo>
                  <a:lnTo>
                    <a:pt x="5701" y="2265"/>
                  </a:lnTo>
                  <a:lnTo>
                    <a:pt x="5701" y="1700"/>
                  </a:lnTo>
                  <a:cubicBezTo>
                    <a:pt x="5701" y="761"/>
                    <a:pt x="4940" y="0"/>
                    <a:pt x="40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0" name="Google Shape;340;p36"/>
            <p:cNvSpPr/>
            <p:nvPr/>
          </p:nvSpPr>
          <p:spPr>
            <a:xfrm>
              <a:off x="5705950" y="46555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6" y="1"/>
                  </a:moveTo>
                  <a:cubicBezTo>
                    <a:pt x="252" y="1"/>
                    <a:pt x="1" y="251"/>
                    <a:pt x="1" y="565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1" name="Google Shape;341;p36"/>
            <p:cNvSpPr/>
            <p:nvPr/>
          </p:nvSpPr>
          <p:spPr>
            <a:xfrm>
              <a:off x="5847500" y="46555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0" y="251"/>
                    <a:pt x="0" y="565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5"/>
                  </a:cubicBezTo>
                  <a:cubicBezTo>
                    <a:pt x="3394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2" name="Google Shape;342;p36"/>
            <p:cNvSpPr/>
            <p:nvPr/>
          </p:nvSpPr>
          <p:spPr>
            <a:xfrm>
              <a:off x="5989025" y="46555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3" name="Google Shape;343;p36"/>
            <p:cNvSpPr/>
            <p:nvPr/>
          </p:nvSpPr>
          <p:spPr>
            <a:xfrm>
              <a:off x="5705950" y="550475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6" y="0"/>
                  </a:moveTo>
                  <a:cubicBezTo>
                    <a:pt x="252" y="0"/>
                    <a:pt x="1" y="251"/>
                    <a:pt x="1" y="565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4" name="Google Shape;344;p36"/>
            <p:cNvSpPr/>
            <p:nvPr/>
          </p:nvSpPr>
          <p:spPr>
            <a:xfrm>
              <a:off x="5847500" y="550475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0"/>
                  </a:moveTo>
                  <a:cubicBezTo>
                    <a:pt x="251" y="0"/>
                    <a:pt x="0" y="251"/>
                    <a:pt x="0" y="565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5"/>
                  </a:cubicBezTo>
                  <a:cubicBezTo>
                    <a:pt x="3394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5" name="Google Shape;345;p36"/>
            <p:cNvSpPr/>
            <p:nvPr/>
          </p:nvSpPr>
          <p:spPr>
            <a:xfrm>
              <a:off x="5989025" y="550475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0"/>
                  </a:moveTo>
                  <a:cubicBezTo>
                    <a:pt x="251" y="0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5"/>
                  </a:cubicBezTo>
                  <a:cubicBezTo>
                    <a:pt x="3395" y="251"/>
                    <a:pt x="3144" y="0"/>
                    <a:pt x="2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5705950" y="63630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6" y="1"/>
                  </a:moveTo>
                  <a:cubicBezTo>
                    <a:pt x="252" y="1"/>
                    <a:pt x="1" y="254"/>
                    <a:pt x="1" y="568"/>
                  </a:cubicBezTo>
                  <a:cubicBezTo>
                    <a:pt x="1" y="879"/>
                    <a:pt x="252" y="1133"/>
                    <a:pt x="566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8"/>
                  </a:cubicBezTo>
                  <a:cubicBezTo>
                    <a:pt x="3395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5847500" y="63630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0" y="254"/>
                    <a:pt x="0" y="568"/>
                  </a:cubicBezTo>
                  <a:cubicBezTo>
                    <a:pt x="0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4" y="879"/>
                    <a:pt x="3394" y="568"/>
                  </a:cubicBezTo>
                  <a:cubicBezTo>
                    <a:pt x="3394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8" name="Google Shape;348;p36"/>
            <p:cNvSpPr/>
            <p:nvPr/>
          </p:nvSpPr>
          <p:spPr>
            <a:xfrm>
              <a:off x="5989025" y="636300"/>
              <a:ext cx="84875" cy="28325"/>
            </a:xfrm>
            <a:custGeom>
              <a:avLst/>
              <a:gdLst/>
              <a:ahLst/>
              <a:cxnLst/>
              <a:rect l="l" t="t" r="r" b="b"/>
              <a:pathLst>
                <a:path w="3395" h="1133" extrusionOk="0">
                  <a:moveTo>
                    <a:pt x="565" y="1"/>
                  </a:moveTo>
                  <a:cubicBezTo>
                    <a:pt x="251" y="1"/>
                    <a:pt x="1" y="254"/>
                    <a:pt x="1" y="568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2830" y="1133"/>
                  </a:lnTo>
                  <a:cubicBezTo>
                    <a:pt x="3144" y="1133"/>
                    <a:pt x="3395" y="879"/>
                    <a:pt x="3395" y="568"/>
                  </a:cubicBezTo>
                  <a:cubicBezTo>
                    <a:pt x="3395" y="254"/>
                    <a:pt x="3144" y="1"/>
                    <a:pt x="2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49" name="Google Shape;349;p36"/>
          <p:cNvSpPr/>
          <p:nvPr/>
        </p:nvSpPr>
        <p:spPr>
          <a:xfrm>
            <a:off x="889040" y="3026146"/>
            <a:ext cx="329170" cy="311403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6794"/>
                </a:moveTo>
                <a:cubicBezTo>
                  <a:pt x="17939" y="6794"/>
                  <a:pt x="18193" y="7048"/>
                  <a:pt x="18193" y="7362"/>
                </a:cubicBezTo>
                <a:lnTo>
                  <a:pt x="18193" y="7927"/>
                </a:lnTo>
                <a:lnTo>
                  <a:pt x="12532" y="7927"/>
                </a:lnTo>
                <a:lnTo>
                  <a:pt x="12532" y="7362"/>
                </a:lnTo>
                <a:cubicBezTo>
                  <a:pt x="12532" y="7048"/>
                  <a:pt x="12785" y="6794"/>
                  <a:pt x="13099" y="6794"/>
                </a:cubicBezTo>
                <a:close/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5759"/>
                </a:lnTo>
                <a:cubicBezTo>
                  <a:pt x="18012" y="5695"/>
                  <a:pt x="17819" y="5662"/>
                  <a:pt x="17628" y="5662"/>
                </a:cubicBezTo>
                <a:lnTo>
                  <a:pt x="13099" y="5662"/>
                </a:lnTo>
                <a:cubicBezTo>
                  <a:pt x="12160" y="5662"/>
                  <a:pt x="11399" y="6423"/>
                  <a:pt x="11399" y="7362"/>
                </a:cubicBezTo>
                <a:lnTo>
                  <a:pt x="11399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1399" y="12456"/>
                </a:moveTo>
                <a:lnTo>
                  <a:pt x="11399" y="13588"/>
                </a:ln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8193" y="9059"/>
                </a:moveTo>
                <a:lnTo>
                  <a:pt x="18193" y="14720"/>
                </a:lnTo>
                <a:lnTo>
                  <a:pt x="12532" y="14720"/>
                </a:lnTo>
                <a:lnTo>
                  <a:pt x="12532" y="9059"/>
                </a:lnTo>
                <a:close/>
                <a:moveTo>
                  <a:pt x="11399" y="14720"/>
                </a:moveTo>
                <a:lnTo>
                  <a:pt x="11399" y="16420"/>
                </a:lnTo>
                <a:cubicBezTo>
                  <a:pt x="11399" y="16611"/>
                  <a:pt x="11432" y="16804"/>
                  <a:pt x="11496" y="16985"/>
                </a:cubicBezTo>
                <a:lnTo>
                  <a:pt x="7051" y="16985"/>
                </a:lnTo>
                <a:lnTo>
                  <a:pt x="7806" y="14720"/>
                </a:lnTo>
                <a:close/>
                <a:moveTo>
                  <a:pt x="18193" y="15853"/>
                </a:moveTo>
                <a:lnTo>
                  <a:pt x="18193" y="16420"/>
                </a:lnTo>
                <a:cubicBezTo>
                  <a:pt x="18193" y="16731"/>
                  <a:pt x="17939" y="16985"/>
                  <a:pt x="17628" y="16985"/>
                </a:cubicBezTo>
                <a:lnTo>
                  <a:pt x="13099" y="16985"/>
                </a:lnTo>
                <a:cubicBezTo>
                  <a:pt x="12785" y="16985"/>
                  <a:pt x="12532" y="16731"/>
                  <a:pt x="12532" y="16420"/>
                </a:cubicBezTo>
                <a:lnTo>
                  <a:pt x="12532" y="15853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3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7628" y="18117"/>
                </a:lnTo>
                <a:cubicBezTo>
                  <a:pt x="18564" y="18117"/>
                  <a:pt x="19325" y="17356"/>
                  <a:pt x="19325" y="16420"/>
                </a:cubicBezTo>
                <a:lnTo>
                  <a:pt x="19325" y="1701"/>
                </a:lnTo>
                <a:cubicBezTo>
                  <a:pt x="19325" y="762"/>
                  <a:pt x="18564" y="1"/>
                  <a:pt x="1762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353" name="Google Shape;353;p36"/>
          <p:cNvGrpSpPr/>
          <p:nvPr/>
        </p:nvGrpSpPr>
        <p:grpSpPr>
          <a:xfrm>
            <a:off x="4846698" y="2135425"/>
            <a:ext cx="382269" cy="329184"/>
            <a:chOff x="-45664625" y="2352225"/>
            <a:chExt cx="300125" cy="263875"/>
          </a:xfrm>
        </p:grpSpPr>
        <p:sp>
          <p:nvSpPr>
            <p:cNvPr id="354" name="Google Shape;354;p36"/>
            <p:cNvSpPr/>
            <p:nvPr/>
          </p:nvSpPr>
          <p:spPr>
            <a:xfrm>
              <a:off x="-45664625" y="2352225"/>
              <a:ext cx="300125" cy="263875"/>
            </a:xfrm>
            <a:custGeom>
              <a:avLst/>
              <a:gdLst/>
              <a:ahLst/>
              <a:cxnLst/>
              <a:rect l="l" t="t" r="r" b="b"/>
              <a:pathLst>
                <a:path w="12005" h="10555" extrusionOk="0">
                  <a:moveTo>
                    <a:pt x="10965" y="694"/>
                  </a:moveTo>
                  <a:cubicBezTo>
                    <a:pt x="11154" y="694"/>
                    <a:pt x="11311" y="851"/>
                    <a:pt x="11311" y="1072"/>
                  </a:cubicBezTo>
                  <a:lnTo>
                    <a:pt x="11311" y="2836"/>
                  </a:lnTo>
                  <a:lnTo>
                    <a:pt x="726" y="2836"/>
                  </a:lnTo>
                  <a:lnTo>
                    <a:pt x="726" y="1072"/>
                  </a:lnTo>
                  <a:cubicBezTo>
                    <a:pt x="694" y="851"/>
                    <a:pt x="852" y="694"/>
                    <a:pt x="1072" y="694"/>
                  </a:cubicBezTo>
                  <a:close/>
                  <a:moveTo>
                    <a:pt x="11311" y="3498"/>
                  </a:moveTo>
                  <a:lnTo>
                    <a:pt x="11311" y="9484"/>
                  </a:lnTo>
                  <a:cubicBezTo>
                    <a:pt x="11311" y="9673"/>
                    <a:pt x="11154" y="9830"/>
                    <a:pt x="10933" y="9830"/>
                  </a:cubicBezTo>
                  <a:lnTo>
                    <a:pt x="1072" y="9830"/>
                  </a:lnTo>
                  <a:cubicBezTo>
                    <a:pt x="852" y="9830"/>
                    <a:pt x="694" y="9673"/>
                    <a:pt x="694" y="9484"/>
                  </a:cubicBezTo>
                  <a:lnTo>
                    <a:pt x="694" y="3498"/>
                  </a:lnTo>
                  <a:close/>
                  <a:moveTo>
                    <a:pt x="1072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9484"/>
                  </a:lnTo>
                  <a:cubicBezTo>
                    <a:pt x="1" y="10082"/>
                    <a:pt x="473" y="10555"/>
                    <a:pt x="1072" y="10555"/>
                  </a:cubicBezTo>
                  <a:lnTo>
                    <a:pt x="10933" y="10555"/>
                  </a:lnTo>
                  <a:cubicBezTo>
                    <a:pt x="11532" y="10555"/>
                    <a:pt x="12004" y="10082"/>
                    <a:pt x="12004" y="9484"/>
                  </a:cubicBezTo>
                  <a:lnTo>
                    <a:pt x="12004" y="1040"/>
                  </a:lnTo>
                  <a:cubicBezTo>
                    <a:pt x="11973" y="473"/>
                    <a:pt x="11500" y="1"/>
                    <a:pt x="109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6"/>
            <p:cNvSpPr/>
            <p:nvPr/>
          </p:nvSpPr>
          <p:spPr>
            <a:xfrm>
              <a:off x="-45612625" y="2475100"/>
              <a:ext cx="55150" cy="88225"/>
            </a:xfrm>
            <a:custGeom>
              <a:avLst/>
              <a:gdLst/>
              <a:ahLst/>
              <a:cxnLst/>
              <a:rect l="l" t="t" r="r" b="b"/>
              <a:pathLst>
                <a:path w="2206" h="3529" extrusionOk="0">
                  <a:moveTo>
                    <a:pt x="1808" y="0"/>
                  </a:moveTo>
                  <a:cubicBezTo>
                    <a:pt x="1717" y="0"/>
                    <a:pt x="1623" y="32"/>
                    <a:pt x="1544" y="95"/>
                  </a:cubicBezTo>
                  <a:lnTo>
                    <a:pt x="126" y="1513"/>
                  </a:lnTo>
                  <a:cubicBezTo>
                    <a:pt x="0" y="1607"/>
                    <a:pt x="0" y="1859"/>
                    <a:pt x="126" y="2017"/>
                  </a:cubicBezTo>
                  <a:lnTo>
                    <a:pt x="1544" y="3434"/>
                  </a:lnTo>
                  <a:cubicBezTo>
                    <a:pt x="1607" y="3497"/>
                    <a:pt x="1694" y="3529"/>
                    <a:pt x="1784" y="3529"/>
                  </a:cubicBezTo>
                  <a:cubicBezTo>
                    <a:pt x="1875" y="3529"/>
                    <a:pt x="1969" y="3497"/>
                    <a:pt x="2048" y="3434"/>
                  </a:cubicBezTo>
                  <a:cubicBezTo>
                    <a:pt x="2174" y="3308"/>
                    <a:pt x="2174" y="3088"/>
                    <a:pt x="2048" y="2930"/>
                  </a:cubicBezTo>
                  <a:lnTo>
                    <a:pt x="914" y="1765"/>
                  </a:lnTo>
                  <a:lnTo>
                    <a:pt x="2048" y="631"/>
                  </a:lnTo>
                  <a:cubicBezTo>
                    <a:pt x="2206" y="473"/>
                    <a:pt x="2206" y="252"/>
                    <a:pt x="2048" y="95"/>
                  </a:cubicBezTo>
                  <a:cubicBezTo>
                    <a:pt x="1985" y="32"/>
                    <a:pt x="1898" y="0"/>
                    <a:pt x="1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6"/>
            <p:cNvSpPr/>
            <p:nvPr/>
          </p:nvSpPr>
          <p:spPr>
            <a:xfrm>
              <a:off x="-45471650" y="2475100"/>
              <a:ext cx="54375" cy="86850"/>
            </a:xfrm>
            <a:custGeom>
              <a:avLst/>
              <a:gdLst/>
              <a:ahLst/>
              <a:cxnLst/>
              <a:rect l="l" t="t" r="r" b="b"/>
              <a:pathLst>
                <a:path w="2175" h="3474" extrusionOk="0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189"/>
                    <a:pt x="1" y="441"/>
                    <a:pt x="127" y="599"/>
                  </a:cubicBezTo>
                  <a:lnTo>
                    <a:pt x="1261" y="1733"/>
                  </a:lnTo>
                  <a:lnTo>
                    <a:pt x="127" y="2867"/>
                  </a:lnTo>
                  <a:cubicBezTo>
                    <a:pt x="1" y="2993"/>
                    <a:pt x="1" y="3245"/>
                    <a:pt x="127" y="3403"/>
                  </a:cubicBezTo>
                  <a:cubicBezTo>
                    <a:pt x="174" y="3450"/>
                    <a:pt x="261" y="3474"/>
                    <a:pt x="355" y="3474"/>
                  </a:cubicBezTo>
                  <a:cubicBezTo>
                    <a:pt x="450" y="3474"/>
                    <a:pt x="552" y="3450"/>
                    <a:pt x="631" y="3403"/>
                  </a:cubicBezTo>
                  <a:lnTo>
                    <a:pt x="2048" y="1985"/>
                  </a:lnTo>
                  <a:cubicBezTo>
                    <a:pt x="2174" y="1859"/>
                    <a:pt x="2174" y="1607"/>
                    <a:pt x="2048" y="1450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6"/>
            <p:cNvSpPr/>
            <p:nvPr/>
          </p:nvSpPr>
          <p:spPr>
            <a:xfrm>
              <a:off x="-45542525" y="2456975"/>
              <a:ext cx="55150" cy="123300"/>
            </a:xfrm>
            <a:custGeom>
              <a:avLst/>
              <a:gdLst/>
              <a:ahLst/>
              <a:cxnLst/>
              <a:rect l="l" t="t" r="r" b="b"/>
              <a:pathLst>
                <a:path w="2206" h="4932" extrusionOk="0">
                  <a:moveTo>
                    <a:pt x="1791" y="0"/>
                  </a:moveTo>
                  <a:cubicBezTo>
                    <a:pt x="1651" y="0"/>
                    <a:pt x="1529" y="108"/>
                    <a:pt x="1481" y="253"/>
                  </a:cubicBezTo>
                  <a:lnTo>
                    <a:pt x="63" y="4474"/>
                  </a:lnTo>
                  <a:cubicBezTo>
                    <a:pt x="0" y="4664"/>
                    <a:pt x="126" y="4853"/>
                    <a:pt x="315" y="4916"/>
                  </a:cubicBezTo>
                  <a:cubicBezTo>
                    <a:pt x="349" y="4927"/>
                    <a:pt x="382" y="4932"/>
                    <a:pt x="415" y="4932"/>
                  </a:cubicBezTo>
                  <a:cubicBezTo>
                    <a:pt x="567" y="4932"/>
                    <a:pt x="704" y="4819"/>
                    <a:pt x="756" y="4664"/>
                  </a:cubicBezTo>
                  <a:lnTo>
                    <a:pt x="2174" y="442"/>
                  </a:lnTo>
                  <a:cubicBezTo>
                    <a:pt x="2206" y="284"/>
                    <a:pt x="2111" y="95"/>
                    <a:pt x="1922" y="32"/>
                  </a:cubicBezTo>
                  <a:cubicBezTo>
                    <a:pt x="1878" y="10"/>
                    <a:pt x="1834" y="0"/>
                    <a:pt x="17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6"/>
            <p:cNvSpPr/>
            <p:nvPr/>
          </p:nvSpPr>
          <p:spPr>
            <a:xfrm>
              <a:off x="-45541750" y="238610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32" y="567"/>
                    <a:pt x="221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89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6"/>
            <p:cNvSpPr/>
            <p:nvPr/>
          </p:nvSpPr>
          <p:spPr>
            <a:xfrm>
              <a:off x="-45488175" y="238610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89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89"/>
                    <a:pt x="1260" y="0"/>
                    <a:pt x="10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6"/>
            <p:cNvSpPr/>
            <p:nvPr/>
          </p:nvSpPr>
          <p:spPr>
            <a:xfrm>
              <a:off x="-45436200" y="238610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89"/>
                    <a:pt x="0" y="378"/>
                  </a:cubicBezTo>
                  <a:cubicBezTo>
                    <a:pt x="32" y="567"/>
                    <a:pt x="189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89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ata Migration Project Proposal by Slidesgo">
  <a:themeElements>
    <a:clrScheme name="Simple Light">
      <a:dk1>
        <a:srgbClr val="241160"/>
      </a:dk1>
      <a:lt1>
        <a:srgbClr val="FFFFFF"/>
      </a:lt1>
      <a:dk2>
        <a:srgbClr val="E2E4FC"/>
      </a:dk2>
      <a:lt2>
        <a:srgbClr val="8861F1"/>
      </a:lt2>
      <a:accent1>
        <a:srgbClr val="545EEA"/>
      </a:accent1>
      <a:accent2>
        <a:srgbClr val="0B9CDC"/>
      </a:accent2>
      <a:accent3>
        <a:srgbClr val="01CFE6"/>
      </a:accent3>
      <a:accent4>
        <a:srgbClr val="FFFFFF"/>
      </a:accent4>
      <a:accent5>
        <a:srgbClr val="FFFFFF"/>
      </a:accent5>
      <a:accent6>
        <a:srgbClr val="FFFFFF"/>
      </a:accent6>
      <a:hlink>
        <a:srgbClr val="24116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323</Words>
  <Application>Microsoft Office PowerPoint</Application>
  <PresentationFormat>On-screen Show (16:9)</PresentationFormat>
  <Paragraphs>81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Nunito Light</vt:lpstr>
      <vt:lpstr>Space Grotesk</vt:lpstr>
      <vt:lpstr>Cairo</vt:lpstr>
      <vt:lpstr>Space Grotesk Medium</vt:lpstr>
      <vt:lpstr>Open Sans</vt:lpstr>
      <vt:lpstr>Raleway</vt:lpstr>
      <vt:lpstr>Data Migration Project Proposal by Slidesgo</vt:lpstr>
      <vt:lpstr>WhatsApp Carpooling</vt:lpstr>
      <vt:lpstr>Problem Statement</vt:lpstr>
      <vt:lpstr>Team</vt:lpstr>
      <vt:lpstr>Solution</vt:lpstr>
      <vt:lpstr>ML Life Cycle</vt:lpstr>
      <vt:lpstr>Scalability And Improvement</vt:lpstr>
      <vt:lpstr>Progress So Far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WhatsApp Carpooling</dc:title>
  <cp:lastModifiedBy>Hp</cp:lastModifiedBy>
  <cp:revision>15</cp:revision>
  <dcterms:modified xsi:type="dcterms:W3CDTF">2024-12-06T11:37:27Z</dcterms:modified>
</cp:coreProperties>
</file>