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2" r:id="rId4"/>
    <p:sldId id="260" r:id="rId5"/>
    <p:sldId id="265" r:id="rId6"/>
    <p:sldId id="258" r:id="rId7"/>
    <p:sldId id="259" r:id="rId8"/>
    <p:sldId id="261" r:id="rId9"/>
    <p:sldId id="263" r:id="rId10"/>
    <p:sldId id="257" r:id="rId11"/>
    <p:sldId id="264" r:id="rId12"/>
    <p:sldId id="266" r:id="rId13"/>
    <p:sldId id="267" r:id="rId14"/>
    <p:sldId id="270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192" autoAdjust="0"/>
  </p:normalViewPr>
  <p:slideViewPr>
    <p:cSldViewPr snapToGrid="0" snapToObjects="1">
      <p:cViewPr varScale="1">
        <p:scale>
          <a:sx n="144" d="100"/>
          <a:sy n="144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9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52B3-1146-E50C-9E65-D369F8306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11256-32FD-5BCD-7835-7A219512B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07C02-CA6C-9178-50C5-8FEE1FD9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769C3-DA1E-C846-C904-26A3C3B9C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908B6-CA09-CF21-62FB-4C6D8966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50FA8-6557-6A82-BF6F-A9CF357DF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5D904-F3CE-ACFA-A4D5-1FBBD0545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A4B1-0908-29A1-3E3E-3740F2C29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4" Type="http://schemas.openxmlformats.org/officeDocument/2006/relationships/image" Target="../media/image4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72950" y="212201"/>
            <a:ext cx="3651641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Design Patterns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71790" y="708873"/>
            <a:ext cx="8586459" cy="82867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450385" y="887467"/>
            <a:ext cx="821531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Design patterns are reusable solutions to commonly occurring problems in software design. They represent best practices evolved over time by experienced object-oriented software developers. 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299708" y="2258476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49" y="2178005"/>
            <a:ext cx="8572500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Historical Context:</a:t>
            </a:r>
            <a:r>
              <a:rPr lang="en-US" sz="1046" b="1" dirty="0"/>
              <a:t> 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concept was popularized by the "Gang of Four" (GoF) in their 1994 book "Design Patterns: Elements of Reusable Object-Oriented Software", which catalogued 23 fundamental patterns.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99708" y="2619596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46" dirty="0"/>
          </a:p>
        </p:txBody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8" y="3117178"/>
            <a:ext cx="107156" cy="142875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482203" y="3099112"/>
            <a:ext cx="8300349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Design patterns provide a common vocabulary for developers and promote code reusability, maintainability, and flexibility.</a:t>
            </a:r>
            <a:endParaRPr lang="en-US" sz="1046" dirty="0"/>
          </a:p>
        </p:txBody>
      </p:sp>
      <p:sp>
        <p:nvSpPr>
          <p:cNvPr id="30" name="Text 23"/>
          <p:cNvSpPr/>
          <p:nvPr/>
        </p:nvSpPr>
        <p:spPr>
          <a:xfrm>
            <a:off x="4554353" y="5419324"/>
            <a:ext cx="35266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Singleton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14313" y="689942"/>
            <a:ext cx="8715375" cy="500063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86" y="863178"/>
            <a:ext cx="160734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1420" y="859606"/>
            <a:ext cx="524186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Ensures a class has only one instance and provides global access to that instance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80574" y="1308622"/>
            <a:ext cx="2795108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Basic Implementation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280574" y="1648240"/>
            <a:ext cx="2795108" cy="2850356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387730" y="1722505"/>
            <a:ext cx="2551966" cy="26161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DatabaseConnection: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_instance = None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__new__(cls):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if cls._instance is None: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cls._instance = super().__new__(cls)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cls._instance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if not hasattr(self, 'initialized'):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self.connection = "Connected"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self.initialized = True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Usage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db1 = DatabaseConnection()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db2 = DatabaseConnection()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print(db1 is db2)  # True</a:t>
            </a:r>
            <a:endParaRPr lang="en-US" sz="1000" dirty="0"/>
          </a:p>
        </p:txBody>
      </p:sp>
      <p:sp>
        <p:nvSpPr>
          <p:cNvPr id="10" name="Text 6"/>
          <p:cNvSpPr/>
          <p:nvPr/>
        </p:nvSpPr>
        <p:spPr>
          <a:xfrm>
            <a:off x="3346313" y="1308622"/>
            <a:ext cx="3360969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Thread-Safe Version</a:t>
            </a:r>
            <a:endParaRPr lang="en-US" sz="1350" dirty="0"/>
          </a:p>
        </p:txBody>
      </p:sp>
      <p:sp>
        <p:nvSpPr>
          <p:cNvPr id="11" name="Shape 7"/>
          <p:cNvSpPr/>
          <p:nvPr/>
        </p:nvSpPr>
        <p:spPr>
          <a:xfrm>
            <a:off x="3346314" y="1648240"/>
            <a:ext cx="3219278" cy="2028825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3453470" y="1732180"/>
            <a:ext cx="2905588" cy="18466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 threading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ThreadSafeSingleton: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_instance = None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_lock = threading.Lock()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__new__(cls):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if cls._instance is None: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with cls._lock: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if cls._instance is None: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cls._instance = super().__new__(cls)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cls._instance</a:t>
            </a:r>
            <a:endParaRPr lang="en-US" sz="1000" dirty="0"/>
          </a:p>
        </p:txBody>
      </p:sp>
      <p:sp>
        <p:nvSpPr>
          <p:cNvPr id="13" name="Shape 9"/>
          <p:cNvSpPr/>
          <p:nvPr/>
        </p:nvSpPr>
        <p:spPr>
          <a:xfrm>
            <a:off x="3346314" y="3734215"/>
            <a:ext cx="3206464" cy="764381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3346313" y="3734215"/>
            <a:ext cx="28575" cy="764381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038" y="3846729"/>
            <a:ext cx="128588" cy="12858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3560625" y="3844943"/>
            <a:ext cx="6646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 Cases </a:t>
            </a:r>
            <a:endParaRPr lang="en-US" sz="942" dirty="0"/>
          </a:p>
        </p:txBody>
      </p:sp>
      <p:sp>
        <p:nvSpPr>
          <p:cNvPr id="17" name="Text 12"/>
          <p:cNvSpPr/>
          <p:nvPr/>
        </p:nvSpPr>
        <p:spPr>
          <a:xfrm>
            <a:off x="3432039" y="4112603"/>
            <a:ext cx="3124354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Database connections, loggers, configuration managers, cache systems </a:t>
            </a:r>
            <a:endParaRPr lang="en-US" sz="837" dirty="0"/>
          </a:p>
        </p:txBody>
      </p:sp>
      <p:sp>
        <p:nvSpPr>
          <p:cNvPr id="18" name="Text 13"/>
          <p:cNvSpPr/>
          <p:nvPr/>
        </p:nvSpPr>
        <p:spPr>
          <a:xfrm>
            <a:off x="6951825" y="1283909"/>
            <a:ext cx="196910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Pitfalls</a:t>
            </a:r>
            <a:endParaRPr lang="en-US" sz="1350" dirty="0"/>
          </a:p>
        </p:txBody>
      </p:sp>
      <p:sp>
        <p:nvSpPr>
          <p:cNvPr id="19" name="Shape 14"/>
          <p:cNvSpPr/>
          <p:nvPr/>
        </p:nvSpPr>
        <p:spPr>
          <a:xfrm>
            <a:off x="6951825" y="1648240"/>
            <a:ext cx="1969108" cy="857250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6951825" y="1648240"/>
            <a:ext cx="28575" cy="857250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6"/>
          <p:cNvSpPr/>
          <p:nvPr/>
        </p:nvSpPr>
        <p:spPr>
          <a:xfrm>
            <a:off x="7144707" y="1733965"/>
            <a:ext cx="16905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Testing difficulties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7144707" y="1905415"/>
            <a:ext cx="16905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Thread safety issues</a:t>
            </a:r>
            <a:endParaRPr lang="en-US" sz="837" dirty="0"/>
          </a:p>
        </p:txBody>
      </p:sp>
      <p:sp>
        <p:nvSpPr>
          <p:cNvPr id="23" name="Text 18"/>
          <p:cNvSpPr/>
          <p:nvPr/>
        </p:nvSpPr>
        <p:spPr>
          <a:xfrm>
            <a:off x="7144707" y="2076865"/>
            <a:ext cx="16905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Hidden dependencies</a:t>
            </a:r>
            <a:endParaRPr lang="en-US" sz="837" dirty="0"/>
          </a:p>
        </p:txBody>
      </p:sp>
      <p:sp>
        <p:nvSpPr>
          <p:cNvPr id="24" name="Text 19"/>
          <p:cNvSpPr/>
          <p:nvPr/>
        </p:nvSpPr>
        <p:spPr>
          <a:xfrm>
            <a:off x="7144707" y="2248315"/>
            <a:ext cx="16905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Violates SRP</a:t>
            </a:r>
            <a:endParaRPr lang="en-US" sz="837" dirty="0"/>
          </a:p>
        </p:txBody>
      </p:sp>
      <p:sp>
        <p:nvSpPr>
          <p:cNvPr id="25" name="Shape 20"/>
          <p:cNvSpPr/>
          <p:nvPr/>
        </p:nvSpPr>
        <p:spPr>
          <a:xfrm>
            <a:off x="6951825" y="2576928"/>
            <a:ext cx="1969108" cy="1921668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1"/>
          <p:cNvSpPr/>
          <p:nvPr/>
        </p:nvSpPr>
        <p:spPr>
          <a:xfrm>
            <a:off x="7058982" y="2662802"/>
            <a:ext cx="1740508" cy="16927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Pythonic Alternative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Module-level singleton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Logger: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self.logs = []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log(self, msg):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self.logs.append(msg)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Single instance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logger = Logger()</a:t>
            </a:r>
            <a:endParaRPr lang="en-US" sz="1000" dirty="0"/>
          </a:p>
        </p:txBody>
      </p:sp>
      <p:sp>
        <p:nvSpPr>
          <p:cNvPr id="27" name="Shape 22"/>
          <p:cNvSpPr/>
          <p:nvPr/>
        </p:nvSpPr>
        <p:spPr>
          <a:xfrm>
            <a:off x="214313" y="4577922"/>
            <a:ext cx="8715375" cy="364331"/>
          </a:xfrm>
          <a:prstGeom prst="rect">
            <a:avLst/>
          </a:prstGeom>
          <a:solidFill>
            <a:srgbClr val="F8FAF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720" y="4695794"/>
            <a:ext cx="96441" cy="128588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2386599" y="4672577"/>
            <a:ext cx="453865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Consider dependency injection or module-level variables as alternatives </a:t>
            </a:r>
            <a:endParaRPr lang="en-US" sz="94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8593" y="-26315"/>
            <a:ext cx="878681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State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8594" y="353465"/>
            <a:ext cx="8786813" cy="42862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0" y="490982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81385" y="487410"/>
            <a:ext cx="712407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Allows an object to alter its behavior when its internal state changes, appearing as if the object changed its class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78594" y="813771"/>
            <a:ext cx="260292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Pattern Structure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178594" y="1076124"/>
            <a:ext cx="2602920" cy="859501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5"/>
          <p:cNvSpPr/>
          <p:nvPr/>
        </p:nvSpPr>
        <p:spPr>
          <a:xfrm>
            <a:off x="178594" y="1076124"/>
            <a:ext cx="28575" cy="859501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264291" y="1168992"/>
            <a:ext cx="46350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Context: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820694" y="1168992"/>
            <a:ext cx="186792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Maintains instance of ConcreteState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264291" y="1340442"/>
            <a:ext cx="31756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State: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860997" y="1335552"/>
            <a:ext cx="1924962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Interface defining state-specific behavior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264291" y="1618819"/>
            <a:ext cx="452047" cy="2576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Concrete</a:t>
            </a:r>
          </a:p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State: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823494" y="1597617"/>
            <a:ext cx="21661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Implements behavior for a state</a:t>
            </a:r>
            <a:endParaRPr lang="en-US" sz="837" dirty="0"/>
          </a:p>
        </p:txBody>
      </p:sp>
      <p:sp>
        <p:nvSpPr>
          <p:cNvPr id="16" name="Shape 12"/>
          <p:cNvSpPr/>
          <p:nvPr/>
        </p:nvSpPr>
        <p:spPr>
          <a:xfrm>
            <a:off x="178594" y="1997233"/>
            <a:ext cx="2602920" cy="105727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3"/>
          <p:cNvSpPr/>
          <p:nvPr/>
        </p:nvSpPr>
        <p:spPr>
          <a:xfrm>
            <a:off x="178594" y="1997233"/>
            <a:ext cx="28575" cy="105727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" y="2095459"/>
            <a:ext cx="128588" cy="128588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378619" y="2093673"/>
            <a:ext cx="5003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Benefits </a:t>
            </a:r>
            <a:endParaRPr lang="en-US" sz="942" dirty="0"/>
          </a:p>
        </p:txBody>
      </p:sp>
      <p:sp>
        <p:nvSpPr>
          <p:cNvPr id="20" name="Text 15"/>
          <p:cNvSpPr/>
          <p:nvPr/>
        </p:nvSpPr>
        <p:spPr>
          <a:xfrm>
            <a:off x="357188" y="2297270"/>
            <a:ext cx="23528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Eliminates conditional statements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357188" y="2468720"/>
            <a:ext cx="23528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Localizes state-specific behavior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357188" y="2640170"/>
            <a:ext cx="23528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Makes state transitions explicit</a:t>
            </a:r>
            <a:endParaRPr lang="en-US" sz="837" dirty="0"/>
          </a:p>
        </p:txBody>
      </p:sp>
      <p:sp>
        <p:nvSpPr>
          <p:cNvPr id="23" name="Text 18"/>
          <p:cNvSpPr/>
          <p:nvPr/>
        </p:nvSpPr>
        <p:spPr>
          <a:xfrm>
            <a:off x="357188" y="2811620"/>
            <a:ext cx="23528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States can be shared among contexts</a:t>
            </a:r>
            <a:endParaRPr lang="en-US" sz="837" dirty="0"/>
          </a:p>
        </p:txBody>
      </p:sp>
      <p:sp>
        <p:nvSpPr>
          <p:cNvPr id="24" name="Shape 19"/>
          <p:cNvSpPr/>
          <p:nvPr/>
        </p:nvSpPr>
        <p:spPr>
          <a:xfrm>
            <a:off x="178594" y="3110351"/>
            <a:ext cx="2602920" cy="57694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20"/>
          <p:cNvSpPr/>
          <p:nvPr/>
        </p:nvSpPr>
        <p:spPr>
          <a:xfrm>
            <a:off x="178594" y="3110351"/>
            <a:ext cx="28575" cy="57694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31" y="3123746"/>
            <a:ext cx="96441" cy="128588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346472" y="3121960"/>
            <a:ext cx="6646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 Cases </a:t>
            </a:r>
            <a:endParaRPr lang="en-US" sz="942" dirty="0"/>
          </a:p>
        </p:txBody>
      </p:sp>
      <p:sp>
        <p:nvSpPr>
          <p:cNvPr id="28" name="Text 22"/>
          <p:cNvSpPr/>
          <p:nvPr/>
        </p:nvSpPr>
        <p:spPr>
          <a:xfrm>
            <a:off x="250031" y="3325557"/>
            <a:ext cx="246004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Workflow engines, game character behavior, order processing systems, UI controls </a:t>
            </a:r>
            <a:endParaRPr lang="en-US" sz="837" dirty="0"/>
          </a:p>
        </p:txBody>
      </p:sp>
      <p:sp>
        <p:nvSpPr>
          <p:cNvPr id="29" name="Text 23"/>
          <p:cNvSpPr/>
          <p:nvPr/>
        </p:nvSpPr>
        <p:spPr>
          <a:xfrm>
            <a:off x="2888670" y="813771"/>
            <a:ext cx="336666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Implementation</a:t>
            </a:r>
            <a:endParaRPr lang="en-US" sz="1350" dirty="0"/>
          </a:p>
        </p:txBody>
      </p:sp>
      <p:sp>
        <p:nvSpPr>
          <p:cNvPr id="30" name="Shape 24"/>
          <p:cNvSpPr/>
          <p:nvPr/>
        </p:nvSpPr>
        <p:spPr>
          <a:xfrm>
            <a:off x="2888670" y="1076125"/>
            <a:ext cx="3366660" cy="3579966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25"/>
          <p:cNvSpPr/>
          <p:nvPr/>
        </p:nvSpPr>
        <p:spPr>
          <a:xfrm>
            <a:off x="2981539" y="1168992"/>
            <a:ext cx="3180922" cy="34624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from abc import ABC, </a:t>
            </a:r>
            <a:r>
              <a:rPr lang="en-US" sz="900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abstractmethod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State(ABC):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@abstractmethod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handle(self, context):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pass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ConcreteStateA(State):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handle(self, context):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print("State A handling request")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context.state = </a:t>
            </a:r>
            <a:r>
              <a:rPr lang="en-US" sz="900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ConcreteStateB</a:t>
            </a: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ConcreteStateB(State):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handle(self, context):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print("State B handling request")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context.state = </a:t>
            </a:r>
            <a:r>
              <a:rPr lang="en-US" sz="900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ConcreteStateA</a:t>
            </a: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Context: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__init__(self, initial_state):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self.state = initial_state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request(self):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self.state.handle(self)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Usage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context = Context(ConcreteStateA())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context.request()  # Output: State A handling request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context.request()  # Output: State B handling request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context.request()  # Output: State A handling request</a:t>
            </a:r>
            <a:endParaRPr lang="en-US" sz="900" dirty="0"/>
          </a:p>
        </p:txBody>
      </p:sp>
      <p:sp>
        <p:nvSpPr>
          <p:cNvPr id="32" name="Text 26"/>
          <p:cNvSpPr/>
          <p:nvPr/>
        </p:nvSpPr>
        <p:spPr>
          <a:xfrm>
            <a:off x="6355342" y="813771"/>
            <a:ext cx="261006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Real-World Example</a:t>
            </a:r>
            <a:endParaRPr lang="en-US" sz="1350" dirty="0"/>
          </a:p>
        </p:txBody>
      </p:sp>
      <p:sp>
        <p:nvSpPr>
          <p:cNvPr id="33" name="Shape 27"/>
          <p:cNvSpPr/>
          <p:nvPr/>
        </p:nvSpPr>
        <p:spPr>
          <a:xfrm>
            <a:off x="6355342" y="1076124"/>
            <a:ext cx="2610064" cy="3579967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28"/>
          <p:cNvSpPr/>
          <p:nvPr/>
        </p:nvSpPr>
        <p:spPr>
          <a:xfrm>
            <a:off x="6432760" y="1161813"/>
            <a:ext cx="2438614" cy="34624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OrderState(ABC):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@abstractmethod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process(self, order):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pass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NewOrder(OrderState):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process(self, order):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print("Processing new order...")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order.state = </a:t>
            </a:r>
            <a:r>
              <a:rPr lang="en-US" sz="900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PaymentPending</a:t>
            </a: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PaymentPending(OrderState):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process(self, order):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print("Processing payment...")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order.state = Shipping()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Shipping(OrderState):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process(self, order):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print("Shipping order...")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order.state = Delivered()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Delivered(OrderState):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process(self, order):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print("Order delivered!")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Order: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self.state = NewOrder()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process(self):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self.state.process(self)</a:t>
            </a:r>
            <a:endParaRPr lang="en-US" sz="900" dirty="0"/>
          </a:p>
        </p:txBody>
      </p:sp>
      <p:sp>
        <p:nvSpPr>
          <p:cNvPr id="37" name="Text 30"/>
          <p:cNvSpPr/>
          <p:nvPr/>
        </p:nvSpPr>
        <p:spPr>
          <a:xfrm>
            <a:off x="7091986" y="6250666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38" name="Text 31"/>
          <p:cNvSpPr/>
          <p:nvPr/>
        </p:nvSpPr>
        <p:spPr>
          <a:xfrm>
            <a:off x="6607720" y="4454408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39" name="Shape 32"/>
          <p:cNvSpPr/>
          <p:nvPr/>
        </p:nvSpPr>
        <p:spPr>
          <a:xfrm>
            <a:off x="259522" y="4733130"/>
            <a:ext cx="8786813" cy="335756"/>
          </a:xfrm>
          <a:prstGeom prst="rect">
            <a:avLst/>
          </a:prstGeom>
          <a:solidFill>
            <a:srgbClr val="F8FAF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0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676" y="4836714"/>
            <a:ext cx="96441" cy="128588"/>
          </a:xfrm>
          <a:prstGeom prst="rect">
            <a:avLst/>
          </a:prstGeom>
        </p:spPr>
      </p:pic>
      <p:sp>
        <p:nvSpPr>
          <p:cNvPr id="41" name="Text 33"/>
          <p:cNvSpPr/>
          <p:nvPr/>
        </p:nvSpPr>
        <p:spPr>
          <a:xfrm>
            <a:off x="1105554" y="4813497"/>
            <a:ext cx="72626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State pattern differs from Strategy pattern by focusing on state transitions rather than interchangeable algorithms </a:t>
            </a:r>
            <a:endParaRPr lang="en-US" sz="942" dirty="0"/>
          </a:p>
        </p:txBody>
      </p:sp>
      <p:sp>
        <p:nvSpPr>
          <p:cNvPr id="42" name="Shape 19">
            <a:extLst>
              <a:ext uri="{FF2B5EF4-FFF2-40B4-BE49-F238E27FC236}">
                <a16:creationId xmlns:a16="http://schemas.microsoft.com/office/drawing/2014/main" id="{1CFB39EF-214E-7225-1E81-10361C0D3AD0}"/>
              </a:ext>
            </a:extLst>
          </p:cNvPr>
          <p:cNvSpPr/>
          <p:nvPr/>
        </p:nvSpPr>
        <p:spPr>
          <a:xfrm>
            <a:off x="185738" y="3739676"/>
            <a:ext cx="2602920" cy="57694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3" name="Shape 20">
            <a:extLst>
              <a:ext uri="{FF2B5EF4-FFF2-40B4-BE49-F238E27FC236}">
                <a16:creationId xmlns:a16="http://schemas.microsoft.com/office/drawing/2014/main" id="{F0E57B8B-A86C-B11E-799A-134A1114C77E}"/>
              </a:ext>
            </a:extLst>
          </p:cNvPr>
          <p:cNvSpPr/>
          <p:nvPr/>
        </p:nvSpPr>
        <p:spPr>
          <a:xfrm>
            <a:off x="185738" y="3739676"/>
            <a:ext cx="28575" cy="57694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4" name="Text 21">
            <a:extLst>
              <a:ext uri="{FF2B5EF4-FFF2-40B4-BE49-F238E27FC236}">
                <a16:creationId xmlns:a16="http://schemas.microsoft.com/office/drawing/2014/main" id="{B29CC8B0-8A31-B99A-8B4E-11D8D27061B1}"/>
              </a:ext>
            </a:extLst>
          </p:cNvPr>
          <p:cNvSpPr/>
          <p:nvPr/>
        </p:nvSpPr>
        <p:spPr>
          <a:xfrm>
            <a:off x="353616" y="3750235"/>
            <a:ext cx="522579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Point</a:t>
            </a:r>
            <a:endParaRPr lang="en-US" sz="942" dirty="0"/>
          </a:p>
        </p:txBody>
      </p:sp>
      <p:pic>
        <p:nvPicPr>
          <p:cNvPr id="35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148" y="3765572"/>
            <a:ext cx="100013" cy="114300"/>
          </a:xfrm>
          <a:prstGeom prst="rect">
            <a:avLst/>
          </a:prstGeom>
        </p:spPr>
      </p:pic>
      <p:sp>
        <p:nvSpPr>
          <p:cNvPr id="36" name="Text 29"/>
          <p:cNvSpPr/>
          <p:nvPr/>
        </p:nvSpPr>
        <p:spPr>
          <a:xfrm>
            <a:off x="272626" y="3961906"/>
            <a:ext cx="2415992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State transitions are handled by the states themselves </a:t>
            </a:r>
            <a:endParaRPr lang="en-US" sz="83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8594" y="105708"/>
            <a:ext cx="878681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Model-View-Controller (MVC)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8594" y="485985"/>
            <a:ext cx="8786813" cy="42862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78" y="623502"/>
            <a:ext cx="160734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10813" y="619930"/>
            <a:ext cx="728308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Architectural pattern that separates an application into three components for better organization and maintainability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496313" y="1221433"/>
            <a:ext cx="23193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MVC Components</a:t>
            </a:r>
            <a:endParaRPr lang="en-US" sz="1350" dirty="0"/>
          </a:p>
        </p:txBody>
      </p:sp>
      <p:sp>
        <p:nvSpPr>
          <p:cNvPr id="17" name="Shape 10"/>
          <p:cNvSpPr/>
          <p:nvPr/>
        </p:nvSpPr>
        <p:spPr>
          <a:xfrm>
            <a:off x="3496313" y="2960803"/>
            <a:ext cx="2319319" cy="71437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1"/>
          <p:cNvSpPr/>
          <p:nvPr/>
        </p:nvSpPr>
        <p:spPr>
          <a:xfrm>
            <a:off x="3496313" y="2960803"/>
            <a:ext cx="28575" cy="71437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750" y="3059029"/>
            <a:ext cx="128588" cy="128588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3696338" y="3057243"/>
            <a:ext cx="5003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Benefits </a:t>
            </a:r>
            <a:endParaRPr lang="en-US" sz="942" dirty="0"/>
          </a:p>
        </p:txBody>
      </p:sp>
      <p:sp>
        <p:nvSpPr>
          <p:cNvPr id="21" name="Text 13"/>
          <p:cNvSpPr/>
          <p:nvPr/>
        </p:nvSpPr>
        <p:spPr>
          <a:xfrm>
            <a:off x="3567750" y="3260840"/>
            <a:ext cx="21764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Separation of concerns, parallel development, easier maintenance </a:t>
            </a:r>
            <a:endParaRPr lang="en-US" sz="837" dirty="0"/>
          </a:p>
        </p:txBody>
      </p:sp>
      <p:sp>
        <p:nvSpPr>
          <p:cNvPr id="47" name="Shape 39"/>
          <p:cNvSpPr/>
          <p:nvPr/>
        </p:nvSpPr>
        <p:spPr>
          <a:xfrm>
            <a:off x="178594" y="6450806"/>
            <a:ext cx="8786813" cy="335756"/>
          </a:xfrm>
          <a:prstGeom prst="rect">
            <a:avLst/>
          </a:prstGeom>
          <a:solidFill>
            <a:srgbClr val="F8FA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Text 40"/>
          <p:cNvSpPr/>
          <p:nvPr/>
        </p:nvSpPr>
        <p:spPr>
          <a:xfrm>
            <a:off x="4655907" y="6546196"/>
            <a:ext cx="65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42" dirty="0"/>
          </a:p>
        </p:txBody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8AAFC8CD-A00A-7525-2EBF-E8138129E195}"/>
              </a:ext>
            </a:extLst>
          </p:cNvPr>
          <p:cNvSpPr/>
          <p:nvPr/>
        </p:nvSpPr>
        <p:spPr>
          <a:xfrm>
            <a:off x="3496312" y="1542174"/>
            <a:ext cx="2319319" cy="1345406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355264B8-5273-5E19-D768-D8234485B88E}"/>
              </a:ext>
            </a:extLst>
          </p:cNvPr>
          <p:cNvSpPr/>
          <p:nvPr/>
        </p:nvSpPr>
        <p:spPr>
          <a:xfrm>
            <a:off x="3496312" y="1542174"/>
            <a:ext cx="28575" cy="1345406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825" y="1692787"/>
            <a:ext cx="100013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747275" y="1567772"/>
            <a:ext cx="169658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</a:t>
            </a:r>
            <a:endParaRPr lang="en-US" sz="942" dirty="0"/>
          </a:p>
        </p:txBody>
      </p:sp>
      <p:sp>
        <p:nvSpPr>
          <p:cNvPr id="10" name="Text 5"/>
          <p:cNvSpPr/>
          <p:nvPr/>
        </p:nvSpPr>
        <p:spPr>
          <a:xfrm>
            <a:off x="3747275" y="1760653"/>
            <a:ext cx="169658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Manages data and business logic </a:t>
            </a:r>
            <a:endParaRPr lang="en-US" sz="837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5825" y="2092837"/>
            <a:ext cx="128588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775850" y="1967822"/>
            <a:ext cx="149929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View</a:t>
            </a:r>
            <a:endParaRPr lang="en-US" sz="942" dirty="0"/>
          </a:p>
        </p:txBody>
      </p:sp>
      <p:sp>
        <p:nvSpPr>
          <p:cNvPr id="13" name="Text 7"/>
          <p:cNvSpPr/>
          <p:nvPr/>
        </p:nvSpPr>
        <p:spPr>
          <a:xfrm>
            <a:off x="3775850" y="2160703"/>
            <a:ext cx="14992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Presents data to the user (UI) </a:t>
            </a:r>
            <a:endParaRPr lang="en-US" sz="837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825" y="2578612"/>
            <a:ext cx="142875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3790137" y="2367872"/>
            <a:ext cx="21050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Controller</a:t>
            </a:r>
            <a:endParaRPr lang="en-US" sz="942" dirty="0"/>
          </a:p>
        </p:txBody>
      </p:sp>
      <p:sp>
        <p:nvSpPr>
          <p:cNvPr id="16" name="Text 9"/>
          <p:cNvSpPr/>
          <p:nvPr/>
        </p:nvSpPr>
        <p:spPr>
          <a:xfrm>
            <a:off x="3790137" y="2560753"/>
            <a:ext cx="210500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Handles user input and updates model/view </a:t>
            </a:r>
            <a:endParaRPr lang="en-US" sz="837" dirty="0"/>
          </a:p>
        </p:txBody>
      </p:sp>
      <p:sp>
        <p:nvSpPr>
          <p:cNvPr id="52" name="Shape 10">
            <a:extLst>
              <a:ext uri="{FF2B5EF4-FFF2-40B4-BE49-F238E27FC236}">
                <a16:creationId xmlns:a16="http://schemas.microsoft.com/office/drawing/2014/main" id="{BDBD056C-23AC-F3B7-17B2-C215D2C90E4D}"/>
              </a:ext>
            </a:extLst>
          </p:cNvPr>
          <p:cNvSpPr/>
          <p:nvPr/>
        </p:nvSpPr>
        <p:spPr>
          <a:xfrm>
            <a:off x="3496313" y="3726690"/>
            <a:ext cx="2319319" cy="71437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3" name="Shape 11">
            <a:extLst>
              <a:ext uri="{FF2B5EF4-FFF2-40B4-BE49-F238E27FC236}">
                <a16:creationId xmlns:a16="http://schemas.microsoft.com/office/drawing/2014/main" id="{8868B2E1-D760-9521-2AFC-BF3F54050EF9}"/>
              </a:ext>
            </a:extLst>
          </p:cNvPr>
          <p:cNvSpPr/>
          <p:nvPr/>
        </p:nvSpPr>
        <p:spPr>
          <a:xfrm>
            <a:off x="3496313" y="3726690"/>
            <a:ext cx="28575" cy="71437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5" name="Text 12">
            <a:extLst>
              <a:ext uri="{FF2B5EF4-FFF2-40B4-BE49-F238E27FC236}">
                <a16:creationId xmlns:a16="http://schemas.microsoft.com/office/drawing/2014/main" id="{BFC082DE-B55C-96E9-BA12-F74117E1C805}"/>
              </a:ext>
            </a:extLst>
          </p:cNvPr>
          <p:cNvSpPr/>
          <p:nvPr/>
        </p:nvSpPr>
        <p:spPr>
          <a:xfrm>
            <a:off x="3696338" y="3822080"/>
            <a:ext cx="617157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Variations </a:t>
            </a:r>
            <a:endParaRPr lang="en-US" sz="942" dirty="0"/>
          </a:p>
        </p:txBody>
      </p:sp>
      <p:sp>
        <p:nvSpPr>
          <p:cNvPr id="56" name="Text 13">
            <a:extLst>
              <a:ext uri="{FF2B5EF4-FFF2-40B4-BE49-F238E27FC236}">
                <a16:creationId xmlns:a16="http://schemas.microsoft.com/office/drawing/2014/main" id="{2509AEDD-AB77-385B-E103-12F6A784D269}"/>
              </a:ext>
            </a:extLst>
          </p:cNvPr>
          <p:cNvSpPr/>
          <p:nvPr/>
        </p:nvSpPr>
        <p:spPr>
          <a:xfrm>
            <a:off x="3567750" y="4069359"/>
            <a:ext cx="2176444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MVP (Model-View-Presenter), MVVM (Model-View-</a:t>
            </a:r>
            <a:r>
              <a:rPr lang="en-US" sz="837" dirty="0" err="1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ViewModel</a:t>
            </a: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), MVT (Django) </a:t>
            </a:r>
          </a:p>
        </p:txBody>
      </p:sp>
      <p:pic>
        <p:nvPicPr>
          <p:cNvPr id="4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9865" y="3822080"/>
            <a:ext cx="96441" cy="1285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8592" y="11313"/>
            <a:ext cx="878681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Task(s) Combining Multiple Design Patterns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8593" y="426170"/>
            <a:ext cx="8786813" cy="42862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7" y="570313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4272" y="560115"/>
            <a:ext cx="787830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Apply multiple design patterns together to solve complex problems, demonstrating how patterns can complement each other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78594" y="920505"/>
            <a:ext cx="1555566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Exercise: Document Processing System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196767" y="1395087"/>
            <a:ext cx="1555567" cy="2393601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5"/>
          <p:cNvSpPr/>
          <p:nvPr/>
        </p:nvSpPr>
        <p:spPr>
          <a:xfrm>
            <a:off x="196768" y="1395087"/>
            <a:ext cx="28575" cy="2393601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285581" y="1542714"/>
            <a:ext cx="1430696" cy="244752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document processing system that can: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 multiple document formats (HTML, PDF, Plain Text)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various transformations (encryption, compression, validation)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Notify subscribers when documents change</a:t>
            </a:r>
            <a:endParaRPr lang="en-US" sz="837" dirty="0"/>
          </a:p>
          <a:p>
            <a:pPr marL="228600" indent="-228600">
              <a:buFont typeface="+mj-lt"/>
              <a:buAutoNum type="arabicPeriod"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 document history with ability to restore previous versions</a:t>
            </a:r>
            <a:endParaRPr lang="en-US" sz="837" dirty="0"/>
          </a:p>
          <a:p>
            <a:pPr marL="228600" indent="-228600">
              <a:buFont typeface="+mj-lt"/>
              <a:buAutoNum type="arabicPeriod"/>
            </a:pPr>
            <a:endParaRPr lang="en-US" sz="837" dirty="0"/>
          </a:p>
          <a:p>
            <a:pPr marL="228600" indent="-228600">
              <a:buFont typeface="+mj-lt"/>
              <a:buAutoNum type="arabicPeriod"/>
            </a:pPr>
            <a:endParaRPr lang="en-US" sz="837" dirty="0"/>
          </a:p>
          <a:p>
            <a:pPr marL="0" indent="0">
              <a:buNone/>
            </a:pP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357188" y="2888345"/>
            <a:ext cx="868942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357188" y="3659870"/>
            <a:ext cx="868942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357188" y="4431395"/>
            <a:ext cx="868942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357188" y="5288645"/>
            <a:ext cx="868942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1951308" y="951456"/>
            <a:ext cx="1239122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Starter Code P1</a:t>
            </a:r>
            <a:endParaRPr lang="en-US" sz="1350" dirty="0"/>
          </a:p>
        </p:txBody>
      </p:sp>
      <p:sp>
        <p:nvSpPr>
          <p:cNvPr id="29" name="Shape 25"/>
          <p:cNvSpPr/>
          <p:nvPr/>
        </p:nvSpPr>
        <p:spPr>
          <a:xfrm>
            <a:off x="1860354" y="1384960"/>
            <a:ext cx="3526053" cy="3529012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26"/>
          <p:cNvSpPr/>
          <p:nvPr/>
        </p:nvSpPr>
        <p:spPr>
          <a:xfrm>
            <a:off x="1952341" y="1478126"/>
            <a:ext cx="3342077" cy="338554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from abc import ABC, abstractmethod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Document interface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Document(ABC):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@abstractmethod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content(self):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pass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Document types (Factory Pattern)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HTMLDocument(Document):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__init__(self, content):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self._content = content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content(self):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f"{self._content}"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PlainTextDocument(Document):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__init__(self, content):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self._content = content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content(self):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</a:t>
            </a:r>
            <a:r>
              <a:rPr lang="en-US" sz="1000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self._content</a:t>
            </a:r>
            <a:endParaRPr lang="en-US" sz="1000" dirty="0"/>
          </a:p>
        </p:txBody>
      </p:sp>
      <p:sp>
        <p:nvSpPr>
          <p:cNvPr id="52" name="Shape 25">
            <a:extLst>
              <a:ext uri="{FF2B5EF4-FFF2-40B4-BE49-F238E27FC236}">
                <a16:creationId xmlns:a16="http://schemas.microsoft.com/office/drawing/2014/main" id="{3F21792A-F577-291D-4B01-8AA47864AE79}"/>
              </a:ext>
            </a:extLst>
          </p:cNvPr>
          <p:cNvSpPr/>
          <p:nvPr/>
        </p:nvSpPr>
        <p:spPr>
          <a:xfrm>
            <a:off x="5440386" y="1390423"/>
            <a:ext cx="3526053" cy="2263429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26">
            <a:extLst>
              <a:ext uri="{FF2B5EF4-FFF2-40B4-BE49-F238E27FC236}">
                <a16:creationId xmlns:a16="http://schemas.microsoft.com/office/drawing/2014/main" id="{978FB231-29F8-12D4-1EC6-3FF59DB922A0}"/>
              </a:ext>
            </a:extLst>
          </p:cNvPr>
          <p:cNvSpPr/>
          <p:nvPr/>
        </p:nvSpPr>
        <p:spPr>
          <a:xfrm>
            <a:off x="5517375" y="1490759"/>
            <a:ext cx="3342077" cy="18466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Document factory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DocumentFactory: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@staticmethod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create_document(doc_type, content):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if doc_type == "html":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return HTMLDocument(content)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elif doc_type == "text":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return PlainTextDocument(content)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else: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raise ValueError(f"Unknown document type: {doc_type}")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TODO: Implement the remaining patterns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CACDC9CF-F53B-1537-D2B2-539D05EBF143}"/>
              </a:ext>
            </a:extLst>
          </p:cNvPr>
          <p:cNvSpPr/>
          <p:nvPr/>
        </p:nvSpPr>
        <p:spPr>
          <a:xfrm>
            <a:off x="5516342" y="900064"/>
            <a:ext cx="1239122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Starter Code P2</a:t>
            </a:r>
            <a:endParaRPr lang="en-US" sz="1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29AA-0BD9-CA26-31A6-9E537A83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D56C420-5FC6-2740-57ED-782C2B87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4D6BF1F-8E26-B134-8A47-83307A54B5AE}"/>
              </a:ext>
            </a:extLst>
          </p:cNvPr>
          <p:cNvSpPr/>
          <p:nvPr/>
        </p:nvSpPr>
        <p:spPr>
          <a:xfrm>
            <a:off x="178593" y="-46012"/>
            <a:ext cx="878681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Task(s) Combining Multiple Design Patterns</a:t>
            </a:r>
            <a:endParaRPr lang="en-US" sz="2025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D2C6C37A-B5B8-7597-E858-C0C118D6485E}"/>
              </a:ext>
            </a:extLst>
          </p:cNvPr>
          <p:cNvSpPr/>
          <p:nvPr/>
        </p:nvSpPr>
        <p:spPr>
          <a:xfrm>
            <a:off x="178594" y="331404"/>
            <a:ext cx="8786813" cy="42862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75693154-D9ED-10C0-DD43-BB6A179F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8" y="468921"/>
            <a:ext cx="142875" cy="142875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4E0193AB-3A60-590B-290A-CD720735F11E}"/>
              </a:ext>
            </a:extLst>
          </p:cNvPr>
          <p:cNvSpPr/>
          <p:nvPr/>
        </p:nvSpPr>
        <p:spPr>
          <a:xfrm>
            <a:off x="704273" y="465349"/>
            <a:ext cx="787830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Apply multiple design patterns together to solve complex problems, demonstrating how patterns can complement each other </a:t>
            </a:r>
            <a:endParaRPr lang="en-US" sz="1046" dirty="0"/>
          </a:p>
        </p:txBody>
      </p:sp>
      <p:sp>
        <p:nvSpPr>
          <p:cNvPr id="31" name="Text 27">
            <a:extLst>
              <a:ext uri="{FF2B5EF4-FFF2-40B4-BE49-F238E27FC236}">
                <a16:creationId xmlns:a16="http://schemas.microsoft.com/office/drawing/2014/main" id="{3D9D4E2D-88CE-4D5A-CE99-410ED30BBCAD}"/>
              </a:ext>
            </a:extLst>
          </p:cNvPr>
          <p:cNvSpPr/>
          <p:nvPr/>
        </p:nvSpPr>
        <p:spPr>
          <a:xfrm>
            <a:off x="178593" y="881036"/>
            <a:ext cx="3040535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Implementation Hints</a:t>
            </a:r>
            <a:endParaRPr lang="en-US" sz="1350" dirty="0"/>
          </a:p>
        </p:txBody>
      </p:sp>
      <p:sp>
        <p:nvSpPr>
          <p:cNvPr id="32" name="Shape 28">
            <a:extLst>
              <a:ext uri="{FF2B5EF4-FFF2-40B4-BE49-F238E27FC236}">
                <a16:creationId xmlns:a16="http://schemas.microsoft.com/office/drawing/2014/main" id="{47E3C06B-0512-5C8E-B2CD-BC96BCE4C73F}"/>
              </a:ext>
            </a:extLst>
          </p:cNvPr>
          <p:cNvSpPr/>
          <p:nvPr/>
        </p:nvSpPr>
        <p:spPr>
          <a:xfrm>
            <a:off x="178594" y="1184601"/>
            <a:ext cx="3040535" cy="1346886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Shape 29">
            <a:extLst>
              <a:ext uri="{FF2B5EF4-FFF2-40B4-BE49-F238E27FC236}">
                <a16:creationId xmlns:a16="http://schemas.microsoft.com/office/drawing/2014/main" id="{EB2125E2-061C-BBD7-76C1-D3218AB9F50F}"/>
              </a:ext>
            </a:extLst>
          </p:cNvPr>
          <p:cNvSpPr/>
          <p:nvPr/>
        </p:nvSpPr>
        <p:spPr>
          <a:xfrm>
            <a:off x="178594" y="1184601"/>
            <a:ext cx="28575" cy="1346886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Text 30">
            <a:extLst>
              <a:ext uri="{FF2B5EF4-FFF2-40B4-BE49-F238E27FC236}">
                <a16:creationId xmlns:a16="http://schemas.microsoft.com/office/drawing/2014/main" id="{06479CC7-F2C4-C1CB-0BCF-6F9B96AC8613}"/>
              </a:ext>
            </a:extLst>
          </p:cNvPr>
          <p:cNvSpPr/>
          <p:nvPr/>
        </p:nvSpPr>
        <p:spPr>
          <a:xfrm>
            <a:off x="357188" y="1277469"/>
            <a:ext cx="45094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Factory:</a:t>
            </a:r>
            <a:endParaRPr lang="en-US" sz="837" dirty="0"/>
          </a:p>
        </p:txBody>
      </p:sp>
      <p:sp>
        <p:nvSpPr>
          <p:cNvPr id="35" name="Text 31">
            <a:extLst>
              <a:ext uri="{FF2B5EF4-FFF2-40B4-BE49-F238E27FC236}">
                <a16:creationId xmlns:a16="http://schemas.microsoft.com/office/drawing/2014/main" id="{7AF5AAD3-F050-6E37-9F00-1BE0FF873B9F}"/>
              </a:ext>
            </a:extLst>
          </p:cNvPr>
          <p:cNvSpPr/>
          <p:nvPr/>
        </p:nvSpPr>
        <p:spPr>
          <a:xfrm>
            <a:off x="808137" y="1277469"/>
            <a:ext cx="165617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Create different document types</a:t>
            </a:r>
            <a:endParaRPr lang="en-US" sz="837" dirty="0"/>
          </a:p>
        </p:txBody>
      </p:sp>
      <p:sp>
        <p:nvSpPr>
          <p:cNvPr id="36" name="Text 32">
            <a:extLst>
              <a:ext uri="{FF2B5EF4-FFF2-40B4-BE49-F238E27FC236}">
                <a16:creationId xmlns:a16="http://schemas.microsoft.com/office/drawing/2014/main" id="{41668DB0-E02A-7017-44CA-F63B898FDB33}"/>
              </a:ext>
            </a:extLst>
          </p:cNvPr>
          <p:cNvSpPr/>
          <p:nvPr/>
        </p:nvSpPr>
        <p:spPr>
          <a:xfrm>
            <a:off x="357188" y="1448919"/>
            <a:ext cx="4318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Builder:</a:t>
            </a:r>
            <a:endParaRPr lang="en-US" sz="837" dirty="0"/>
          </a:p>
        </p:txBody>
      </p:sp>
      <p:sp>
        <p:nvSpPr>
          <p:cNvPr id="37" name="Text 33">
            <a:extLst>
              <a:ext uri="{FF2B5EF4-FFF2-40B4-BE49-F238E27FC236}">
                <a16:creationId xmlns:a16="http://schemas.microsoft.com/office/drawing/2014/main" id="{15A4DF8A-EC6F-3F20-E301-EBC7750196C5}"/>
              </a:ext>
            </a:extLst>
          </p:cNvPr>
          <p:cNvSpPr/>
          <p:nvPr/>
        </p:nvSpPr>
        <p:spPr>
          <a:xfrm>
            <a:off x="788994" y="1448919"/>
            <a:ext cx="225536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Construct complex document configurations</a:t>
            </a:r>
            <a:endParaRPr lang="en-US" sz="837" dirty="0"/>
          </a:p>
        </p:txBody>
      </p:sp>
      <p:sp>
        <p:nvSpPr>
          <p:cNvPr id="38" name="Text 34">
            <a:extLst>
              <a:ext uri="{FF2B5EF4-FFF2-40B4-BE49-F238E27FC236}">
                <a16:creationId xmlns:a16="http://schemas.microsoft.com/office/drawing/2014/main" id="{579B28D1-EA9E-7A6E-421F-2D3B91CE0424}"/>
              </a:ext>
            </a:extLst>
          </p:cNvPr>
          <p:cNvSpPr/>
          <p:nvPr/>
        </p:nvSpPr>
        <p:spPr>
          <a:xfrm>
            <a:off x="357188" y="1620369"/>
            <a:ext cx="57797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Decorator:</a:t>
            </a:r>
            <a:endParaRPr lang="en-US" sz="837" dirty="0"/>
          </a:p>
        </p:txBody>
      </p:sp>
      <p:sp>
        <p:nvSpPr>
          <p:cNvPr id="39" name="Text 35">
            <a:extLst>
              <a:ext uri="{FF2B5EF4-FFF2-40B4-BE49-F238E27FC236}">
                <a16:creationId xmlns:a16="http://schemas.microsoft.com/office/drawing/2014/main" id="{5D860E16-1B29-D6D1-343E-21F16316D0A8}"/>
              </a:ext>
            </a:extLst>
          </p:cNvPr>
          <p:cNvSpPr/>
          <p:nvPr/>
        </p:nvSpPr>
        <p:spPr>
          <a:xfrm>
            <a:off x="935162" y="1620369"/>
            <a:ext cx="181066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Add transformations like encryption</a:t>
            </a:r>
            <a:endParaRPr lang="en-US" sz="837" dirty="0"/>
          </a:p>
        </p:txBody>
      </p:sp>
      <p:sp>
        <p:nvSpPr>
          <p:cNvPr id="40" name="Text 36">
            <a:extLst>
              <a:ext uri="{FF2B5EF4-FFF2-40B4-BE49-F238E27FC236}">
                <a16:creationId xmlns:a16="http://schemas.microsoft.com/office/drawing/2014/main" id="{95EAA34C-8897-AC42-717C-9382B8BF242C}"/>
              </a:ext>
            </a:extLst>
          </p:cNvPr>
          <p:cNvSpPr/>
          <p:nvPr/>
        </p:nvSpPr>
        <p:spPr>
          <a:xfrm>
            <a:off x="357188" y="1791819"/>
            <a:ext cx="54002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Observer:</a:t>
            </a:r>
            <a:endParaRPr lang="en-US" sz="837" dirty="0"/>
          </a:p>
        </p:txBody>
      </p:sp>
      <p:sp>
        <p:nvSpPr>
          <p:cNvPr id="41" name="Text 37">
            <a:extLst>
              <a:ext uri="{FF2B5EF4-FFF2-40B4-BE49-F238E27FC236}">
                <a16:creationId xmlns:a16="http://schemas.microsoft.com/office/drawing/2014/main" id="{7B1A72E7-F989-A419-AACB-1F21A6F5AAD6}"/>
              </a:ext>
            </a:extLst>
          </p:cNvPr>
          <p:cNvSpPr/>
          <p:nvPr/>
        </p:nvSpPr>
        <p:spPr>
          <a:xfrm>
            <a:off x="897210" y="1791819"/>
            <a:ext cx="20647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Notify subscribers of document changes</a:t>
            </a:r>
            <a:endParaRPr lang="en-US" sz="837" dirty="0"/>
          </a:p>
        </p:txBody>
      </p:sp>
      <p:sp>
        <p:nvSpPr>
          <p:cNvPr id="42" name="Text 38">
            <a:extLst>
              <a:ext uri="{FF2B5EF4-FFF2-40B4-BE49-F238E27FC236}">
                <a16:creationId xmlns:a16="http://schemas.microsoft.com/office/drawing/2014/main" id="{F6EC4FA6-B172-7D2D-2E02-1213D2BD1A35}"/>
              </a:ext>
            </a:extLst>
          </p:cNvPr>
          <p:cNvSpPr/>
          <p:nvPr/>
        </p:nvSpPr>
        <p:spPr>
          <a:xfrm>
            <a:off x="357188" y="1963269"/>
            <a:ext cx="49543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Strategy:</a:t>
            </a:r>
            <a:endParaRPr lang="en-US" sz="837" dirty="0"/>
          </a:p>
        </p:txBody>
      </p:sp>
      <p:sp>
        <p:nvSpPr>
          <p:cNvPr id="43" name="Text 39">
            <a:extLst>
              <a:ext uri="{FF2B5EF4-FFF2-40B4-BE49-F238E27FC236}">
                <a16:creationId xmlns:a16="http://schemas.microsoft.com/office/drawing/2014/main" id="{6945EE48-38AC-CCC4-E36D-23B5727E49FE}"/>
              </a:ext>
            </a:extLst>
          </p:cNvPr>
          <p:cNvSpPr/>
          <p:nvPr/>
        </p:nvSpPr>
        <p:spPr>
          <a:xfrm>
            <a:off x="852618" y="1963269"/>
            <a:ext cx="16051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Different processing algorithms</a:t>
            </a:r>
            <a:endParaRPr lang="en-US" sz="837" dirty="0"/>
          </a:p>
        </p:txBody>
      </p:sp>
      <p:sp>
        <p:nvSpPr>
          <p:cNvPr id="44" name="Text 40">
            <a:extLst>
              <a:ext uri="{FF2B5EF4-FFF2-40B4-BE49-F238E27FC236}">
                <a16:creationId xmlns:a16="http://schemas.microsoft.com/office/drawing/2014/main" id="{9CCEF604-B1AD-8418-76F7-82CB00769453}"/>
              </a:ext>
            </a:extLst>
          </p:cNvPr>
          <p:cNvSpPr/>
          <p:nvPr/>
        </p:nvSpPr>
        <p:spPr>
          <a:xfrm>
            <a:off x="357188" y="2134719"/>
            <a:ext cx="5397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Memento:</a:t>
            </a:r>
            <a:endParaRPr lang="en-US" sz="837" dirty="0"/>
          </a:p>
        </p:txBody>
      </p:sp>
      <p:sp>
        <p:nvSpPr>
          <p:cNvPr id="45" name="Text 41">
            <a:extLst>
              <a:ext uri="{FF2B5EF4-FFF2-40B4-BE49-F238E27FC236}">
                <a16:creationId xmlns:a16="http://schemas.microsoft.com/office/drawing/2014/main" id="{A4881E73-415C-7047-694F-0F4BC0A344E6}"/>
              </a:ext>
            </a:extLst>
          </p:cNvPr>
          <p:cNvSpPr/>
          <p:nvPr/>
        </p:nvSpPr>
        <p:spPr>
          <a:xfrm>
            <a:off x="896931" y="2134719"/>
            <a:ext cx="15437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Store document history states</a:t>
            </a:r>
            <a:endParaRPr lang="en-US" sz="837" dirty="0"/>
          </a:p>
        </p:txBody>
      </p:sp>
      <p:sp>
        <p:nvSpPr>
          <p:cNvPr id="46" name="Text 42">
            <a:extLst>
              <a:ext uri="{FF2B5EF4-FFF2-40B4-BE49-F238E27FC236}">
                <a16:creationId xmlns:a16="http://schemas.microsoft.com/office/drawing/2014/main" id="{7DD832C1-2EAB-A7FD-FFF4-80326A8B993C}"/>
              </a:ext>
            </a:extLst>
          </p:cNvPr>
          <p:cNvSpPr/>
          <p:nvPr/>
        </p:nvSpPr>
        <p:spPr>
          <a:xfrm rot="16200000">
            <a:off x="3370641" y="1956751"/>
            <a:ext cx="3040535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Expected Outcome</a:t>
            </a:r>
            <a:endParaRPr lang="en-US" sz="1350" dirty="0"/>
          </a:p>
        </p:txBody>
      </p:sp>
      <p:sp>
        <p:nvSpPr>
          <p:cNvPr id="47" name="Shape 43">
            <a:extLst>
              <a:ext uri="{FF2B5EF4-FFF2-40B4-BE49-F238E27FC236}">
                <a16:creationId xmlns:a16="http://schemas.microsoft.com/office/drawing/2014/main" id="{DEAE4835-EF57-98BB-5BA3-765477C62D0A}"/>
              </a:ext>
            </a:extLst>
          </p:cNvPr>
          <p:cNvSpPr/>
          <p:nvPr/>
        </p:nvSpPr>
        <p:spPr>
          <a:xfrm>
            <a:off x="5133424" y="806042"/>
            <a:ext cx="3299577" cy="4090636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44">
            <a:extLst>
              <a:ext uri="{FF2B5EF4-FFF2-40B4-BE49-F238E27FC236}">
                <a16:creationId xmlns:a16="http://schemas.microsoft.com/office/drawing/2014/main" id="{EC8434F7-4A8B-35FA-8DF4-5E91C161EF49}"/>
              </a:ext>
            </a:extLst>
          </p:cNvPr>
          <p:cNvSpPr/>
          <p:nvPr/>
        </p:nvSpPr>
        <p:spPr>
          <a:xfrm>
            <a:off x="5204863" y="837379"/>
            <a:ext cx="2869745" cy="400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Example usage of the completed system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factory = DocumentFactory()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doc = factory.create_document("html", "Hello World")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Apply transformations (Decorator)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encrypted_doc = EncryptionDecorator(doc)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Build a processing configuration (Builder)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config = ProcessingConfigBuilder()\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.with_validation()\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.with_backup()\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.build()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Process with different strategies (Strategy)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processor = DocumentProcessor(compression_strategy)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processor.process(encrypted_doc, config)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Save document state (Memento)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history = DocumentHistory()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history.save(doc)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Subscribe to changes (Observer)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notifier = DocumentChangeNotifier()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notifier.subscribe(email_observer)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notifier.notify("Document updated")</a:t>
            </a:r>
            <a:endParaRPr lang="en-US" sz="1000" dirty="0"/>
          </a:p>
        </p:txBody>
      </p:sp>
      <p:sp>
        <p:nvSpPr>
          <p:cNvPr id="15" name="Text 40">
            <a:extLst>
              <a:ext uri="{FF2B5EF4-FFF2-40B4-BE49-F238E27FC236}">
                <a16:creationId xmlns:a16="http://schemas.microsoft.com/office/drawing/2014/main" id="{418D0D01-14C1-E9DE-39F3-97D0EC055B38}"/>
              </a:ext>
            </a:extLst>
          </p:cNvPr>
          <p:cNvSpPr/>
          <p:nvPr/>
        </p:nvSpPr>
        <p:spPr>
          <a:xfrm>
            <a:off x="357188" y="2313477"/>
            <a:ext cx="256480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MVC:</a:t>
            </a:r>
            <a:endParaRPr lang="en-US" sz="837" dirty="0"/>
          </a:p>
        </p:txBody>
      </p:sp>
      <p:sp>
        <p:nvSpPr>
          <p:cNvPr id="16" name="Text 41">
            <a:extLst>
              <a:ext uri="{FF2B5EF4-FFF2-40B4-BE49-F238E27FC236}">
                <a16:creationId xmlns:a16="http://schemas.microsoft.com/office/drawing/2014/main" id="{F5235ACA-AE1A-5327-B7B4-3D16B260C19E}"/>
              </a:ext>
            </a:extLst>
          </p:cNvPr>
          <p:cNvSpPr/>
          <p:nvPr/>
        </p:nvSpPr>
        <p:spPr>
          <a:xfrm>
            <a:off x="692116" y="2313477"/>
            <a:ext cx="186589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Structure and module the application</a:t>
            </a:r>
            <a:endParaRPr lang="en-US" sz="837" dirty="0"/>
          </a:p>
        </p:txBody>
      </p:sp>
      <p:sp>
        <p:nvSpPr>
          <p:cNvPr id="17" name="Shape 28">
            <a:extLst>
              <a:ext uri="{FF2B5EF4-FFF2-40B4-BE49-F238E27FC236}">
                <a16:creationId xmlns:a16="http://schemas.microsoft.com/office/drawing/2014/main" id="{9164403E-B85F-9DFD-3908-8C353FB965DB}"/>
              </a:ext>
            </a:extLst>
          </p:cNvPr>
          <p:cNvSpPr/>
          <p:nvPr/>
        </p:nvSpPr>
        <p:spPr>
          <a:xfrm>
            <a:off x="184074" y="2683887"/>
            <a:ext cx="3040535" cy="1346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29">
            <a:extLst>
              <a:ext uri="{FF2B5EF4-FFF2-40B4-BE49-F238E27FC236}">
                <a16:creationId xmlns:a16="http://schemas.microsoft.com/office/drawing/2014/main" id="{0CA62407-5EB3-FFE3-1364-C277BE0B41E8}"/>
              </a:ext>
            </a:extLst>
          </p:cNvPr>
          <p:cNvSpPr/>
          <p:nvPr/>
        </p:nvSpPr>
        <p:spPr>
          <a:xfrm>
            <a:off x="184074" y="2683887"/>
            <a:ext cx="28575" cy="1346886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1" name="Text 46">
            <a:extLst>
              <a:ext uri="{FF2B5EF4-FFF2-40B4-BE49-F238E27FC236}">
                <a16:creationId xmlns:a16="http://schemas.microsoft.com/office/drawing/2014/main" id="{8A49901C-E234-E157-3590-43C08BCF2267}"/>
              </a:ext>
            </a:extLst>
          </p:cNvPr>
          <p:cNvSpPr/>
          <p:nvPr/>
        </p:nvSpPr>
        <p:spPr>
          <a:xfrm>
            <a:off x="514003" y="3067379"/>
            <a:ext cx="2090123" cy="5799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Real-world systems often combine multiple patterns to leverage their complementary strengths </a:t>
            </a:r>
            <a:endParaRPr lang="en-US" sz="942" dirty="0"/>
          </a:p>
        </p:txBody>
      </p:sp>
      <p:pic>
        <p:nvPicPr>
          <p:cNvPr id="50" name="Image 2" descr="preencoded.png">
            <a:extLst>
              <a:ext uri="{FF2B5EF4-FFF2-40B4-BE49-F238E27FC236}">
                <a16:creationId xmlns:a16="http://schemas.microsoft.com/office/drawing/2014/main" id="{CE4F55A8-9AE6-EC69-E33D-82E32FCD9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980" y="2814464"/>
            <a:ext cx="96441" cy="1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F40D-BDB7-28FD-9C15-49D8181C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7B39F01-724C-31E1-7662-E9CA8026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1">
            <a:extLst>
              <a:ext uri="{FF2B5EF4-FFF2-40B4-BE49-F238E27FC236}">
                <a16:creationId xmlns:a16="http://schemas.microsoft.com/office/drawing/2014/main" id="{8CF27D41-E617-4530-273A-B7778FF0B73D}"/>
              </a:ext>
            </a:extLst>
          </p:cNvPr>
          <p:cNvSpPr/>
          <p:nvPr/>
        </p:nvSpPr>
        <p:spPr>
          <a:xfrm>
            <a:off x="271790" y="708873"/>
            <a:ext cx="8586459" cy="82867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7E7636F-38E4-7286-D100-8D8A59E35957}"/>
              </a:ext>
            </a:extLst>
          </p:cNvPr>
          <p:cNvSpPr/>
          <p:nvPr/>
        </p:nvSpPr>
        <p:spPr>
          <a:xfrm>
            <a:off x="450385" y="969323"/>
            <a:ext cx="8215313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Patterns Categories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1AAFD17A-A4A3-74FE-AAF2-BC60DF5ED6D4}"/>
              </a:ext>
            </a:extLst>
          </p:cNvPr>
          <p:cNvSpPr/>
          <p:nvPr/>
        </p:nvSpPr>
        <p:spPr>
          <a:xfrm>
            <a:off x="360983" y="1619482"/>
            <a:ext cx="4041499" cy="142936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ED35096B-D362-6119-82EE-731CB614F21B}"/>
              </a:ext>
            </a:extLst>
          </p:cNvPr>
          <p:cNvSpPr/>
          <p:nvPr/>
        </p:nvSpPr>
        <p:spPr>
          <a:xfrm>
            <a:off x="360983" y="1619482"/>
            <a:ext cx="28575" cy="1429364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CDD68C82-2450-5BF4-3951-DFA50D17E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58" y="1798074"/>
            <a:ext cx="214313" cy="171450"/>
          </a:xfrm>
          <a:prstGeom prst="rect">
            <a:avLst/>
          </a:prstGeom>
        </p:spPr>
      </p:pic>
      <p:sp>
        <p:nvSpPr>
          <p:cNvPr id="13" name="Text 9">
            <a:extLst>
              <a:ext uri="{FF2B5EF4-FFF2-40B4-BE49-F238E27FC236}">
                <a16:creationId xmlns:a16="http://schemas.microsoft.com/office/drawing/2014/main" id="{BC82F9C5-A309-ED18-C2F6-1FA9AEEA84DA}"/>
              </a:ext>
            </a:extLst>
          </p:cNvPr>
          <p:cNvSpPr/>
          <p:nvPr/>
        </p:nvSpPr>
        <p:spPr>
          <a:xfrm>
            <a:off x="718171" y="1786175"/>
            <a:ext cx="1296402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Creational</a:t>
            </a:r>
            <a:endParaRPr lang="en-US" sz="135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4CA5391D-1399-D169-23D9-0971ADE9F509}"/>
              </a:ext>
            </a:extLst>
          </p:cNvPr>
          <p:cNvSpPr/>
          <p:nvPr/>
        </p:nvSpPr>
        <p:spPr>
          <a:xfrm>
            <a:off x="503858" y="2094024"/>
            <a:ext cx="3623410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Deal with object creation mechanisms, trying to create objects in a manner suitable to the situation.</a:t>
            </a:r>
            <a:endParaRPr lang="en-US" sz="1046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7639DC12-6C01-5A46-C7F3-95EE38936836}"/>
              </a:ext>
            </a:extLst>
          </p:cNvPr>
          <p:cNvSpPr/>
          <p:nvPr/>
        </p:nvSpPr>
        <p:spPr>
          <a:xfrm>
            <a:off x="503858" y="2613782"/>
            <a:ext cx="3623410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Examples: Singleton, Factory, Builder, Prototype, .</a:t>
            </a:r>
          </a:p>
          <a:p>
            <a:r>
              <a:rPr lang="en-US" sz="942" b="1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Common</a:t>
            </a:r>
            <a:r>
              <a:rPr lang="en-US" sz="942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Immutable</a:t>
            </a:r>
            <a:endParaRPr lang="en-US" sz="942" dirty="0"/>
          </a:p>
        </p:txBody>
      </p:sp>
      <p:sp>
        <p:nvSpPr>
          <p:cNvPr id="16" name="Shape 12">
            <a:extLst>
              <a:ext uri="{FF2B5EF4-FFF2-40B4-BE49-F238E27FC236}">
                <a16:creationId xmlns:a16="http://schemas.microsoft.com/office/drawing/2014/main" id="{7DF52BD0-B241-83A4-5F97-EAA3C3140017}"/>
              </a:ext>
            </a:extLst>
          </p:cNvPr>
          <p:cNvSpPr/>
          <p:nvPr/>
        </p:nvSpPr>
        <p:spPr>
          <a:xfrm>
            <a:off x="4836648" y="3203405"/>
            <a:ext cx="3946409" cy="142936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C3DB06DB-89D3-8EA4-388D-8BCCF5F09C36}"/>
              </a:ext>
            </a:extLst>
          </p:cNvPr>
          <p:cNvSpPr/>
          <p:nvPr/>
        </p:nvSpPr>
        <p:spPr>
          <a:xfrm>
            <a:off x="4836648" y="3203405"/>
            <a:ext cx="28575" cy="1429364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70EC8540-7117-9B9D-9298-4A8178FAF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523" y="3381997"/>
            <a:ext cx="167414" cy="171450"/>
          </a:xfrm>
          <a:prstGeom prst="rect">
            <a:avLst/>
          </a:prstGeom>
        </p:spPr>
      </p:pic>
      <p:sp>
        <p:nvSpPr>
          <p:cNvPr id="19" name="Text 14">
            <a:extLst>
              <a:ext uri="{FF2B5EF4-FFF2-40B4-BE49-F238E27FC236}">
                <a16:creationId xmlns:a16="http://schemas.microsoft.com/office/drawing/2014/main" id="{315DAF04-9FE0-C682-6E16-2E0960B4BE9A}"/>
              </a:ext>
            </a:extLst>
          </p:cNvPr>
          <p:cNvSpPr/>
          <p:nvPr/>
        </p:nvSpPr>
        <p:spPr>
          <a:xfrm>
            <a:off x="5150973" y="3370098"/>
            <a:ext cx="1224982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Structural</a:t>
            </a:r>
            <a:endParaRPr lang="en-US" sz="1350" dirty="0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FAFA2FCB-A4BF-F602-060F-99B6A889C59A}"/>
              </a:ext>
            </a:extLst>
          </p:cNvPr>
          <p:cNvSpPr/>
          <p:nvPr/>
        </p:nvSpPr>
        <p:spPr>
          <a:xfrm>
            <a:off x="4979523" y="3677947"/>
            <a:ext cx="3538161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Deal with object composition and relationships between entities, ensuring flexibility and efficiency.</a:t>
            </a:r>
            <a:endParaRPr lang="en-US" sz="1046" dirty="0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AB7E8205-DF2B-2A38-5C33-0F2C795BFBB3}"/>
              </a:ext>
            </a:extLst>
          </p:cNvPr>
          <p:cNvSpPr/>
          <p:nvPr/>
        </p:nvSpPr>
        <p:spPr>
          <a:xfrm>
            <a:off x="4979523" y="4197705"/>
            <a:ext cx="3538161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</a:t>
            </a:r>
            <a:r>
              <a:rPr lang="en-US" sz="942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Adapter, Decorator, Facade, Proxy.</a:t>
            </a:r>
          </a:p>
          <a:p>
            <a:r>
              <a:rPr lang="en-US" sz="942" b="1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Common</a:t>
            </a:r>
            <a:r>
              <a:rPr lang="en-US" sz="942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Adapter.</a:t>
            </a:r>
            <a:endParaRPr lang="en-US" sz="942" dirty="0"/>
          </a:p>
        </p:txBody>
      </p:sp>
      <p:sp>
        <p:nvSpPr>
          <p:cNvPr id="22" name="Shape 17">
            <a:extLst>
              <a:ext uri="{FF2B5EF4-FFF2-40B4-BE49-F238E27FC236}">
                <a16:creationId xmlns:a16="http://schemas.microsoft.com/office/drawing/2014/main" id="{F9022E7C-BDCF-74DA-1CFF-CCEE82DAB382}"/>
              </a:ext>
            </a:extLst>
          </p:cNvPr>
          <p:cNvSpPr/>
          <p:nvPr/>
        </p:nvSpPr>
        <p:spPr>
          <a:xfrm>
            <a:off x="4836648" y="1619482"/>
            <a:ext cx="3946369" cy="142936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8">
            <a:extLst>
              <a:ext uri="{FF2B5EF4-FFF2-40B4-BE49-F238E27FC236}">
                <a16:creationId xmlns:a16="http://schemas.microsoft.com/office/drawing/2014/main" id="{DE59510F-F0A0-3AE5-C52B-59FC2754B3AE}"/>
              </a:ext>
            </a:extLst>
          </p:cNvPr>
          <p:cNvSpPr/>
          <p:nvPr/>
        </p:nvSpPr>
        <p:spPr>
          <a:xfrm>
            <a:off x="4836648" y="1619482"/>
            <a:ext cx="28575" cy="1429364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5B9728FF-C8A0-4F1C-63D1-47F4225FC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523" y="1798074"/>
            <a:ext cx="167414" cy="171450"/>
          </a:xfrm>
          <a:prstGeom prst="rect">
            <a:avLst/>
          </a:prstGeom>
        </p:spPr>
      </p:pic>
      <p:sp>
        <p:nvSpPr>
          <p:cNvPr id="25" name="Text 19">
            <a:extLst>
              <a:ext uri="{FF2B5EF4-FFF2-40B4-BE49-F238E27FC236}">
                <a16:creationId xmlns:a16="http://schemas.microsoft.com/office/drawing/2014/main" id="{03089F23-3AAE-4DB0-572B-DB9FF820E95D}"/>
              </a:ext>
            </a:extLst>
          </p:cNvPr>
          <p:cNvSpPr/>
          <p:nvPr/>
        </p:nvSpPr>
        <p:spPr>
          <a:xfrm>
            <a:off x="5150973" y="1786175"/>
            <a:ext cx="1320545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Behavioral</a:t>
            </a:r>
            <a:endParaRPr lang="en-US" sz="1350" dirty="0"/>
          </a:p>
        </p:txBody>
      </p:sp>
      <p:sp>
        <p:nvSpPr>
          <p:cNvPr id="26" name="Text 20">
            <a:extLst>
              <a:ext uri="{FF2B5EF4-FFF2-40B4-BE49-F238E27FC236}">
                <a16:creationId xmlns:a16="http://schemas.microsoft.com/office/drawing/2014/main" id="{0EC36615-ABCF-DC7C-1794-6800F5E83C63}"/>
              </a:ext>
            </a:extLst>
          </p:cNvPr>
          <p:cNvSpPr/>
          <p:nvPr/>
        </p:nvSpPr>
        <p:spPr>
          <a:xfrm>
            <a:off x="4979523" y="2094024"/>
            <a:ext cx="3538121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Focus on communication between objects and the assignment of responsibilities between objects.</a:t>
            </a:r>
            <a:endParaRPr lang="en-US" sz="1046" dirty="0"/>
          </a:p>
        </p:txBody>
      </p:sp>
      <p:sp>
        <p:nvSpPr>
          <p:cNvPr id="27" name="Text 21">
            <a:extLst>
              <a:ext uri="{FF2B5EF4-FFF2-40B4-BE49-F238E27FC236}">
                <a16:creationId xmlns:a16="http://schemas.microsoft.com/office/drawing/2014/main" id="{1DDA366E-9E9A-E33B-2D4C-B7879BACBBB8}"/>
              </a:ext>
            </a:extLst>
          </p:cNvPr>
          <p:cNvSpPr/>
          <p:nvPr/>
        </p:nvSpPr>
        <p:spPr>
          <a:xfrm>
            <a:off x="4979523" y="2613782"/>
            <a:ext cx="3538121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Examples: Observer, Strategy, State, Command.</a:t>
            </a:r>
          </a:p>
          <a:p>
            <a:r>
              <a:rPr lang="en-US" sz="942" b="1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Common</a:t>
            </a:r>
            <a:r>
              <a:rPr lang="en-US" sz="942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Observer.</a:t>
            </a:r>
            <a:endParaRPr lang="en-US" sz="942" dirty="0"/>
          </a:p>
        </p:txBody>
      </p:sp>
      <p:sp>
        <p:nvSpPr>
          <p:cNvPr id="30" name="Text 23">
            <a:extLst>
              <a:ext uri="{FF2B5EF4-FFF2-40B4-BE49-F238E27FC236}">
                <a16:creationId xmlns:a16="http://schemas.microsoft.com/office/drawing/2014/main" id="{B89F9B10-CCE5-69C7-6215-6C6D52932DA7}"/>
              </a:ext>
            </a:extLst>
          </p:cNvPr>
          <p:cNvSpPr/>
          <p:nvPr/>
        </p:nvSpPr>
        <p:spPr>
          <a:xfrm>
            <a:off x="4554353" y="5419324"/>
            <a:ext cx="35266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2F27E3DE-795C-A112-CDAE-C135F1454A43}"/>
              </a:ext>
            </a:extLst>
          </p:cNvPr>
          <p:cNvSpPr/>
          <p:nvPr/>
        </p:nvSpPr>
        <p:spPr>
          <a:xfrm>
            <a:off x="360983" y="3195133"/>
            <a:ext cx="4041499" cy="142936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2" name="Shape 8">
            <a:extLst>
              <a:ext uri="{FF2B5EF4-FFF2-40B4-BE49-F238E27FC236}">
                <a16:creationId xmlns:a16="http://schemas.microsoft.com/office/drawing/2014/main" id="{095B148F-2CFD-73C7-73FB-4C6523134E39}"/>
              </a:ext>
            </a:extLst>
          </p:cNvPr>
          <p:cNvSpPr/>
          <p:nvPr/>
        </p:nvSpPr>
        <p:spPr>
          <a:xfrm>
            <a:off x="360983" y="3195133"/>
            <a:ext cx="28575" cy="1429364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Text 9">
            <a:extLst>
              <a:ext uri="{FF2B5EF4-FFF2-40B4-BE49-F238E27FC236}">
                <a16:creationId xmlns:a16="http://schemas.microsoft.com/office/drawing/2014/main" id="{AC18BF89-4AD8-9B8D-B9CA-E7AD15275A37}"/>
              </a:ext>
            </a:extLst>
          </p:cNvPr>
          <p:cNvSpPr/>
          <p:nvPr/>
        </p:nvSpPr>
        <p:spPr>
          <a:xfrm>
            <a:off x="718171" y="3361826"/>
            <a:ext cx="1296402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Architectural </a:t>
            </a:r>
            <a:endParaRPr lang="en-US" sz="1350" dirty="0"/>
          </a:p>
        </p:txBody>
      </p:sp>
      <p:sp>
        <p:nvSpPr>
          <p:cNvPr id="35" name="Text 10">
            <a:extLst>
              <a:ext uri="{FF2B5EF4-FFF2-40B4-BE49-F238E27FC236}">
                <a16:creationId xmlns:a16="http://schemas.microsoft.com/office/drawing/2014/main" id="{D80D61ED-AD62-12F0-09EF-2A8B75586475}"/>
              </a:ext>
            </a:extLst>
          </p:cNvPr>
          <p:cNvSpPr/>
          <p:nvPr/>
        </p:nvSpPr>
        <p:spPr>
          <a:xfrm>
            <a:off x="503858" y="3669675"/>
            <a:ext cx="3623410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the overall fundamental layout of components and their interactions.</a:t>
            </a:r>
            <a:endParaRPr lang="en-US" sz="1046" dirty="0"/>
          </a:p>
        </p:txBody>
      </p:sp>
      <p:sp>
        <p:nvSpPr>
          <p:cNvPr id="36" name="Text 11">
            <a:extLst>
              <a:ext uri="{FF2B5EF4-FFF2-40B4-BE49-F238E27FC236}">
                <a16:creationId xmlns:a16="http://schemas.microsoft.com/office/drawing/2014/main" id="{D5841E58-A1A6-518F-FA51-BBA9016A1072}"/>
              </a:ext>
            </a:extLst>
          </p:cNvPr>
          <p:cNvSpPr/>
          <p:nvPr/>
        </p:nvSpPr>
        <p:spPr>
          <a:xfrm>
            <a:off x="503858" y="4116945"/>
            <a:ext cx="3623410" cy="434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Examples: MVC (Model-View-Controller), Layered, Microservices, Client-Server, Broker Pattern</a:t>
            </a:r>
          </a:p>
          <a:p>
            <a:r>
              <a:rPr lang="en-US" sz="942" b="1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Common</a:t>
            </a:r>
            <a:r>
              <a:rPr lang="en-US" sz="942" i="1" dirty="0">
                <a:solidFill>
                  <a:srgbClr val="4682B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MVC</a:t>
            </a:r>
            <a:endParaRPr lang="en-US" sz="942" dirty="0"/>
          </a:p>
        </p:txBody>
      </p:sp>
      <p:pic>
        <p:nvPicPr>
          <p:cNvPr id="1026" name="Picture 2" descr="hospital flat icon in blue square. 29892714 PNG">
            <a:extLst>
              <a:ext uri="{FF2B5EF4-FFF2-40B4-BE49-F238E27FC236}">
                <a16:creationId xmlns:a16="http://schemas.microsoft.com/office/drawing/2014/main" id="{2D24C3AF-FB30-268A-9BFF-31864C1C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85" y="3347955"/>
            <a:ext cx="271670" cy="2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8594" y="178594"/>
            <a:ext cx="878681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Immutable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8594" y="671513"/>
            <a:ext cx="8786813" cy="42862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76" y="809030"/>
            <a:ext cx="12501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48992" y="805458"/>
            <a:ext cx="397100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Objects whose state cannot be modified after they are created </a:t>
            </a:r>
            <a:endParaRPr lang="en-US" sz="1046" dirty="0"/>
          </a:p>
        </p:txBody>
      </p:sp>
      <p:sp>
        <p:nvSpPr>
          <p:cNvPr id="10" name="Shape 6"/>
          <p:cNvSpPr/>
          <p:nvPr/>
        </p:nvSpPr>
        <p:spPr>
          <a:xfrm>
            <a:off x="4975928" y="2619423"/>
            <a:ext cx="2812963" cy="54292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4975928" y="2619423"/>
            <a:ext cx="28575" cy="54292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365" y="2717650"/>
            <a:ext cx="128588" cy="12858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175953" y="2715864"/>
            <a:ext cx="11291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Built-in Immutables </a:t>
            </a:r>
            <a:endParaRPr lang="en-US" sz="942" dirty="0"/>
          </a:p>
        </p:txBody>
      </p:sp>
      <p:sp>
        <p:nvSpPr>
          <p:cNvPr id="14" name="Text 9"/>
          <p:cNvSpPr/>
          <p:nvPr/>
        </p:nvSpPr>
        <p:spPr>
          <a:xfrm>
            <a:off x="5047365" y="2919461"/>
            <a:ext cx="26700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str, int, float, bool, tuple, frozenset, bytes </a:t>
            </a:r>
            <a:endParaRPr lang="en-US" sz="837" dirty="0"/>
          </a:p>
        </p:txBody>
      </p:sp>
      <p:sp>
        <p:nvSpPr>
          <p:cNvPr id="18" name="Text 13"/>
          <p:cNvSpPr/>
          <p:nvPr/>
        </p:nvSpPr>
        <p:spPr>
          <a:xfrm>
            <a:off x="1073604" y="1800224"/>
            <a:ext cx="282013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Benefits &amp; Use Cases</a:t>
            </a:r>
            <a:endParaRPr lang="en-US" sz="1350" dirty="0"/>
          </a:p>
        </p:txBody>
      </p:sp>
      <p:sp>
        <p:nvSpPr>
          <p:cNvPr id="19" name="Shape 14"/>
          <p:cNvSpPr/>
          <p:nvPr/>
        </p:nvSpPr>
        <p:spPr>
          <a:xfrm>
            <a:off x="1073604" y="2128837"/>
            <a:ext cx="2820135" cy="88582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1073604" y="2128837"/>
            <a:ext cx="28575" cy="88582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042" y="2227063"/>
            <a:ext cx="128588" cy="12858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273629" y="2225277"/>
            <a:ext cx="5003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Benefits </a:t>
            </a:r>
            <a:endParaRPr lang="en-US" sz="942" dirty="0"/>
          </a:p>
        </p:txBody>
      </p:sp>
      <p:sp>
        <p:nvSpPr>
          <p:cNvPr id="23" name="Text 17"/>
          <p:cNvSpPr/>
          <p:nvPr/>
        </p:nvSpPr>
        <p:spPr>
          <a:xfrm>
            <a:off x="1252198" y="2428874"/>
            <a:ext cx="257010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Thread safety</a:t>
            </a:r>
            <a:endParaRPr lang="en-US" sz="837" dirty="0"/>
          </a:p>
        </p:txBody>
      </p:sp>
      <p:sp>
        <p:nvSpPr>
          <p:cNvPr id="24" name="Text 18"/>
          <p:cNvSpPr/>
          <p:nvPr/>
        </p:nvSpPr>
        <p:spPr>
          <a:xfrm>
            <a:off x="1252198" y="2600324"/>
            <a:ext cx="257010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Hashable (usable as dict keys)</a:t>
            </a:r>
            <a:endParaRPr lang="en-US" sz="837" dirty="0"/>
          </a:p>
        </p:txBody>
      </p:sp>
      <p:sp>
        <p:nvSpPr>
          <p:cNvPr id="25" name="Text 19"/>
          <p:cNvSpPr/>
          <p:nvPr/>
        </p:nvSpPr>
        <p:spPr>
          <a:xfrm>
            <a:off x="1252198" y="2771774"/>
            <a:ext cx="257010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Predictable behavior</a:t>
            </a:r>
            <a:endParaRPr lang="en-US" sz="837" dirty="0"/>
          </a:p>
        </p:txBody>
      </p:sp>
      <p:sp>
        <p:nvSpPr>
          <p:cNvPr id="26" name="Shape 20"/>
          <p:cNvSpPr/>
          <p:nvPr/>
        </p:nvSpPr>
        <p:spPr>
          <a:xfrm>
            <a:off x="4984514" y="1669304"/>
            <a:ext cx="2820135" cy="88582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Shape 21"/>
          <p:cNvSpPr/>
          <p:nvPr/>
        </p:nvSpPr>
        <p:spPr>
          <a:xfrm>
            <a:off x="4984514" y="1669304"/>
            <a:ext cx="28575" cy="88582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952" y="1767530"/>
            <a:ext cx="96441" cy="128588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5152393" y="1765744"/>
            <a:ext cx="6646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 Cases </a:t>
            </a:r>
            <a:endParaRPr lang="en-US" sz="942" dirty="0"/>
          </a:p>
        </p:txBody>
      </p:sp>
      <p:sp>
        <p:nvSpPr>
          <p:cNvPr id="30" name="Text 23"/>
          <p:cNvSpPr/>
          <p:nvPr/>
        </p:nvSpPr>
        <p:spPr>
          <a:xfrm>
            <a:off x="5163108" y="1969341"/>
            <a:ext cx="257010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Configuration objects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163108" y="2162107"/>
            <a:ext cx="2268250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Value objects in Domain-Driven Design (DDD)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5163108" y="2312241"/>
            <a:ext cx="257010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Multi-threaded environments</a:t>
            </a:r>
            <a:endParaRPr lang="en-US" sz="837" dirty="0"/>
          </a:p>
        </p:txBody>
      </p:sp>
      <p:sp>
        <p:nvSpPr>
          <p:cNvPr id="33" name="Shape 26"/>
          <p:cNvSpPr/>
          <p:nvPr/>
        </p:nvSpPr>
        <p:spPr>
          <a:xfrm>
            <a:off x="260139" y="3473852"/>
            <a:ext cx="8786813" cy="335756"/>
          </a:xfrm>
          <a:prstGeom prst="rect">
            <a:avLst/>
          </a:prstGeom>
          <a:solidFill>
            <a:srgbClr val="F8FAF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752" y="3577436"/>
            <a:ext cx="96441" cy="128588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1273630" y="3554219"/>
            <a:ext cx="69276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Immutability promotes functional programming principles and prevents bugs from unexpected state changes 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88404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Decorator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14313" y="584002"/>
            <a:ext cx="8715375" cy="500063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52" y="757238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21427" y="753666"/>
            <a:ext cx="484402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Dynamically adds responsibilities to objects without modifying their structure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61047" y="1193900"/>
            <a:ext cx="2937337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Traditional OOP Implementation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261047" y="1533519"/>
            <a:ext cx="2942331" cy="2913558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352987" y="1587425"/>
            <a:ext cx="2733945" cy="28315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Component: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operation(self):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pass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ConcreteComponent(Component):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operation(self):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"Basic operation"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Decorator(Component):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__init__(self, component):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self._component = component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operation(self):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self._component.operation()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ConcreteDecorator(Decorator):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operation(self):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f"Enhanced {super().operation()}"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Usage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component = ConcreteComponent()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decorated = ConcreteDecorator(component)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print(decorated.operation())  # Enhanced Basic operation</a:t>
            </a:r>
            <a:endParaRPr lang="en-US" sz="800" dirty="0"/>
          </a:p>
        </p:txBody>
      </p:sp>
      <p:sp>
        <p:nvSpPr>
          <p:cNvPr id="13" name="Text 9"/>
          <p:cNvSpPr/>
          <p:nvPr/>
        </p:nvSpPr>
        <p:spPr>
          <a:xfrm>
            <a:off x="5203155" y="1262511"/>
            <a:ext cx="2318823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Real-World Applications</a:t>
            </a:r>
            <a:endParaRPr lang="en-US" sz="1350" dirty="0"/>
          </a:p>
        </p:txBody>
      </p:sp>
      <p:sp>
        <p:nvSpPr>
          <p:cNvPr id="14" name="Shape 10"/>
          <p:cNvSpPr/>
          <p:nvPr/>
        </p:nvSpPr>
        <p:spPr>
          <a:xfrm>
            <a:off x="5203155" y="1602130"/>
            <a:ext cx="2318823" cy="878394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5" name="Shape 11"/>
          <p:cNvSpPr/>
          <p:nvPr/>
        </p:nvSpPr>
        <p:spPr>
          <a:xfrm>
            <a:off x="5203155" y="1602130"/>
            <a:ext cx="28575" cy="878394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880" y="1714643"/>
            <a:ext cx="128588" cy="12858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5417467" y="1711807"/>
            <a:ext cx="1221972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Common Use Cases 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5417468" y="1925733"/>
            <a:ext cx="2590753" cy="5152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Authentication &amp; authorization</a:t>
            </a:r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Logging &amp; instrumentation</a:t>
            </a:r>
            <a:endParaRPr lang="en-US" sz="837" dirty="0"/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Caching &amp; memorization</a:t>
            </a:r>
            <a:endParaRPr lang="en-US" sz="837" dirty="0"/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 validation</a:t>
            </a:r>
            <a:endParaRPr lang="en-US" sz="837" dirty="0"/>
          </a:p>
        </p:txBody>
      </p:sp>
      <p:sp>
        <p:nvSpPr>
          <p:cNvPr id="19" name="Text 14"/>
          <p:cNvSpPr/>
          <p:nvPr/>
        </p:nvSpPr>
        <p:spPr>
          <a:xfrm>
            <a:off x="5396036" y="2130651"/>
            <a:ext cx="2099091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5396036" y="2302101"/>
            <a:ext cx="2099091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24" name="Shape 19"/>
          <p:cNvSpPr/>
          <p:nvPr/>
        </p:nvSpPr>
        <p:spPr>
          <a:xfrm>
            <a:off x="4177685" y="3144123"/>
            <a:ext cx="3998212" cy="364331"/>
          </a:xfrm>
          <a:prstGeom prst="rect">
            <a:avLst/>
          </a:prstGeom>
          <a:solidFill>
            <a:srgbClr val="F8FAF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125" y="3261994"/>
            <a:ext cx="96441" cy="128588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4439003" y="3177216"/>
            <a:ext cx="3736893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Python's decorator syntax makes this pattern particularly elegant and widely used in the language ecosystem </a:t>
            </a:r>
            <a:endParaRPr lang="en-US" sz="9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83241"/>
            <a:ext cx="88582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Strategy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42875" y="597591"/>
            <a:ext cx="8858250" cy="385763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714" y="713677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78589" y="710105"/>
            <a:ext cx="632969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Defines a family of algorithms, encapsulates each one, and makes them interchangeable at runtime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984388" y="1157288"/>
            <a:ext cx="289559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Basic Implementation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984388" y="1368476"/>
            <a:ext cx="2895591" cy="3362550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055826" y="1368475"/>
            <a:ext cx="2752716" cy="32316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from abc import ABC, abstractmethod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SortStrategy(ABC):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@abstractmethod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sort(self, data): pass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QuickSort(SortStrategy):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sort(self, data):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print("Quick sorting...")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sorted(data)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MergeSort(SortStrategy):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sort(self, data):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print("Merge sorting...")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sorted(data)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Usage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data = [5, 2, 8, 1, 9]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result = QuickSort().sort(data)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Switch strategy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result = MergeSort().sort(data)</a:t>
            </a:r>
            <a:endParaRPr lang="en-US" sz="1000" dirty="0"/>
          </a:p>
        </p:txBody>
      </p:sp>
      <p:sp>
        <p:nvSpPr>
          <p:cNvPr id="10" name="Shape 6"/>
          <p:cNvSpPr/>
          <p:nvPr/>
        </p:nvSpPr>
        <p:spPr>
          <a:xfrm>
            <a:off x="4820611" y="1694633"/>
            <a:ext cx="2895591" cy="434318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4820611" y="1694633"/>
            <a:ext cx="28575" cy="434318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4877761" y="1766071"/>
            <a:ext cx="56519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Point: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5442954" y="1766071"/>
            <a:ext cx="187428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Encapsulates algorithms in separate 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4877761" y="1926080"/>
            <a:ext cx="38113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classes </a:t>
            </a:r>
            <a:endParaRPr lang="en-US" sz="837" dirty="0"/>
          </a:p>
        </p:txBody>
      </p:sp>
      <p:sp>
        <p:nvSpPr>
          <p:cNvPr id="18" name="Shape 14"/>
          <p:cNvSpPr/>
          <p:nvPr/>
        </p:nvSpPr>
        <p:spPr>
          <a:xfrm>
            <a:off x="4820639" y="2390576"/>
            <a:ext cx="2895591" cy="274309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5"/>
          <p:cNvSpPr/>
          <p:nvPr/>
        </p:nvSpPr>
        <p:spPr>
          <a:xfrm>
            <a:off x="4820639" y="2390576"/>
            <a:ext cx="28575" cy="274309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4877789" y="2462014"/>
            <a:ext cx="56519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Point: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5442982" y="2462014"/>
            <a:ext cx="202664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Context maintains reference to strategy </a:t>
            </a:r>
            <a:endParaRPr lang="en-US" sz="837" dirty="0"/>
          </a:p>
        </p:txBody>
      </p:sp>
      <p:sp>
        <p:nvSpPr>
          <p:cNvPr id="25" name="Shape 21"/>
          <p:cNvSpPr/>
          <p:nvPr/>
        </p:nvSpPr>
        <p:spPr>
          <a:xfrm>
            <a:off x="4820611" y="2803825"/>
            <a:ext cx="2895619" cy="594327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Shape 22"/>
          <p:cNvSpPr/>
          <p:nvPr/>
        </p:nvSpPr>
        <p:spPr>
          <a:xfrm>
            <a:off x="4820611" y="2803825"/>
            <a:ext cx="28575" cy="594327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761" y="2885978"/>
            <a:ext cx="114300" cy="114300"/>
          </a:xfrm>
          <a:prstGeom prst="rect">
            <a:avLst/>
          </a:prstGeom>
        </p:spPr>
      </p:pic>
      <p:sp>
        <p:nvSpPr>
          <p:cNvPr id="28" name="Text 23"/>
          <p:cNvSpPr/>
          <p:nvPr/>
        </p:nvSpPr>
        <p:spPr>
          <a:xfrm>
            <a:off x="4992061" y="2882407"/>
            <a:ext cx="59075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 Cases 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4877761" y="3061000"/>
            <a:ext cx="2781319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Payment processing, compression algorithms, authentication methods </a:t>
            </a:r>
            <a:endParaRPr lang="en-US" sz="732" dirty="0"/>
          </a:p>
        </p:txBody>
      </p:sp>
      <p:sp>
        <p:nvSpPr>
          <p:cNvPr id="30" name="Shape 25"/>
          <p:cNvSpPr/>
          <p:nvPr/>
        </p:nvSpPr>
        <p:spPr>
          <a:xfrm>
            <a:off x="4734914" y="3655326"/>
            <a:ext cx="3124455" cy="465835"/>
          </a:xfrm>
          <a:prstGeom prst="rect">
            <a:avLst/>
          </a:prstGeom>
          <a:solidFill>
            <a:srgbClr val="F8FAF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914" y="3749257"/>
            <a:ext cx="85725" cy="114300"/>
          </a:xfrm>
          <a:prstGeom prst="rect">
            <a:avLst/>
          </a:prstGeom>
        </p:spPr>
      </p:pic>
      <p:sp>
        <p:nvSpPr>
          <p:cNvPr id="32" name="Text 26"/>
          <p:cNvSpPr/>
          <p:nvPr/>
        </p:nvSpPr>
        <p:spPr>
          <a:xfrm>
            <a:off x="4820611" y="3718436"/>
            <a:ext cx="2769292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Python's first-class functions make the Strategy pattern particularly elegant and concise 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6325" y="-18634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Builder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14313" y="343319"/>
            <a:ext cx="8715375" cy="71437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3" y="516555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8600" y="503045"/>
            <a:ext cx="8880882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Separates the construction of complex objects from their representation, allowing the same construction process to create different representations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4571954" y="726300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228600" y="1113091"/>
            <a:ext cx="1976055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Pattern Structure</a:t>
            </a:r>
            <a:endParaRPr lang="en-US" sz="1350" dirty="0"/>
          </a:p>
        </p:txBody>
      </p:sp>
      <p:sp>
        <p:nvSpPr>
          <p:cNvPr id="9" name="Shape 5"/>
          <p:cNvSpPr/>
          <p:nvPr/>
        </p:nvSpPr>
        <p:spPr>
          <a:xfrm>
            <a:off x="214313" y="1366417"/>
            <a:ext cx="1993980" cy="1013824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6"/>
          <p:cNvSpPr/>
          <p:nvPr/>
        </p:nvSpPr>
        <p:spPr>
          <a:xfrm>
            <a:off x="214313" y="1366417"/>
            <a:ext cx="28575" cy="1013824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300038" y="1409049"/>
            <a:ext cx="1535677" cy="2576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Director: </a:t>
            </a: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Controls the building </a:t>
            </a:r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  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817017" y="1532599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300038" y="1816358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300038" y="1723504"/>
            <a:ext cx="180658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Builder:</a:t>
            </a: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Interface  for creating parts 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731844" y="1723504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300038" y="1894954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300038" y="1894954"/>
            <a:ext cx="1890330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Concrete Builder: </a:t>
            </a: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Implements  building steps 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300038" y="2122833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300038" y="2294283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307070" y="2207986"/>
            <a:ext cx="1837041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Product: </a:t>
            </a: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Complex object being built 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300038" y="2637183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300038" y="3187958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23" name="Shape 19"/>
          <p:cNvSpPr/>
          <p:nvPr/>
        </p:nvSpPr>
        <p:spPr>
          <a:xfrm>
            <a:off x="214312" y="2452740"/>
            <a:ext cx="1982881" cy="992980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20"/>
          <p:cNvSpPr/>
          <p:nvPr/>
        </p:nvSpPr>
        <p:spPr>
          <a:xfrm>
            <a:off x="214313" y="2452740"/>
            <a:ext cx="28575" cy="99298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8" y="2524615"/>
            <a:ext cx="128588" cy="128588"/>
          </a:xfrm>
          <a:prstGeom prst="rect">
            <a:avLst/>
          </a:prstGeom>
        </p:spPr>
      </p:pic>
      <p:sp>
        <p:nvSpPr>
          <p:cNvPr id="26" name="Text 21"/>
          <p:cNvSpPr/>
          <p:nvPr/>
        </p:nvSpPr>
        <p:spPr>
          <a:xfrm>
            <a:off x="428625" y="2522829"/>
            <a:ext cx="5003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Benefits </a:t>
            </a:r>
            <a:endParaRPr lang="en-US" sz="942" dirty="0"/>
          </a:p>
        </p:txBody>
      </p:sp>
      <p:sp>
        <p:nvSpPr>
          <p:cNvPr id="27" name="Text 22"/>
          <p:cNvSpPr/>
          <p:nvPr/>
        </p:nvSpPr>
        <p:spPr>
          <a:xfrm>
            <a:off x="353287" y="2724572"/>
            <a:ext cx="1768308" cy="6440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Constructs objects step-by-step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Reuses construction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Isolates complex construction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Fine control over building process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407193" y="3495611"/>
            <a:ext cx="1618033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30" name="Text 25"/>
          <p:cNvSpPr/>
          <p:nvPr/>
        </p:nvSpPr>
        <p:spPr>
          <a:xfrm>
            <a:off x="407193" y="6386396"/>
            <a:ext cx="1618033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2282212" y="1101514"/>
            <a:ext cx="3514209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Implementation</a:t>
            </a:r>
            <a:endParaRPr lang="en-US" sz="1350" dirty="0"/>
          </a:p>
        </p:txBody>
      </p:sp>
      <p:sp>
        <p:nvSpPr>
          <p:cNvPr id="32" name="Shape 27"/>
          <p:cNvSpPr/>
          <p:nvPr/>
        </p:nvSpPr>
        <p:spPr>
          <a:xfrm>
            <a:off x="2282212" y="1366628"/>
            <a:ext cx="3514209" cy="3662541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3" name="Text 28"/>
          <p:cNvSpPr/>
          <p:nvPr/>
        </p:nvSpPr>
        <p:spPr>
          <a:xfrm>
            <a:off x="2350784" y="1417192"/>
            <a:ext cx="3352570" cy="34009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Computer: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self.cpu = None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self.ram = None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self.storage = None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__str__(self):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f"CPU: {self.cpu}, RAM: {self.ram}GB, Storage: {self.storage}GB"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ComputerBuilder: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self.computer = Computer()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configure_cpu(self, cpu):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self.computer.cpu = cpu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self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configure_ram(self, ram):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self.computer.ram = ram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self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configure_storage(self, storage):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self.computer.storage = storage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self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build(self):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self.computer</a:t>
            </a:r>
            <a:endParaRPr lang="en-US" sz="850" dirty="0"/>
          </a:p>
        </p:txBody>
      </p:sp>
      <p:sp>
        <p:nvSpPr>
          <p:cNvPr id="34" name="Text 29"/>
          <p:cNvSpPr/>
          <p:nvPr/>
        </p:nvSpPr>
        <p:spPr>
          <a:xfrm>
            <a:off x="5870340" y="1101514"/>
            <a:ext cx="3021360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Usage Example</a:t>
            </a:r>
            <a:endParaRPr lang="en-US" sz="1350" dirty="0"/>
          </a:p>
        </p:txBody>
      </p:sp>
      <p:sp>
        <p:nvSpPr>
          <p:cNvPr id="35" name="Shape 30"/>
          <p:cNvSpPr/>
          <p:nvPr/>
        </p:nvSpPr>
        <p:spPr>
          <a:xfrm>
            <a:off x="5870340" y="1366628"/>
            <a:ext cx="3021360" cy="3020527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31"/>
          <p:cNvSpPr/>
          <p:nvPr/>
        </p:nvSpPr>
        <p:spPr>
          <a:xfrm>
            <a:off x="5956065" y="1449506"/>
            <a:ext cx="2843791" cy="28777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Method chaining approach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gaming_pc = (ComputerBuilder()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.configure_cpu("Intel i9")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.configure_ram(32)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.configure_storage(1000)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.build())</a:t>
            </a:r>
            <a:endParaRPr lang="en-US" sz="850" dirty="0"/>
          </a:p>
          <a:p>
            <a:pPr marL="0" indent="0">
              <a:buNone/>
            </a:pP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print(gaming_pc)  # CPU: Intel i9, RAM: 32GB, Storage: 1000GB</a:t>
            </a:r>
            <a:endParaRPr lang="en-US" sz="850" dirty="0"/>
          </a:p>
          <a:p>
            <a:pPr marL="0" indent="0">
              <a:buNone/>
            </a:pP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With Director class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ComputerDirector: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build_gaming_pc(self, builder):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builder.configure_cpu("Intel i9") \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.configure_ram(32) \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.configure_storage(1000) \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.build()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build_office_pc(self, builder):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builder.configure_cpu("Intel i5") \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.configure_ram(16) \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.configure_storage(512) \</a:t>
            </a:r>
            <a:endParaRPr lang="en-US" sz="850" dirty="0"/>
          </a:p>
          <a:p>
            <a:pPr marL="0" indent="0">
              <a:buNone/>
            </a:pPr>
            <a:r>
              <a:rPr lang="en-US" sz="85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.build()</a:t>
            </a:r>
            <a:endParaRPr lang="en-US" sz="850" dirty="0"/>
          </a:p>
        </p:txBody>
      </p:sp>
      <p:sp>
        <p:nvSpPr>
          <p:cNvPr id="37" name="Shape 32"/>
          <p:cNvSpPr/>
          <p:nvPr/>
        </p:nvSpPr>
        <p:spPr>
          <a:xfrm>
            <a:off x="214313" y="3531034"/>
            <a:ext cx="1993980" cy="658434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Shape 33"/>
          <p:cNvSpPr/>
          <p:nvPr/>
        </p:nvSpPr>
        <p:spPr>
          <a:xfrm>
            <a:off x="214313" y="3531034"/>
            <a:ext cx="28575" cy="658434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38" y="3596136"/>
            <a:ext cx="96441" cy="128588"/>
          </a:xfrm>
          <a:prstGeom prst="rect">
            <a:avLst/>
          </a:prstGeom>
        </p:spPr>
      </p:pic>
      <p:sp>
        <p:nvSpPr>
          <p:cNvPr id="40" name="Text 34"/>
          <p:cNvSpPr/>
          <p:nvPr/>
        </p:nvSpPr>
        <p:spPr>
          <a:xfrm>
            <a:off x="396479" y="3594350"/>
            <a:ext cx="6646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 Cases </a:t>
            </a:r>
            <a:endParaRPr lang="en-US" sz="942" dirty="0"/>
          </a:p>
        </p:txBody>
      </p:sp>
      <p:sp>
        <p:nvSpPr>
          <p:cNvPr id="41" name="Text 35"/>
          <p:cNvSpPr/>
          <p:nvPr/>
        </p:nvSpPr>
        <p:spPr>
          <a:xfrm>
            <a:off x="316807" y="3754190"/>
            <a:ext cx="1905765" cy="3864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 document generation, meal preparation systems, UI component construction 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8594" y="112334"/>
            <a:ext cx="878681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Factory &amp; Factory Method Patterns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8594" y="618505"/>
            <a:ext cx="8786813" cy="42862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66" y="756022"/>
            <a:ext cx="160734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39800" y="752450"/>
            <a:ext cx="642513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Patterns that abstract object creation, allowing systems to be independent of how objects are created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78594" y="1065559"/>
            <a:ext cx="30665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Factory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178594" y="1347790"/>
            <a:ext cx="3066566" cy="2886075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264319" y="1398690"/>
            <a:ext cx="2880829" cy="27699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Animal: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speak(self): pass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Dog(Animal):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speak(self): return "Woof!"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Cat(Animal):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speak(self): return "Meow!"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AnimalFactory: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create_animal(self, type):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if type == "dog": return Dog()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elif type == "cat": return Cat()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else: raise ValueError("Unknown animal")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Usage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factory = AnimalFactory()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= factory.create_animal("dog")</a:t>
            </a:r>
            <a:endParaRPr lang="en-US" sz="1000" dirty="0"/>
          </a:p>
        </p:txBody>
      </p:sp>
      <p:sp>
        <p:nvSpPr>
          <p:cNvPr id="10" name="Shape 6"/>
          <p:cNvSpPr/>
          <p:nvPr/>
        </p:nvSpPr>
        <p:spPr>
          <a:xfrm>
            <a:off x="178594" y="4276727"/>
            <a:ext cx="3052279" cy="31432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178594" y="4276727"/>
            <a:ext cx="28575" cy="31432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250031" y="4369596"/>
            <a:ext cx="56519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Point: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815225" y="4369596"/>
            <a:ext cx="137863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Centralizes object creation 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3338029" y="1065559"/>
            <a:ext cx="30665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Factory Method</a:t>
            </a:r>
            <a:endParaRPr lang="en-US" sz="1350" dirty="0"/>
          </a:p>
        </p:txBody>
      </p:sp>
      <p:sp>
        <p:nvSpPr>
          <p:cNvPr id="15" name="Shape 11"/>
          <p:cNvSpPr/>
          <p:nvPr/>
        </p:nvSpPr>
        <p:spPr>
          <a:xfrm>
            <a:off x="3338029" y="1347790"/>
            <a:ext cx="3066566" cy="2286000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2"/>
          <p:cNvSpPr/>
          <p:nvPr/>
        </p:nvSpPr>
        <p:spPr>
          <a:xfrm>
            <a:off x="3423754" y="1406429"/>
            <a:ext cx="2880829" cy="21544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from abc import ABC, abstractmethod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Creator(ABC):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@abstractmethod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factory_method(self):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pass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operation(self):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product = self.factory_method()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f"Creator: {product.operation()}"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ConcreteCreatorA(Creator):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factory_method(self):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ConcreteProductA()</a:t>
            </a:r>
            <a:endParaRPr lang="en-US" sz="1000" dirty="0"/>
          </a:p>
        </p:txBody>
      </p:sp>
      <p:sp>
        <p:nvSpPr>
          <p:cNvPr id="17" name="Shape 13"/>
          <p:cNvSpPr/>
          <p:nvPr/>
        </p:nvSpPr>
        <p:spPr>
          <a:xfrm>
            <a:off x="3338029" y="3676652"/>
            <a:ext cx="3052279" cy="31432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4"/>
          <p:cNvSpPr/>
          <p:nvPr/>
        </p:nvSpPr>
        <p:spPr>
          <a:xfrm>
            <a:off x="3338029" y="3676652"/>
            <a:ext cx="28575" cy="31432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5"/>
          <p:cNvSpPr/>
          <p:nvPr/>
        </p:nvSpPr>
        <p:spPr>
          <a:xfrm>
            <a:off x="3409466" y="3769521"/>
            <a:ext cx="56519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Point: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3974660" y="3769521"/>
            <a:ext cx="170908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Delegates creation to subclasses 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6497464" y="1065559"/>
            <a:ext cx="246794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Comparison</a:t>
            </a:r>
            <a:endParaRPr lang="en-US" sz="1350" dirty="0"/>
          </a:p>
        </p:txBody>
      </p:sp>
      <p:sp>
        <p:nvSpPr>
          <p:cNvPr id="22" name="Shape 18"/>
          <p:cNvSpPr/>
          <p:nvPr/>
        </p:nvSpPr>
        <p:spPr>
          <a:xfrm>
            <a:off x="6497464" y="1347790"/>
            <a:ext cx="2467942" cy="1143000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9"/>
          <p:cNvSpPr/>
          <p:nvPr/>
        </p:nvSpPr>
        <p:spPr>
          <a:xfrm>
            <a:off x="6497464" y="1347790"/>
            <a:ext cx="28575" cy="114300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01" y="1447802"/>
            <a:ext cx="114300" cy="114300"/>
          </a:xfrm>
          <a:prstGeom prst="rect">
            <a:avLst/>
          </a:prstGeom>
        </p:spPr>
      </p:pic>
      <p:sp>
        <p:nvSpPr>
          <p:cNvPr id="25" name="Text 20"/>
          <p:cNvSpPr/>
          <p:nvPr/>
        </p:nvSpPr>
        <p:spPr>
          <a:xfrm>
            <a:off x="6740351" y="1440658"/>
            <a:ext cx="41283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Simple: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7153182" y="1440658"/>
            <a:ext cx="124518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Single class for creation </a:t>
            </a:r>
            <a:endParaRPr lang="en-US" sz="837" dirty="0"/>
          </a:p>
        </p:txBody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01" y="1662115"/>
            <a:ext cx="114300" cy="114300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6740351" y="1654971"/>
            <a:ext cx="8890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Factory Method:</a:t>
            </a:r>
            <a:endParaRPr lang="en-US" sz="837" dirty="0"/>
          </a:p>
        </p:txBody>
      </p:sp>
      <p:sp>
        <p:nvSpPr>
          <p:cNvPr id="29" name="Text 23"/>
          <p:cNvSpPr/>
          <p:nvPr/>
        </p:nvSpPr>
        <p:spPr>
          <a:xfrm>
            <a:off x="7629358" y="1654971"/>
            <a:ext cx="67341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Creation via </a:t>
            </a:r>
            <a:endParaRPr lang="en-US" sz="837" dirty="0"/>
          </a:p>
        </p:txBody>
      </p:sp>
      <p:sp>
        <p:nvSpPr>
          <p:cNvPr id="30" name="Text 24"/>
          <p:cNvSpPr/>
          <p:nvPr/>
        </p:nvSpPr>
        <p:spPr>
          <a:xfrm>
            <a:off x="8302768" y="1654971"/>
            <a:ext cx="5591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inheritance </a:t>
            </a:r>
            <a:endParaRPr lang="en-US" sz="837" dirty="0"/>
          </a:p>
        </p:txBody>
      </p:sp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01" y="1876427"/>
            <a:ext cx="114300" cy="114300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6740351" y="1869283"/>
            <a:ext cx="41283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Simple: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7153182" y="1869283"/>
            <a:ext cx="116895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Easier but less flexible </a:t>
            </a:r>
            <a:endParaRPr lang="en-US" sz="837" dirty="0"/>
          </a:p>
        </p:txBody>
      </p:sp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01" y="2090740"/>
            <a:ext cx="114300" cy="114300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6740351" y="2083596"/>
            <a:ext cx="8890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Factory Method:</a:t>
            </a:r>
            <a:endParaRPr lang="en-US" sz="837" dirty="0"/>
          </a:p>
        </p:txBody>
      </p:sp>
      <p:sp>
        <p:nvSpPr>
          <p:cNvPr id="36" name="Text 28"/>
          <p:cNvSpPr/>
          <p:nvPr/>
        </p:nvSpPr>
        <p:spPr>
          <a:xfrm>
            <a:off x="7629358" y="2083596"/>
            <a:ext cx="83860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More extensible </a:t>
            </a:r>
            <a:endParaRPr lang="en-US" sz="837" dirty="0"/>
          </a:p>
        </p:txBody>
      </p:sp>
      <p:sp>
        <p:nvSpPr>
          <p:cNvPr id="37" name="Shape 29"/>
          <p:cNvSpPr/>
          <p:nvPr/>
        </p:nvSpPr>
        <p:spPr>
          <a:xfrm>
            <a:off x="6497464" y="2547940"/>
            <a:ext cx="2467942" cy="750094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Shape 30"/>
          <p:cNvSpPr/>
          <p:nvPr/>
        </p:nvSpPr>
        <p:spPr>
          <a:xfrm>
            <a:off x="6497464" y="2547940"/>
            <a:ext cx="28575" cy="750094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9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901" y="2681885"/>
            <a:ext cx="160734" cy="128588"/>
          </a:xfrm>
          <a:prstGeom prst="rect">
            <a:avLst/>
          </a:prstGeom>
        </p:spPr>
      </p:pic>
      <p:sp>
        <p:nvSpPr>
          <p:cNvPr id="40" name="Text 31"/>
          <p:cNvSpPr/>
          <p:nvPr/>
        </p:nvSpPr>
        <p:spPr>
          <a:xfrm>
            <a:off x="6729636" y="2680099"/>
            <a:ext cx="6646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 Cases </a:t>
            </a:r>
            <a:endParaRPr lang="en-US" sz="942" dirty="0"/>
          </a:p>
        </p:txBody>
      </p:sp>
      <p:sp>
        <p:nvSpPr>
          <p:cNvPr id="41" name="Text 32"/>
          <p:cNvSpPr/>
          <p:nvPr/>
        </p:nvSpPr>
        <p:spPr>
          <a:xfrm>
            <a:off x="6568901" y="2883696"/>
            <a:ext cx="232506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UI frameworks, database connectors, plugin systems </a:t>
            </a:r>
            <a:endParaRPr lang="en-US" sz="837" dirty="0"/>
          </a:p>
        </p:txBody>
      </p:sp>
      <p:sp>
        <p:nvSpPr>
          <p:cNvPr id="42" name="Shape 33"/>
          <p:cNvSpPr/>
          <p:nvPr/>
        </p:nvSpPr>
        <p:spPr>
          <a:xfrm>
            <a:off x="178594" y="4719640"/>
            <a:ext cx="8786813" cy="335756"/>
          </a:xfrm>
          <a:prstGeom prst="rect">
            <a:avLst/>
          </a:prstGeom>
          <a:solidFill>
            <a:srgbClr val="F8FAF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3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920" y="4823224"/>
            <a:ext cx="96441" cy="128588"/>
          </a:xfrm>
          <a:prstGeom prst="rect">
            <a:avLst/>
          </a:prstGeom>
        </p:spPr>
      </p:pic>
      <p:sp>
        <p:nvSpPr>
          <p:cNvPr id="44" name="Text 34"/>
          <p:cNvSpPr/>
          <p:nvPr/>
        </p:nvSpPr>
        <p:spPr>
          <a:xfrm>
            <a:off x="2314798" y="4800007"/>
            <a:ext cx="468228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Python's dynamic nature allows for more flexible factory implementations </a:t>
            </a:r>
            <a:endParaRPr lang="en-US" sz="9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7404" y="6429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Adapter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13117" y="578758"/>
            <a:ext cx="8715375" cy="500063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41" y="751994"/>
            <a:ext cx="10715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84998" y="748422"/>
            <a:ext cx="827874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Converts the interface of a class into another interface that clients expect, allowing classes to work together that couldn't otherwise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09544" y="1111744"/>
            <a:ext cx="3075702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 Adapter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209544" y="1356538"/>
            <a:ext cx="3075702" cy="2897282"/>
          </a:xfrm>
          <a:prstGeom prst="rect">
            <a:avLst/>
          </a:prstGeom>
          <a:solidFill>
            <a:srgbClr val="F5F5F5"/>
          </a:solidFill>
          <a:ln w="99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291584" y="1365612"/>
            <a:ext cx="2892106" cy="27699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LegacySystem: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specific_request(self):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"Legacy system behavior"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Target: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request(self):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pass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ObjectAdapter(Target):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__init__(self, adaptee):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self.adaptee = adaptee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request(self):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# Adapt the interface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f"Adapted: {</a:t>
            </a:r>
            <a:r>
              <a:rPr lang="en-US" sz="900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self.adaptee.specific_request</a:t>
            </a: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()}“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Usage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legacy = LegacySystem()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adapter = ObjectAdapter(legacy)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print(adapter.request())  # Adapted: Legacy system behavior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>
            <a:off x="4650722" y="3061185"/>
            <a:ext cx="3076898" cy="342900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4650721" y="3061185"/>
            <a:ext cx="28575" cy="34290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4736446" y="3103818"/>
            <a:ext cx="2731517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Point: </a:t>
            </a: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Uses composition to adapt one interface to </a:t>
            </a:r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another 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5301639" y="3168226"/>
            <a:ext cx="65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4651918" y="2550459"/>
            <a:ext cx="3075702" cy="342900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4"/>
          <p:cNvSpPr/>
          <p:nvPr/>
        </p:nvSpPr>
        <p:spPr>
          <a:xfrm>
            <a:off x="4651918" y="2550459"/>
            <a:ext cx="28575" cy="34290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5"/>
          <p:cNvSpPr/>
          <p:nvPr/>
        </p:nvSpPr>
        <p:spPr>
          <a:xfrm>
            <a:off x="4737643" y="2657615"/>
            <a:ext cx="56519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Point: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5302836" y="2657615"/>
            <a:ext cx="185525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Uses inheritance to adapt interfaces </a:t>
            </a:r>
            <a:endParaRPr lang="en-US" sz="837" dirty="0"/>
          </a:p>
        </p:txBody>
      </p:sp>
      <p:sp>
        <p:nvSpPr>
          <p:cNvPr id="24" name="Shape 20"/>
          <p:cNvSpPr/>
          <p:nvPr/>
        </p:nvSpPr>
        <p:spPr>
          <a:xfrm>
            <a:off x="4651918" y="1356538"/>
            <a:ext cx="2413675" cy="1107281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21"/>
          <p:cNvSpPr/>
          <p:nvPr/>
        </p:nvSpPr>
        <p:spPr>
          <a:xfrm>
            <a:off x="4651918" y="1356538"/>
            <a:ext cx="28575" cy="1107281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643" y="1469052"/>
            <a:ext cx="160734" cy="128588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4898378" y="1467266"/>
            <a:ext cx="122197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Common Use Cases </a:t>
            </a:r>
            <a:endParaRPr lang="en-US" sz="942" dirty="0"/>
          </a:p>
        </p:txBody>
      </p:sp>
      <p:sp>
        <p:nvSpPr>
          <p:cNvPr id="28" name="Text 23"/>
          <p:cNvSpPr/>
          <p:nvPr/>
        </p:nvSpPr>
        <p:spPr>
          <a:xfrm>
            <a:off x="4919827" y="1648077"/>
            <a:ext cx="1981013" cy="6440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Legacy system integration</a:t>
            </a:r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Third-party library compatibility</a:t>
            </a:r>
            <a:endParaRPr lang="en-US" sz="837" dirty="0"/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 drivers</a:t>
            </a:r>
            <a:endParaRPr lang="en-US" sz="837" dirty="0"/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API wrappers</a:t>
            </a:r>
            <a:endParaRPr lang="en-US" sz="837" dirty="0"/>
          </a:p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4844800" y="1885060"/>
            <a:ext cx="2286248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30" name="Text 25"/>
          <p:cNvSpPr/>
          <p:nvPr/>
        </p:nvSpPr>
        <p:spPr>
          <a:xfrm>
            <a:off x="4844800" y="2056510"/>
            <a:ext cx="2286248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4844800" y="2227960"/>
            <a:ext cx="2286248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32" name="Shape 27"/>
          <p:cNvSpPr/>
          <p:nvPr/>
        </p:nvSpPr>
        <p:spPr>
          <a:xfrm>
            <a:off x="209544" y="4348475"/>
            <a:ext cx="8715375" cy="364331"/>
          </a:xfrm>
          <a:prstGeom prst="rect">
            <a:avLst/>
          </a:prstGeom>
          <a:solidFill>
            <a:srgbClr val="F8FAF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31" y="4466347"/>
            <a:ext cx="96441" cy="128588"/>
          </a:xfrm>
          <a:prstGeom prst="rect">
            <a:avLst/>
          </a:prstGeom>
        </p:spPr>
      </p:pic>
      <p:sp>
        <p:nvSpPr>
          <p:cNvPr id="34" name="Text 28"/>
          <p:cNvSpPr/>
          <p:nvPr/>
        </p:nvSpPr>
        <p:spPr>
          <a:xfrm>
            <a:off x="652010" y="4443129"/>
            <a:ext cx="799829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Python's duck typing often reduces the need for explicit adapters, but they remain valuable for structured interface conversion </a:t>
            </a:r>
            <a:endParaRPr lang="en-US" sz="94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34377" y="123061"/>
            <a:ext cx="3095399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47A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Observer/Listener Pattern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8594" y="499237"/>
            <a:ext cx="8786813" cy="428625"/>
          </a:xfrm>
          <a:prstGeom prst="rect">
            <a:avLst/>
          </a:prstGeom>
          <a:solidFill>
            <a:srgbClr val="4682B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1" y="636754"/>
            <a:ext cx="12501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8597" y="633182"/>
            <a:ext cx="779179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Defines a one-to-many dependency between objects so that when one object changes state, all its dependents are notified </a:t>
            </a:r>
            <a:endParaRPr lang="en-US" sz="1046" dirty="0"/>
          </a:p>
        </p:txBody>
      </p:sp>
      <p:sp>
        <p:nvSpPr>
          <p:cNvPr id="10" name="Shape 6"/>
          <p:cNvSpPr/>
          <p:nvPr/>
        </p:nvSpPr>
        <p:spPr>
          <a:xfrm>
            <a:off x="3056577" y="1481833"/>
            <a:ext cx="2572141" cy="71437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3056577" y="1481833"/>
            <a:ext cx="28575" cy="71437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014" y="1580060"/>
            <a:ext cx="128588" cy="12858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256602" y="1578274"/>
            <a:ext cx="836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Key Concepts </a:t>
            </a:r>
            <a:endParaRPr lang="en-US" sz="942" dirty="0"/>
          </a:p>
        </p:txBody>
      </p:sp>
      <p:sp>
        <p:nvSpPr>
          <p:cNvPr id="14" name="Text 9"/>
          <p:cNvSpPr/>
          <p:nvPr/>
        </p:nvSpPr>
        <p:spPr>
          <a:xfrm>
            <a:off x="3235171" y="1738779"/>
            <a:ext cx="1556516" cy="2576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Subject maintains observer list</a:t>
            </a:r>
          </a:p>
          <a:p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Observers register with subject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3235171" y="1974637"/>
            <a:ext cx="6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837" dirty="0"/>
          </a:p>
        </p:txBody>
      </p:sp>
      <p:sp>
        <p:nvSpPr>
          <p:cNvPr id="22" name="Shape 17"/>
          <p:cNvSpPr/>
          <p:nvPr/>
        </p:nvSpPr>
        <p:spPr>
          <a:xfrm>
            <a:off x="3056577" y="3211110"/>
            <a:ext cx="2692189" cy="71437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8"/>
          <p:cNvSpPr/>
          <p:nvPr/>
        </p:nvSpPr>
        <p:spPr>
          <a:xfrm>
            <a:off x="3056577" y="3211110"/>
            <a:ext cx="28575" cy="71437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015" y="3309336"/>
            <a:ext cx="96441" cy="128588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3224455" y="3307550"/>
            <a:ext cx="6646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 Cases </a:t>
            </a:r>
            <a:endParaRPr lang="en-US" sz="942" dirty="0"/>
          </a:p>
        </p:txBody>
      </p:sp>
      <p:sp>
        <p:nvSpPr>
          <p:cNvPr id="26" name="Text 20"/>
          <p:cNvSpPr/>
          <p:nvPr/>
        </p:nvSpPr>
        <p:spPr>
          <a:xfrm>
            <a:off x="3128015" y="3553779"/>
            <a:ext cx="2549314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Event handling, UI updates, publish-subscribe systems </a:t>
            </a:r>
            <a:endParaRPr lang="en-US" sz="837" dirty="0"/>
          </a:p>
        </p:txBody>
      </p:sp>
      <p:sp>
        <p:nvSpPr>
          <p:cNvPr id="30" name="Shape 17">
            <a:extLst>
              <a:ext uri="{FF2B5EF4-FFF2-40B4-BE49-F238E27FC236}">
                <a16:creationId xmlns:a16="http://schemas.microsoft.com/office/drawing/2014/main" id="{5AFCBC3C-FDC2-2B0F-EF59-BEC7BF3A0869}"/>
              </a:ext>
            </a:extLst>
          </p:cNvPr>
          <p:cNvSpPr/>
          <p:nvPr/>
        </p:nvSpPr>
        <p:spPr>
          <a:xfrm>
            <a:off x="2853621" y="2351843"/>
            <a:ext cx="3436758" cy="714375"/>
          </a:xfrm>
          <a:prstGeom prst="rect">
            <a:avLst/>
          </a:prstGeom>
          <a:solidFill>
            <a:srgbClr val="F0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Shape 18">
            <a:extLst>
              <a:ext uri="{FF2B5EF4-FFF2-40B4-BE49-F238E27FC236}">
                <a16:creationId xmlns:a16="http://schemas.microsoft.com/office/drawing/2014/main" id="{AEAC4AA7-6430-6CBE-02B4-19C1798D3974}"/>
              </a:ext>
            </a:extLst>
          </p:cNvPr>
          <p:cNvSpPr/>
          <p:nvPr/>
        </p:nvSpPr>
        <p:spPr>
          <a:xfrm>
            <a:off x="2853621" y="2351843"/>
            <a:ext cx="28575" cy="714375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2" name="Image 3" descr="preencoded.png">
            <a:extLst>
              <a:ext uri="{FF2B5EF4-FFF2-40B4-BE49-F238E27FC236}">
                <a16:creationId xmlns:a16="http://schemas.microsoft.com/office/drawing/2014/main" id="{B173E28A-DB71-B29E-8836-E8D47AC54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059" y="2450069"/>
            <a:ext cx="96441" cy="128588"/>
          </a:xfrm>
          <a:prstGeom prst="rect">
            <a:avLst/>
          </a:prstGeom>
        </p:spPr>
      </p:pic>
      <p:sp>
        <p:nvSpPr>
          <p:cNvPr id="33" name="Text 19">
            <a:extLst>
              <a:ext uri="{FF2B5EF4-FFF2-40B4-BE49-F238E27FC236}">
                <a16:creationId xmlns:a16="http://schemas.microsoft.com/office/drawing/2014/main" id="{1EF89805-EB27-B5F5-8E71-4913F54275E1}"/>
              </a:ext>
            </a:extLst>
          </p:cNvPr>
          <p:cNvSpPr/>
          <p:nvPr/>
        </p:nvSpPr>
        <p:spPr>
          <a:xfrm>
            <a:off x="3041377" y="2447233"/>
            <a:ext cx="937757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682B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examples</a:t>
            </a:r>
            <a:endParaRPr lang="en-US" sz="942" dirty="0"/>
          </a:p>
        </p:txBody>
      </p:sp>
      <p:sp>
        <p:nvSpPr>
          <p:cNvPr id="34" name="Text 20">
            <a:extLst>
              <a:ext uri="{FF2B5EF4-FFF2-40B4-BE49-F238E27FC236}">
                <a16:creationId xmlns:a16="http://schemas.microsoft.com/office/drawing/2014/main" id="{8B261C6D-ACFC-C9D1-DC83-A7FB3150911C}"/>
              </a:ext>
            </a:extLst>
          </p:cNvPr>
          <p:cNvSpPr/>
          <p:nvPr/>
        </p:nvSpPr>
        <p:spPr>
          <a:xfrm>
            <a:off x="3056577" y="2625841"/>
            <a:ext cx="2107380" cy="3864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signals</a:t>
            </a:r>
          </a:p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Flask events, </a:t>
            </a:r>
          </a:p>
          <a:p>
            <a:pPr marL="0" indent="0">
              <a:buNone/>
            </a:pPr>
            <a:r>
              <a:rPr lang="en-US" sz="837" dirty="0" err="1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PyQt</a:t>
            </a:r>
            <a:r>
              <a:rPr lang="en-US" sz="837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signal-slot mechanism 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2760</Words>
  <Application>Microsoft Office PowerPoint</Application>
  <PresentationFormat>On-screen Show (16:9)</PresentationFormat>
  <Paragraphs>504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Noto Sans</vt:lpstr>
      <vt:lpstr>Open Sans</vt:lpstr>
      <vt:lpstr>Roboto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Yazeed Hasan</cp:lastModifiedBy>
  <cp:revision>7</cp:revision>
  <dcterms:created xsi:type="dcterms:W3CDTF">2025-07-28T21:56:50Z</dcterms:created>
  <dcterms:modified xsi:type="dcterms:W3CDTF">2025-07-30T15:00:43Z</dcterms:modified>
</cp:coreProperties>
</file>