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embeddedFontLst>
    <p:embeddedFont>
      <p:font typeface="Montserrat"/>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8620713-72D0-45EB-9407-99F5A616505D}">
  <a:tblStyle styleId="{28620713-72D0-45EB-9407-99F5A616505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Montserrat-regular.fntdata"/><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slideMaster" Target="slideMasters/slideMaster1.xml"/><Relationship Id="rId19" Type="http://schemas.openxmlformats.org/officeDocument/2006/relationships/font" Target="fonts/Lato-italic.fntdata"/><Relationship Id="rId6" Type="http://schemas.openxmlformats.org/officeDocument/2006/relationships/notesMaster" Target="notesMasters/notesMaster1.xml"/><Relationship Id="rId18" Type="http://schemas.openxmlformats.org/officeDocument/2006/relationships/font" Target="fonts/Lat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619c761ac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619c761ac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f619c761ac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f619c761ac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f619c761ac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f619c761ac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f619c761ac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f619c761ac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619c761ac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f619c761ac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t>Data science</a:t>
            </a:r>
            <a:endParaRPr/>
          </a:p>
          <a:p>
            <a:pPr indent="0" lvl="0" marL="0" rtl="0" algn="l">
              <a:spcBef>
                <a:spcPts val="0"/>
              </a:spcBef>
              <a:spcAft>
                <a:spcPts val="0"/>
              </a:spcAft>
              <a:buNone/>
            </a:pPr>
            <a:r>
              <a:rPr lang="en-CA"/>
              <a:t>And </a:t>
            </a:r>
            <a:r>
              <a:rPr lang="en-CA"/>
              <a:t>Sweet Factory</a:t>
            </a:r>
            <a:endParaRPr/>
          </a:p>
        </p:txBody>
      </p:sp>
      <p:sp>
        <p:nvSpPr>
          <p:cNvPr id="135" name="Google Shape;135;p13"/>
          <p:cNvSpPr txBox="1"/>
          <p:nvPr>
            <p:ph idx="1" type="subTitle"/>
          </p:nvPr>
        </p:nvSpPr>
        <p:spPr>
          <a:xfrm>
            <a:off x="5083950" y="3452525"/>
            <a:ext cx="3470700" cy="105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t>Abdulrahman alshehri </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EDA  MTA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CA" sz="3100">
                <a:solidFill>
                  <a:srgbClr val="FFFFFF"/>
                </a:solidFill>
                <a:latin typeface="Arial"/>
                <a:ea typeface="Arial"/>
                <a:cs typeface="Arial"/>
                <a:sym typeface="Arial"/>
              </a:rPr>
              <a:t>Analytical approach</a:t>
            </a:r>
            <a:endParaRPr sz="3100">
              <a:solidFill>
                <a:srgbClr val="FFFFFF"/>
              </a:solidFill>
              <a:latin typeface="Arial"/>
              <a:ea typeface="Arial"/>
              <a:cs typeface="Arial"/>
              <a:sym typeface="Arial"/>
            </a:endParaRPr>
          </a:p>
          <a:p>
            <a:pPr indent="0" lvl="0" marL="0" rtl="0" algn="l">
              <a:spcBef>
                <a:spcPts val="0"/>
              </a:spcBef>
              <a:spcAft>
                <a:spcPts val="0"/>
              </a:spcAft>
              <a:buNone/>
            </a:pPr>
            <a:r>
              <a:t/>
            </a:r>
            <a:endParaRPr/>
          </a:p>
        </p:txBody>
      </p:sp>
      <p:graphicFrame>
        <p:nvGraphicFramePr>
          <p:cNvPr id="141" name="Google Shape;141;p14"/>
          <p:cNvGraphicFramePr/>
          <p:nvPr/>
        </p:nvGraphicFramePr>
        <p:xfrm>
          <a:off x="952500" y="1527675"/>
          <a:ext cx="3000000" cy="3000000"/>
        </p:xfrm>
        <a:graphic>
          <a:graphicData uri="http://schemas.openxmlformats.org/drawingml/2006/table">
            <a:tbl>
              <a:tblPr>
                <a:noFill/>
                <a:tableStyleId>{28620713-72D0-45EB-9407-99F5A616505D}</a:tableStyleId>
              </a:tblPr>
              <a:tblGrid>
                <a:gridCol w="3619500"/>
                <a:gridCol w="3619500"/>
              </a:tblGrid>
              <a:tr h="671300">
                <a:tc>
                  <a:txBody>
                    <a:bodyPr/>
                    <a:lstStyle/>
                    <a:p>
                      <a:pPr indent="0" lvl="0" marL="0" rtl="0" algn="ctr">
                        <a:spcBef>
                          <a:spcPts val="0"/>
                        </a:spcBef>
                        <a:spcAft>
                          <a:spcPts val="0"/>
                        </a:spcAft>
                        <a:buNone/>
                      </a:pPr>
                      <a:r>
                        <a:rPr b="1" lang="en-CA" sz="1800">
                          <a:solidFill>
                            <a:srgbClr val="FFFFFF"/>
                          </a:solidFill>
                        </a:rPr>
                        <a:t>Target market</a:t>
                      </a:r>
                      <a:endParaRPr b="1" sz="1800">
                        <a:solidFill>
                          <a:srgbClr val="FFFFFF"/>
                        </a:solidFill>
                      </a:endParaRPr>
                    </a:p>
                  </a:txBody>
                  <a:tcPr marT="91425" marB="91425" marR="91425" marL="91425"/>
                </a:tc>
                <a:tc>
                  <a:txBody>
                    <a:bodyPr/>
                    <a:lstStyle/>
                    <a:p>
                      <a:pPr indent="0" lvl="0" marL="0" rtl="0" algn="ctr">
                        <a:spcBef>
                          <a:spcPts val="0"/>
                        </a:spcBef>
                        <a:spcAft>
                          <a:spcPts val="0"/>
                        </a:spcAft>
                        <a:buNone/>
                      </a:pPr>
                      <a:r>
                        <a:rPr b="1" lang="en-CA" sz="1700">
                          <a:solidFill>
                            <a:schemeClr val="lt1"/>
                          </a:solidFill>
                        </a:rPr>
                        <a:t>Commuter stations </a:t>
                      </a:r>
                      <a:endParaRPr b="1" sz="1700">
                        <a:solidFill>
                          <a:schemeClr val="lt1"/>
                        </a:solidFill>
                      </a:endParaRPr>
                    </a:p>
                  </a:txBody>
                  <a:tcPr marT="91425" marB="91425" marR="91425" marL="91425"/>
                </a:tc>
              </a:tr>
              <a:tr h="2643850">
                <a:tc>
                  <a:txBody>
                    <a:bodyPr/>
                    <a:lstStyle/>
                    <a:p>
                      <a:pPr indent="0" lvl="0" marL="0" rtl="0" algn="l">
                        <a:spcBef>
                          <a:spcPts val="0"/>
                        </a:spcBef>
                        <a:spcAft>
                          <a:spcPts val="0"/>
                        </a:spcAft>
                        <a:buNone/>
                      </a:pPr>
                      <a:r>
                        <a:rPr lang="en-CA" sz="1800">
                          <a:solidFill>
                            <a:schemeClr val="lt1"/>
                          </a:solidFill>
                        </a:rPr>
                        <a:t>Commuter</a:t>
                      </a:r>
                      <a:r>
                        <a:rPr lang="en-CA" sz="1800">
                          <a:solidFill>
                            <a:schemeClr val="lt1"/>
                          </a:solidFill>
                        </a:rPr>
                        <a:t> using the M</a:t>
                      </a:r>
                      <a:r>
                        <a:rPr lang="en-CA" sz="1800">
                          <a:solidFill>
                            <a:schemeClr val="lt1"/>
                          </a:solidFill>
                        </a:rPr>
                        <a:t>etropolitan</a:t>
                      </a:r>
                      <a:r>
                        <a:rPr lang="en-CA" sz="1800">
                          <a:solidFill>
                            <a:schemeClr val="lt1"/>
                          </a:solidFill>
                        </a:rPr>
                        <a:t> transportation authority (MTA) system</a:t>
                      </a:r>
                      <a:endParaRPr sz="1800">
                        <a:solidFill>
                          <a:schemeClr val="lt1"/>
                        </a:solidFill>
                      </a:endParaRPr>
                    </a:p>
                    <a:p>
                      <a:pPr indent="0" lvl="0" marL="0" rtl="0" algn="l">
                        <a:spcBef>
                          <a:spcPts val="0"/>
                        </a:spcBef>
                        <a:spcAft>
                          <a:spcPts val="0"/>
                        </a:spcAft>
                        <a:buNone/>
                      </a:pPr>
                      <a:r>
                        <a:t/>
                      </a:r>
                      <a:endParaRPr sz="1800">
                        <a:solidFill>
                          <a:schemeClr val="lt1"/>
                        </a:solidFill>
                      </a:endParaRPr>
                    </a:p>
                    <a:p>
                      <a:pPr indent="0" lvl="0" marL="0" rtl="0" algn="l">
                        <a:spcBef>
                          <a:spcPts val="0"/>
                        </a:spcBef>
                        <a:spcAft>
                          <a:spcPts val="0"/>
                        </a:spcAft>
                        <a:buNone/>
                      </a:pPr>
                      <a:r>
                        <a:t/>
                      </a:r>
                      <a:endParaRPr sz="1800">
                        <a:solidFill>
                          <a:schemeClr val="lt1"/>
                        </a:solidFill>
                      </a:endParaRPr>
                    </a:p>
                    <a:p>
                      <a:pPr indent="0" lvl="0" marL="0" rtl="0" algn="l">
                        <a:lnSpc>
                          <a:spcPct val="115000"/>
                        </a:lnSpc>
                        <a:spcBef>
                          <a:spcPts val="0"/>
                        </a:spcBef>
                        <a:spcAft>
                          <a:spcPts val="0"/>
                        </a:spcAft>
                        <a:buNone/>
                      </a:pPr>
                      <a:r>
                        <a:rPr lang="en-CA" sz="1800">
                          <a:solidFill>
                            <a:schemeClr val="lt1"/>
                          </a:solidFill>
                        </a:rPr>
                        <a:t>Very likely to buy</a:t>
                      </a:r>
                      <a:endParaRPr sz="1800">
                        <a:solidFill>
                          <a:schemeClr val="lt1"/>
                        </a:solidFill>
                      </a:endParaRPr>
                    </a:p>
                    <a:p>
                      <a:pPr indent="0" lvl="0" marL="0" rtl="0" algn="l">
                        <a:lnSpc>
                          <a:spcPct val="115000"/>
                        </a:lnSpc>
                        <a:spcBef>
                          <a:spcPts val="0"/>
                        </a:spcBef>
                        <a:spcAft>
                          <a:spcPts val="0"/>
                        </a:spcAft>
                        <a:buNone/>
                      </a:pPr>
                      <a:r>
                        <a:rPr lang="en-CA" sz="1800">
                          <a:solidFill>
                            <a:schemeClr val="lt1"/>
                          </a:solidFill>
                        </a:rPr>
                        <a:t>Dessert at the exit from the station</a:t>
                      </a:r>
                      <a:endParaRPr>
                        <a:solidFill>
                          <a:schemeClr val="lt1"/>
                        </a:solidFill>
                      </a:endParaRPr>
                    </a:p>
                  </a:txBody>
                  <a:tcPr marT="91425" marB="91425" marR="91425" marL="91425"/>
                </a:tc>
                <a:tc>
                  <a:txBody>
                    <a:bodyPr/>
                    <a:lstStyle/>
                    <a:p>
                      <a:pPr indent="0" lvl="0" marL="0" rtl="0" algn="l">
                        <a:lnSpc>
                          <a:spcPct val="115000"/>
                        </a:lnSpc>
                        <a:spcBef>
                          <a:spcPts val="0"/>
                        </a:spcBef>
                        <a:spcAft>
                          <a:spcPts val="0"/>
                        </a:spcAft>
                        <a:buNone/>
                      </a:pPr>
                      <a:r>
                        <a:rPr lang="en-CA" sz="1800">
                          <a:solidFill>
                            <a:schemeClr val="lt1"/>
                          </a:solidFill>
                        </a:rPr>
                        <a:t>Maximum advertising exposure</a:t>
                      </a:r>
                      <a:endParaRPr sz="1800">
                        <a:solidFill>
                          <a:schemeClr val="lt1"/>
                        </a:solidFill>
                      </a:endParaRPr>
                    </a:p>
                    <a:p>
                      <a:pPr indent="0" lvl="0" marL="0" rtl="0" algn="l">
                        <a:lnSpc>
                          <a:spcPct val="115000"/>
                        </a:lnSpc>
                        <a:spcBef>
                          <a:spcPts val="0"/>
                        </a:spcBef>
                        <a:spcAft>
                          <a:spcPts val="0"/>
                        </a:spcAft>
                        <a:buNone/>
                      </a:pPr>
                      <a:r>
                        <a:t/>
                      </a:r>
                      <a:endParaRPr sz="1800">
                        <a:solidFill>
                          <a:schemeClr val="lt1"/>
                        </a:solidFill>
                      </a:endParaRPr>
                    </a:p>
                    <a:p>
                      <a:pPr indent="0" lvl="0" marL="0" rtl="0" algn="l">
                        <a:lnSpc>
                          <a:spcPct val="115000"/>
                        </a:lnSpc>
                        <a:spcBef>
                          <a:spcPts val="0"/>
                        </a:spcBef>
                        <a:spcAft>
                          <a:spcPts val="0"/>
                        </a:spcAft>
                        <a:buNone/>
                      </a:pPr>
                      <a:r>
                        <a:t/>
                      </a:r>
                      <a:endParaRPr sz="1800">
                        <a:solidFill>
                          <a:schemeClr val="lt1"/>
                        </a:solidFill>
                      </a:endParaRPr>
                    </a:p>
                    <a:p>
                      <a:pPr indent="0" lvl="0" marL="0" rtl="0" algn="l">
                        <a:lnSpc>
                          <a:spcPct val="115000"/>
                        </a:lnSpc>
                        <a:spcBef>
                          <a:spcPts val="0"/>
                        </a:spcBef>
                        <a:spcAft>
                          <a:spcPts val="0"/>
                        </a:spcAft>
                        <a:buNone/>
                      </a:pPr>
                      <a:r>
                        <a:t/>
                      </a:r>
                      <a:endParaRPr sz="1800">
                        <a:solidFill>
                          <a:schemeClr val="lt1"/>
                        </a:solidFill>
                      </a:endParaRPr>
                    </a:p>
                    <a:p>
                      <a:pPr indent="0" lvl="0" marL="0" rtl="0" algn="l">
                        <a:lnSpc>
                          <a:spcPct val="115000"/>
                        </a:lnSpc>
                        <a:spcBef>
                          <a:spcPts val="0"/>
                        </a:spcBef>
                        <a:spcAft>
                          <a:spcPts val="0"/>
                        </a:spcAft>
                        <a:buNone/>
                      </a:pPr>
                      <a:r>
                        <a:rPr lang="en-CA" sz="1800">
                          <a:solidFill>
                            <a:schemeClr val="lt1"/>
                          </a:solidFill>
                        </a:rPr>
                        <a:t>High entry rate in the afternoon or</a:t>
                      </a:r>
                      <a:endParaRPr sz="1800">
                        <a:solidFill>
                          <a:schemeClr val="lt1"/>
                        </a:solidFill>
                      </a:endParaRPr>
                    </a:p>
                    <a:p>
                      <a:pPr indent="0" lvl="0" marL="0" rtl="0" algn="l">
                        <a:lnSpc>
                          <a:spcPct val="115000"/>
                        </a:lnSpc>
                        <a:spcBef>
                          <a:spcPts val="0"/>
                        </a:spcBef>
                        <a:spcAft>
                          <a:spcPts val="0"/>
                        </a:spcAft>
                        <a:buNone/>
                      </a:pPr>
                      <a:r>
                        <a:rPr lang="en-CA" sz="1800">
                          <a:solidFill>
                            <a:schemeClr val="lt1"/>
                          </a:solidFill>
                        </a:rPr>
                        <a:t>evening</a:t>
                      </a:r>
                      <a:endParaRPr sz="1600">
                        <a:solidFill>
                          <a:schemeClr val="lt1"/>
                        </a:solidFill>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CA" sz="3100">
                <a:solidFill>
                  <a:srgbClr val="FFFFFF"/>
                </a:solidFill>
                <a:latin typeface="Arial"/>
                <a:ea typeface="Arial"/>
                <a:cs typeface="Arial"/>
                <a:sym typeface="Arial"/>
              </a:rPr>
              <a:t>Analytical approach</a:t>
            </a:r>
            <a:endParaRPr sz="3100">
              <a:solidFill>
                <a:srgbClr val="FFFFFF"/>
              </a:solidFill>
              <a:latin typeface="Arial"/>
              <a:ea typeface="Arial"/>
              <a:cs typeface="Arial"/>
              <a:sym typeface="Arial"/>
            </a:endParaRPr>
          </a:p>
          <a:p>
            <a:pPr indent="0" lvl="0" marL="0" rtl="0" algn="l">
              <a:spcBef>
                <a:spcPts val="0"/>
              </a:spcBef>
              <a:spcAft>
                <a:spcPts val="0"/>
              </a:spcAft>
              <a:buNone/>
            </a:pPr>
            <a:r>
              <a:t/>
            </a:r>
            <a:endParaRPr/>
          </a:p>
        </p:txBody>
      </p:sp>
      <p:graphicFrame>
        <p:nvGraphicFramePr>
          <p:cNvPr id="147" name="Google Shape;147;p15"/>
          <p:cNvGraphicFramePr/>
          <p:nvPr/>
        </p:nvGraphicFramePr>
        <p:xfrm>
          <a:off x="952500" y="1602050"/>
          <a:ext cx="3000000" cy="3000000"/>
        </p:xfrm>
        <a:graphic>
          <a:graphicData uri="http://schemas.openxmlformats.org/drawingml/2006/table">
            <a:tbl>
              <a:tblPr>
                <a:noFill/>
                <a:tableStyleId>{28620713-72D0-45EB-9407-99F5A616505D}</a:tableStyleId>
              </a:tblPr>
              <a:tblGrid>
                <a:gridCol w="3619500"/>
                <a:gridCol w="3619500"/>
              </a:tblGrid>
              <a:tr h="650775">
                <a:tc>
                  <a:txBody>
                    <a:bodyPr/>
                    <a:lstStyle/>
                    <a:p>
                      <a:pPr indent="0" lvl="0" marL="0" rtl="0" algn="ctr">
                        <a:spcBef>
                          <a:spcPts val="0"/>
                        </a:spcBef>
                        <a:spcAft>
                          <a:spcPts val="0"/>
                        </a:spcAft>
                        <a:buNone/>
                      </a:pPr>
                      <a:r>
                        <a:rPr lang="en-CA" sz="2200">
                          <a:solidFill>
                            <a:schemeClr val="lt1"/>
                          </a:solidFill>
                        </a:rPr>
                        <a:t>Data Analysis</a:t>
                      </a:r>
                      <a:endParaRPr sz="2200">
                        <a:solidFill>
                          <a:schemeClr val="lt1"/>
                        </a:solidFill>
                      </a:endParaRPr>
                    </a:p>
                  </a:txBody>
                  <a:tcPr marT="91425" marB="91425" marR="91425" marL="91425"/>
                </a:tc>
                <a:tc>
                  <a:txBody>
                    <a:bodyPr/>
                    <a:lstStyle/>
                    <a:p>
                      <a:pPr indent="0" lvl="0" marL="0" rtl="0" algn="ctr">
                        <a:lnSpc>
                          <a:spcPct val="115000"/>
                        </a:lnSpc>
                        <a:spcBef>
                          <a:spcPts val="0"/>
                        </a:spcBef>
                        <a:spcAft>
                          <a:spcPts val="0"/>
                        </a:spcAft>
                        <a:buNone/>
                      </a:pPr>
                      <a:r>
                        <a:rPr lang="en-CA" sz="2200">
                          <a:solidFill>
                            <a:schemeClr val="lt1"/>
                          </a:solidFill>
                        </a:rPr>
                        <a:t>Outcome</a:t>
                      </a:r>
                      <a:endParaRPr sz="2700"/>
                    </a:p>
                  </a:txBody>
                  <a:tcPr marT="91425" marB="91425" marR="91425" marL="91425"/>
                </a:tc>
              </a:tr>
              <a:tr h="2404100">
                <a:tc>
                  <a:txBody>
                    <a:bodyPr/>
                    <a:lstStyle/>
                    <a:p>
                      <a:pPr indent="0" lvl="0" marL="0" rtl="0" algn="l">
                        <a:spcBef>
                          <a:spcPts val="0"/>
                        </a:spcBef>
                        <a:spcAft>
                          <a:spcPts val="0"/>
                        </a:spcAft>
                        <a:buNone/>
                      </a:pPr>
                      <a:r>
                        <a:rPr lang="en-CA" sz="1800">
                          <a:solidFill>
                            <a:schemeClr val="lt1"/>
                          </a:solidFill>
                        </a:rPr>
                        <a:t>Analyzed MTA turnstile data</a:t>
                      </a:r>
                      <a:endParaRPr sz="1800">
                        <a:solidFill>
                          <a:schemeClr val="lt1"/>
                        </a:solidFill>
                      </a:endParaRPr>
                    </a:p>
                    <a:p>
                      <a:pPr indent="0" lvl="0" marL="0" rtl="0" algn="l">
                        <a:spcBef>
                          <a:spcPts val="0"/>
                        </a:spcBef>
                        <a:spcAft>
                          <a:spcPts val="0"/>
                        </a:spcAft>
                        <a:buNone/>
                      </a:pPr>
                      <a:r>
                        <a:rPr lang="en-CA" sz="1800">
                          <a:solidFill>
                            <a:schemeClr val="lt1"/>
                          </a:solidFill>
                        </a:rPr>
                        <a:t>from October to December 2019</a:t>
                      </a:r>
                      <a:endParaRPr sz="1800">
                        <a:solidFill>
                          <a:schemeClr val="lt1"/>
                        </a:solidFill>
                      </a:endParaRPr>
                    </a:p>
                    <a:p>
                      <a:pPr indent="0" lvl="0" marL="0" rtl="0" algn="l">
                        <a:spcBef>
                          <a:spcPts val="0"/>
                        </a:spcBef>
                        <a:spcAft>
                          <a:spcPts val="0"/>
                        </a:spcAft>
                        <a:buNone/>
                      </a:pPr>
                      <a:r>
                        <a:t/>
                      </a:r>
                      <a:endParaRPr sz="1800">
                        <a:solidFill>
                          <a:schemeClr val="lt1"/>
                        </a:solidFill>
                      </a:endParaRPr>
                    </a:p>
                    <a:p>
                      <a:pPr indent="0" lvl="0" marL="0" rtl="0" algn="l">
                        <a:spcBef>
                          <a:spcPts val="0"/>
                        </a:spcBef>
                        <a:spcAft>
                          <a:spcPts val="0"/>
                        </a:spcAft>
                        <a:buNone/>
                      </a:pPr>
                      <a:r>
                        <a:rPr lang="en-CA" sz="1800">
                          <a:solidFill>
                            <a:schemeClr val="lt1"/>
                          </a:solidFill>
                        </a:rPr>
                        <a:t>Afternoon and evening hours: 4</a:t>
                      </a:r>
                      <a:endParaRPr sz="1800">
                        <a:solidFill>
                          <a:schemeClr val="lt1"/>
                        </a:solidFill>
                      </a:endParaRPr>
                    </a:p>
                    <a:p>
                      <a:pPr indent="0" lvl="0" marL="0" rtl="0" algn="l">
                        <a:spcBef>
                          <a:spcPts val="0"/>
                        </a:spcBef>
                        <a:spcAft>
                          <a:spcPts val="0"/>
                        </a:spcAft>
                        <a:buNone/>
                      </a:pPr>
                      <a:r>
                        <a:rPr lang="en-CA" sz="1800">
                          <a:solidFill>
                            <a:schemeClr val="lt1"/>
                          </a:solidFill>
                        </a:rPr>
                        <a:t>PM to 8 PM</a:t>
                      </a:r>
                      <a:endParaRPr sz="1800">
                        <a:solidFill>
                          <a:schemeClr val="lt1"/>
                        </a:solidFill>
                      </a:endParaRPr>
                    </a:p>
                    <a:p>
                      <a:pPr indent="0" lvl="0" marL="0" rtl="0" algn="l">
                        <a:spcBef>
                          <a:spcPts val="0"/>
                        </a:spcBef>
                        <a:spcAft>
                          <a:spcPts val="0"/>
                        </a:spcAft>
                        <a:buNone/>
                      </a:pPr>
                      <a:r>
                        <a:rPr lang="en-CA" sz="1800">
                          <a:solidFill>
                            <a:schemeClr val="lt1"/>
                          </a:solidFill>
                        </a:rPr>
                        <a:t>Total amount of commuter</a:t>
                      </a:r>
                      <a:endParaRPr sz="1800">
                        <a:solidFill>
                          <a:schemeClr val="lt1"/>
                        </a:solidFill>
                      </a:endParaRPr>
                    </a:p>
                    <a:p>
                      <a:pPr indent="0" lvl="0" marL="0" rtl="0" algn="l">
                        <a:spcBef>
                          <a:spcPts val="0"/>
                        </a:spcBef>
                        <a:spcAft>
                          <a:spcPts val="0"/>
                        </a:spcAft>
                        <a:buNone/>
                      </a:pPr>
                      <a:r>
                        <a:rPr lang="en-CA" sz="1800">
                          <a:solidFill>
                            <a:schemeClr val="lt1"/>
                          </a:solidFill>
                        </a:rPr>
                        <a:t>traffic by station</a:t>
                      </a:r>
                      <a:endParaRPr sz="1800">
                        <a:solidFill>
                          <a:schemeClr val="lt1"/>
                        </a:solidFill>
                      </a:endParaRPr>
                    </a:p>
                    <a:p>
                      <a:pPr indent="0" lvl="0" marL="0" rtl="0" algn="l">
                        <a:spcBef>
                          <a:spcPts val="0"/>
                        </a:spcBef>
                        <a:spcAft>
                          <a:spcPts val="0"/>
                        </a:spcAft>
                        <a:buNone/>
                      </a:pPr>
                      <a:r>
                        <a:rPr lang="en-CA" sz="1800">
                          <a:solidFill>
                            <a:schemeClr val="lt1"/>
                          </a:solidFill>
                        </a:rPr>
                        <a:t>Visualize data analysis</a:t>
                      </a:r>
                      <a:endParaRPr sz="1800">
                        <a:solidFill>
                          <a:schemeClr val="lt1"/>
                        </a:solidFill>
                      </a:endParaRPr>
                    </a:p>
                  </a:txBody>
                  <a:tcPr marT="91425" marB="91425" marR="91425" marL="91425"/>
                </a:tc>
                <a:tc>
                  <a:txBody>
                    <a:bodyPr/>
                    <a:lstStyle/>
                    <a:p>
                      <a:pPr indent="0" lvl="0" marL="0" rtl="0" algn="l">
                        <a:spcBef>
                          <a:spcPts val="0"/>
                        </a:spcBef>
                        <a:spcAft>
                          <a:spcPts val="0"/>
                        </a:spcAft>
                        <a:buNone/>
                      </a:pPr>
                      <a:r>
                        <a:rPr lang="en-CA" sz="1800">
                          <a:solidFill>
                            <a:schemeClr val="lt1"/>
                          </a:solidFill>
                        </a:rPr>
                        <a:t>Increase user base with posted</a:t>
                      </a:r>
                      <a:endParaRPr sz="1800">
                        <a:solidFill>
                          <a:schemeClr val="lt1"/>
                        </a:solidFill>
                      </a:endParaRPr>
                    </a:p>
                    <a:p>
                      <a:pPr indent="0" lvl="0" marL="0" rtl="0" algn="l">
                        <a:spcBef>
                          <a:spcPts val="0"/>
                        </a:spcBef>
                        <a:spcAft>
                          <a:spcPts val="0"/>
                        </a:spcAft>
                        <a:buNone/>
                      </a:pPr>
                      <a:r>
                        <a:rPr lang="en-CA" sz="1800">
                          <a:solidFill>
                            <a:schemeClr val="lt1"/>
                          </a:solidFill>
                        </a:rPr>
                        <a:t>advertisements in high-traffic MTA</a:t>
                      </a:r>
                      <a:endParaRPr sz="1800">
                        <a:solidFill>
                          <a:schemeClr val="lt1"/>
                        </a:solidFill>
                      </a:endParaRPr>
                    </a:p>
                    <a:p>
                      <a:pPr indent="0" lvl="0" marL="0" rtl="0" algn="l">
                        <a:spcBef>
                          <a:spcPts val="0"/>
                        </a:spcBef>
                        <a:spcAft>
                          <a:spcPts val="0"/>
                        </a:spcAft>
                        <a:buNone/>
                      </a:pPr>
                      <a:r>
                        <a:rPr lang="en-CA" sz="1800">
                          <a:solidFill>
                            <a:schemeClr val="lt1"/>
                          </a:solidFill>
                        </a:rPr>
                        <a:t>stations</a:t>
                      </a:r>
                      <a:endParaRPr sz="1800">
                        <a:solidFill>
                          <a:schemeClr val="lt1"/>
                        </a:solidFill>
                      </a:endParaRPr>
                    </a:p>
                    <a:p>
                      <a:pPr indent="0" lvl="0" marL="0" rtl="0" algn="l">
                        <a:spcBef>
                          <a:spcPts val="0"/>
                        </a:spcBef>
                        <a:spcAft>
                          <a:spcPts val="0"/>
                        </a:spcAft>
                        <a:buNone/>
                      </a:pPr>
                      <a:r>
                        <a:rPr lang="en-CA" sz="1800">
                          <a:solidFill>
                            <a:schemeClr val="lt1"/>
                          </a:solidFill>
                        </a:rPr>
                        <a:t>Encourage purchases through</a:t>
                      </a:r>
                      <a:endParaRPr sz="1800">
                        <a:solidFill>
                          <a:schemeClr val="lt1"/>
                        </a:solidFill>
                      </a:endParaRPr>
                    </a:p>
                    <a:p>
                      <a:pPr indent="0" lvl="0" marL="0" rtl="0" algn="l">
                        <a:spcBef>
                          <a:spcPts val="0"/>
                        </a:spcBef>
                        <a:spcAft>
                          <a:spcPts val="0"/>
                        </a:spcAft>
                        <a:buNone/>
                      </a:pPr>
                      <a:r>
                        <a:rPr lang="en-CA" sz="1800">
                          <a:solidFill>
                            <a:schemeClr val="lt1"/>
                          </a:solidFill>
                        </a:rPr>
                        <a:t>push notifications with discounts</a:t>
                      </a:r>
                      <a:endParaRPr sz="1800">
                        <a:solidFill>
                          <a:schemeClr val="lt1"/>
                        </a:solidFill>
                      </a:endParaRPr>
                    </a:p>
                    <a:p>
                      <a:pPr indent="0" lvl="0" marL="0" rtl="0" algn="l">
                        <a:spcBef>
                          <a:spcPts val="0"/>
                        </a:spcBef>
                        <a:spcAft>
                          <a:spcPts val="0"/>
                        </a:spcAft>
                        <a:buNone/>
                      </a:pPr>
                      <a:r>
                        <a:rPr lang="en-CA" sz="1800">
                          <a:solidFill>
                            <a:schemeClr val="lt1"/>
                          </a:solidFill>
                        </a:rPr>
                        <a:t>for sweet factory shops at peak</a:t>
                      </a:r>
                      <a:endParaRPr sz="1800">
                        <a:solidFill>
                          <a:schemeClr val="lt1"/>
                        </a:solidFill>
                      </a:endParaRPr>
                    </a:p>
                    <a:p>
                      <a:pPr indent="0" lvl="0" marL="0" rtl="0" algn="l">
                        <a:spcBef>
                          <a:spcPts val="0"/>
                        </a:spcBef>
                        <a:spcAft>
                          <a:spcPts val="0"/>
                        </a:spcAft>
                        <a:buNone/>
                      </a:pPr>
                      <a:r>
                        <a:rPr lang="en-CA" sz="1800">
                          <a:solidFill>
                            <a:schemeClr val="lt1"/>
                          </a:solidFill>
                        </a:rPr>
                        <a:t>hours</a:t>
                      </a:r>
                      <a:endParaRPr sz="1800">
                        <a:solidFill>
                          <a:schemeClr val="lt1"/>
                        </a:solidFill>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t>Busiest Commuter Stations</a:t>
            </a:r>
            <a:endParaRPr/>
          </a:p>
        </p:txBody>
      </p:sp>
      <p:pic>
        <p:nvPicPr>
          <p:cNvPr id="153" name="Google Shape;153;p16"/>
          <p:cNvPicPr preferRelativeResize="0"/>
          <p:nvPr/>
        </p:nvPicPr>
        <p:blipFill>
          <a:blip r:embed="rId3">
            <a:alphaModFix/>
          </a:blip>
          <a:stretch>
            <a:fillRect/>
          </a:stretch>
        </p:blipFill>
        <p:spPr>
          <a:xfrm>
            <a:off x="1378625" y="1307850"/>
            <a:ext cx="7130400" cy="3673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461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Daily Cycle of exits</a:t>
            </a:r>
            <a:endParaRPr/>
          </a:p>
        </p:txBody>
      </p:sp>
      <p:pic>
        <p:nvPicPr>
          <p:cNvPr id="159" name="Google Shape;159;p17"/>
          <p:cNvPicPr preferRelativeResize="0"/>
          <p:nvPr/>
        </p:nvPicPr>
        <p:blipFill>
          <a:blip r:embed="rId3">
            <a:alphaModFix/>
          </a:blip>
          <a:stretch>
            <a:fillRect/>
          </a:stretch>
        </p:blipFill>
        <p:spPr>
          <a:xfrm>
            <a:off x="1189825" y="1007550"/>
            <a:ext cx="7374400" cy="39835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sz="2800"/>
              <a:t>conclusion</a:t>
            </a:r>
            <a:endParaRPr sz="2800"/>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CA" sz="2100"/>
              <a:t>It is necessary to target the busiest stations, publish discounts, motivate them and attract them with memberships in which they can get points, and in cooperation with international companies, they can be exchanged and advertisements be posted next to the available tourism offices.</a:t>
            </a:r>
            <a:endParaRPr sz="21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