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2" r:id="rId5"/>
    <p:sldId id="274" r:id="rId6"/>
    <p:sldId id="275" r:id="rId7"/>
    <p:sldId id="271" r:id="rId8"/>
    <p:sldId id="273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5C173-AD21-A8D4-D15C-1444121E4D69}" v="407" dt="2025-08-11T20:30:45.825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7ABA59E7-20D9-2C33-C952-702CF0D4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1AA222EA-7423-1FE7-90E0-685E38D889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5FBA77C1-59F0-98D7-50F2-11110F8B40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3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289BD2EF-79EB-F26A-8235-25356956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EF8E4C73-005D-5999-EB1B-F1E5CE0CA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B01B7532-9CA2-0BDD-B0B8-50C8612E4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1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2400" b="0" u="sng" dirty="0">
                <a:solidFill>
                  <a:schemeClr val="tx1"/>
                </a:solidFill>
              </a:rPr>
              <a:t>Socratic-Virtue</a:t>
            </a:r>
            <a:br>
              <a:rPr lang="en-GB" sz="2400" b="0" u="sng" dirty="0"/>
            </a:br>
            <a:r>
              <a:rPr lang="en-GB" sz="2000" b="0" dirty="0">
                <a:solidFill>
                  <a:schemeClr val="tx1"/>
                </a:solidFill>
              </a:rPr>
              <a:t>Philosophy-Guided Self-Discovery and Emotional Wellness Platform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88260962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20221CSE0574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Abdul Rahman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20221CSE0553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Rahul R Shetty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20221CSE0563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Varunraj R Naik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</a:t>
            </a: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 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 Computer Science &amp; Engineering</a:t>
            </a:r>
            <a:endParaRPr lang="en-US"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</a:t>
            </a:r>
            <a:r>
              <a:rPr lang="en-US" sz="1800" b="1" err="1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Dr.</a:t>
            </a:r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Asif Mohammed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Dr. </a:t>
            </a:r>
            <a:r>
              <a:rPr lang="en-US" sz="1800" b="1" dirty="0" err="1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Jayavadiel</a:t>
            </a:r>
            <a:r>
              <a:rPr lang="en-US" sz="1800" b="1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 Ravi</a:t>
            </a:r>
            <a:endParaRPr lang="en-US" sz="1800" b="1" dirty="0">
              <a:solidFill>
                <a:schemeClr val="tx1"/>
              </a:solidFill>
              <a:latin typeface="Cambria"/>
              <a:ea typeface="Cambria"/>
              <a:cs typeface="Verdana"/>
            </a:endParaRPr>
          </a:p>
          <a:p>
            <a:r>
              <a:rPr lang="en-US" sz="18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/>
                <a:ea typeface="Cambria"/>
                <a:cs typeface="Verdana"/>
                <a:sym typeface="Verdana"/>
              </a:rPr>
              <a:t>Dr. Sampath A K , Dr. Geetha A </a:t>
            </a:r>
            <a:endParaRPr sz="1800" b="1" i="0" u="none" strike="noStrike" cap="none">
              <a:solidFill>
                <a:schemeClr val="tx1"/>
              </a:solidFill>
              <a:latin typeface="Cambria"/>
              <a:ea typeface="Cambri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utoShape 4" descr="Output image">
            <a:extLst>
              <a:ext uri="{FF2B5EF4-FFF2-40B4-BE49-F238E27FC236}">
                <a16:creationId xmlns:a16="http://schemas.microsoft.com/office/drawing/2014/main" id="{838A610B-39C4-41C5-5C53-CBBA6AD471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00400" y="5334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 graph showing a graph of progress&#10;&#10;AI-generated content may be incorrect.">
            <a:extLst>
              <a:ext uri="{FF2B5EF4-FFF2-40B4-BE49-F238E27FC236}">
                <a16:creationId xmlns:a16="http://schemas.microsoft.com/office/drawing/2014/main" id="{7A612085-F27B-3BD1-6809-95D3B1E7D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0" y="1020900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[1]. A. Kumar, B. R. Patel, and C. Zhang, “Plant disease identification using convolutional neural networks,” </a:t>
            </a:r>
            <a:r>
              <a:rPr lang="en-US" i="1" dirty="0"/>
              <a:t>IEEE Access</a:t>
            </a:r>
            <a:r>
              <a:rPr lang="en-US" dirty="0"/>
              <a:t>, vol. 9, pp. 34567–34578, Mar. 2021.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[2]. J. Smith, “Deep learning in agricultural systems,” </a:t>
            </a:r>
            <a:r>
              <a:rPr lang="en-US" i="1" dirty="0"/>
              <a:t>IEEE Transactions on Neural Networks and Learning Systems</a:t>
            </a:r>
            <a:r>
              <a:rPr lang="en-US" dirty="0"/>
              <a:t>, vol. 32, no. 7, pp. 1234–1245, Jul. 2021.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latin typeface="Cambria"/>
                <a:ea typeface="Cambria"/>
              </a:rPr>
              <a:t>Problem Statement Number: PSCS_151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mbria"/>
                <a:ea typeface="Cambria"/>
              </a:rPr>
              <a:t>  Organization: </a:t>
            </a:r>
            <a:r>
              <a:rPr lang="en-US" dirty="0">
                <a:latin typeface="Cambria"/>
              </a:rPr>
              <a:t>AICTE, MIC-Student Innovation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Cambria"/>
                <a:ea typeface="Cambria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bg2"/>
                </a:solidFill>
                <a:latin typeface="Cambria"/>
                <a:ea typeface="Cambria"/>
              </a:rPr>
              <a:t>Problem Statement: </a:t>
            </a:r>
            <a:endParaRPr lang="en-US" b="1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/>
            <a:r>
              <a:rPr lang="en-US" sz="1800" dirty="0"/>
              <a:t>Teenagers often face emotional challenges from social media pressure, academic stress, and life changes.</a:t>
            </a:r>
            <a:endParaRPr lang="en-US" dirty="0"/>
          </a:p>
          <a:p>
            <a:pPr marL="285750" indent="-285750" algn="just"/>
            <a:r>
              <a:rPr lang="en-US" sz="1800" dirty="0"/>
              <a:t>Many existing wellness or mood tracking apps feel generic and lack deeper personal connection.</a:t>
            </a:r>
            <a:endParaRPr lang="en-US" dirty="0"/>
          </a:p>
          <a:p>
            <a:pPr marL="285750" indent="-285750" algn="just"/>
            <a:r>
              <a:rPr lang="en-US" sz="1800" dirty="0"/>
              <a:t>Philosophy offers powerful lessons for self-reflection and balance but is seen as too complex for everyday use.</a:t>
            </a:r>
            <a:endParaRPr lang="en-US" dirty="0"/>
          </a:p>
          <a:p>
            <a:pPr marL="285750" indent="-285750" algn="just"/>
            <a:r>
              <a:rPr lang="en-US" sz="1800" dirty="0"/>
              <a:t>There is a need for a safe, engaging space that combines </a:t>
            </a:r>
            <a:r>
              <a:rPr lang="en-US" sz="1800" b="1" dirty="0"/>
              <a:t>simple philosophical insights</a:t>
            </a:r>
            <a:r>
              <a:rPr lang="en-US" sz="1800" dirty="0"/>
              <a:t> with </a:t>
            </a:r>
            <a:r>
              <a:rPr lang="en-US" sz="1800" b="1" dirty="0"/>
              <a:t>practical tools</a:t>
            </a:r>
            <a:r>
              <a:rPr lang="en-US" sz="1800" dirty="0"/>
              <a:t> like mood tracking and reflection to build self-awareness and emotional stability.</a:t>
            </a:r>
            <a:endParaRPr lang="en-US" dirty="0"/>
          </a:p>
          <a:p>
            <a:pPr marL="0" indent="0" algn="just">
              <a:buNone/>
            </a:pPr>
            <a:endParaRPr lang="en-US" sz="1800" dirty="0"/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</a:rPr>
              <a:t>Innovation / Novel Contributions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/>
            <a:r>
              <a:rPr lang="en-US" sz="2000" b="1" dirty="0"/>
              <a:t>First platform to merge philosophy-driven learning with mood analytics</a:t>
            </a:r>
            <a:r>
              <a:rPr lang="en-US" sz="2000" dirty="0"/>
              <a:t> – Blends philosophical wisdom with mood tracking to make self-discovery practical and engaging.</a:t>
            </a:r>
            <a:endParaRPr lang="en-US" dirty="0"/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b="1" dirty="0"/>
              <a:t>Emotion-based content recommendations</a:t>
            </a:r>
            <a:r>
              <a:rPr lang="en-US" sz="2000" dirty="0"/>
              <a:t> – Delivers personalized insights and prompts based on a user’s mood trends.</a:t>
            </a:r>
            <a:endParaRPr lang="en-US"/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b="1" dirty="0"/>
              <a:t>Engaging, teen-friendly design without losing depth for older users</a:t>
            </a:r>
            <a:r>
              <a:rPr lang="en-US" sz="2000" dirty="0"/>
              <a:t> – Simple, relatable UI for teens with deeper layers for mature users.</a:t>
            </a:r>
            <a:endParaRPr lang="en-US"/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b="1" dirty="0"/>
              <a:t>Roadmap from web app (MERN stack) to mobile app (React Native)</a:t>
            </a:r>
            <a:r>
              <a:rPr lang="en-US" sz="2000" dirty="0"/>
              <a:t> – Launch as a web app, later expand to a mobile app with advanced features.</a:t>
            </a:r>
            <a:endParaRPr lang="en-US" dirty="0"/>
          </a:p>
          <a:p>
            <a:pPr algn="just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0D2BEF08-F5BB-3A34-3714-3197FE6A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15727051-288E-73B1-676C-BCBB2F59D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dirty="0">
                <a:latin typeface="Cambria"/>
                <a:ea typeface="Cambria"/>
              </a:rPr>
              <a:t>Objectives :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DA1CC211-2EE5-65A0-9BFF-E6B902E72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algn="just"/>
            <a:r>
              <a:rPr lang="en-US" dirty="0"/>
              <a:t>Deliver relatable, bite-sized philosophical insights.</a:t>
            </a:r>
          </a:p>
          <a:p>
            <a:pPr marL="285750" indent="-285750" algn="just"/>
            <a:r>
              <a:rPr lang="en-US" dirty="0"/>
              <a:t>Enable quick, intuitive mood tracking with analytics.</a:t>
            </a:r>
          </a:p>
          <a:p>
            <a:pPr marL="285750" indent="-285750" algn="just"/>
            <a:r>
              <a:rPr lang="en-US" dirty="0"/>
              <a:t>Provide reflective prompts tied to emotions.</a:t>
            </a:r>
          </a:p>
          <a:p>
            <a:pPr marL="285750" indent="-285750" algn="just"/>
            <a:r>
              <a:rPr lang="en-US" dirty="0"/>
              <a:t>Ensure user privacy and safe self-expression.</a:t>
            </a:r>
          </a:p>
          <a:p>
            <a:pPr marL="285750" indent="-285750" algn="just"/>
            <a:r>
              <a:rPr lang="en-US" dirty="0"/>
              <a:t>Encourage emotional stability and personal growth.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7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A2A14D2D-29C5-BCFE-1FEB-2D440F2F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A5E82A12-65F2-37FC-42F4-49FF85C3B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sz="2400" dirty="0">
                <a:solidFill>
                  <a:schemeClr val="bg2"/>
                </a:solidFill>
              </a:rPr>
              <a:t>Background &amp; Related Work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EE826B6B-12B6-5DE0-4AB3-AC86A5112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None/>
            </a:pPr>
            <a:endParaRPr lang="en-US" b="1" dirty="0"/>
          </a:p>
          <a:p>
            <a:pPr marL="285750" indent="-285750" algn="just"/>
            <a:r>
              <a:rPr lang="en-US" sz="2000" b="1" dirty="0"/>
              <a:t>Existing Tools:</a:t>
            </a:r>
            <a:r>
              <a:rPr lang="en-US" sz="2000" dirty="0"/>
              <a:t> </a:t>
            </a:r>
            <a:r>
              <a:rPr lang="en-US" sz="2000" i="1" err="1"/>
              <a:t>Daylio</a:t>
            </a:r>
            <a:r>
              <a:rPr lang="en-US" sz="2000" dirty="0"/>
              <a:t>, </a:t>
            </a:r>
            <a:r>
              <a:rPr lang="en-US" sz="2000" i="1" err="1"/>
              <a:t>Moodfit</a:t>
            </a:r>
            <a:r>
              <a:rPr lang="en-US" sz="2000" dirty="0"/>
              <a:t>, </a:t>
            </a:r>
            <a:r>
              <a:rPr lang="en-US" sz="2000" i="1" dirty="0"/>
              <a:t>Calm</a:t>
            </a:r>
            <a:r>
              <a:rPr lang="en-US" sz="2000" dirty="0"/>
              <a:t>, </a:t>
            </a:r>
            <a:r>
              <a:rPr lang="en-US" sz="2000" i="1" dirty="0"/>
              <a:t>School of Life</a:t>
            </a:r>
            <a:r>
              <a:rPr lang="en-US" sz="2000" dirty="0"/>
              <a:t> content.</a:t>
            </a:r>
          </a:p>
          <a:p>
            <a:pPr marL="285750" indent="-285750" algn="just"/>
            <a:endParaRPr lang="en-US" sz="2000" dirty="0"/>
          </a:p>
          <a:p>
            <a:pPr marL="285750" indent="-285750" algn="just"/>
            <a:r>
              <a:rPr lang="en-US" sz="2000" b="1" dirty="0"/>
              <a:t>Gaps Identified:</a:t>
            </a:r>
            <a:endParaRPr lang="en-US" sz="2000" dirty="0"/>
          </a:p>
          <a:p>
            <a:pPr marL="1200150" lvl="1" indent="-285750" algn="just"/>
            <a:r>
              <a:rPr lang="en-US" dirty="0"/>
              <a:t>Mood trackers often lack deep reflective learning.</a:t>
            </a:r>
          </a:p>
          <a:p>
            <a:pPr marL="1200150" lvl="1" indent="-285750" algn="just"/>
            <a:r>
              <a:rPr lang="en-US" dirty="0"/>
              <a:t>Philosophy resources are rarely interactive or youth-friendly.</a:t>
            </a:r>
          </a:p>
          <a:p>
            <a:pPr marL="1200150" lvl="1" indent="-285750" algn="just"/>
            <a:endParaRPr lang="en-US" dirty="0"/>
          </a:p>
          <a:p>
            <a:pPr marL="285750" indent="-285750" algn="just"/>
            <a:r>
              <a:rPr lang="en-US" sz="2000" b="1" dirty="0"/>
              <a:t>Opportunity:</a:t>
            </a:r>
            <a:r>
              <a:rPr lang="en-US" sz="2000" dirty="0"/>
              <a:t> Combine </a:t>
            </a:r>
            <a:r>
              <a:rPr lang="en-US" sz="2000" b="1" dirty="0"/>
              <a:t>philosophical wisdom + mood tracking</a:t>
            </a:r>
            <a:r>
              <a:rPr lang="en-US" sz="2000" dirty="0"/>
              <a:t> to create a daily self-discovery habit.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73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000" b="1" dirty="0"/>
              <a:t>Target Audience:</a:t>
            </a:r>
            <a:r>
              <a:rPr lang="en-US" sz="2000" dirty="0"/>
              <a:t> All ages, with special focus on teenagers (WHO: 1 in 7 teens face mental health challenges).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Key Issues:</a:t>
            </a:r>
            <a:r>
              <a:rPr lang="en-US" sz="2000" dirty="0"/>
              <a:t> Low self-awareness, emotional instability, limited relatable self-help tools.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Gap:</a:t>
            </a:r>
            <a:r>
              <a:rPr lang="en-US" sz="2000" dirty="0"/>
              <a:t> Few apps integrate philosophical guidance with emotional tracking.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Solution:</a:t>
            </a:r>
            <a:r>
              <a:rPr lang="en-US" sz="2000" dirty="0"/>
              <a:t> Blend accessible philosophical content with mood logging, reflection prompts, and emotional trend analysis.</a:t>
            </a:r>
            <a:endParaRPr lang="en-US" dirty="0"/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Impact:</a:t>
            </a:r>
            <a:r>
              <a:rPr lang="en-US" sz="2000" dirty="0"/>
              <a:t> Promote self-awareness, balanced emotions, and mindful decision-making.</a:t>
            </a:r>
            <a:endParaRPr lang="en-US" dirty="0"/>
          </a:p>
          <a:p>
            <a:pPr marL="285750" lvl="0" indent="-285750" algn="just">
              <a:spcAft>
                <a:spcPts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bg2"/>
                </a:solidFill>
              </a:rPr>
              <a:t>Technology Stack Components :</a:t>
            </a:r>
            <a:endParaRPr lang="en-US" sz="2000" dirty="0">
              <a:solidFill>
                <a:schemeClr val="bg2"/>
              </a:solidFill>
            </a:endParaRPr>
          </a:p>
          <a:p>
            <a:pPr algn="just">
              <a:buNone/>
            </a:pPr>
            <a:endParaRPr lang="en-US" sz="2000" dirty="0"/>
          </a:p>
          <a:p>
            <a:pPr algn="just"/>
            <a:r>
              <a:rPr lang="en-US" sz="2000" b="1" dirty="0"/>
              <a:t>Frontend:</a:t>
            </a:r>
            <a:r>
              <a:rPr lang="en-US" sz="2000" dirty="0"/>
              <a:t> React.js</a:t>
            </a:r>
          </a:p>
          <a:p>
            <a:pPr algn="just"/>
            <a:r>
              <a:rPr lang="en-US" sz="2000" b="1" dirty="0"/>
              <a:t>Backend:</a:t>
            </a:r>
            <a:r>
              <a:rPr lang="en-US" sz="2000" dirty="0"/>
              <a:t> Node.js + Express.js</a:t>
            </a:r>
          </a:p>
          <a:p>
            <a:pPr algn="just"/>
            <a:r>
              <a:rPr lang="en-US" sz="2000" b="1" dirty="0"/>
              <a:t>Database:</a:t>
            </a:r>
            <a:r>
              <a:rPr lang="en-US" sz="2000" dirty="0"/>
              <a:t> MongoDB</a:t>
            </a:r>
          </a:p>
          <a:p>
            <a:r>
              <a:rPr lang="en-IN" sz="2000" b="1" dirty="0"/>
              <a:t>Other Tools:</a:t>
            </a:r>
            <a:endParaRPr lang="en-IN" sz="2000" dirty="0"/>
          </a:p>
          <a:p>
            <a:pPr marL="533400" lvl="1" indent="0">
              <a:buNone/>
            </a:pPr>
            <a:r>
              <a:rPr lang="en-IN" sz="1600" b="1" dirty="0"/>
              <a:t>Version Control:</a:t>
            </a:r>
            <a:r>
              <a:rPr lang="en-IN" sz="1600" dirty="0"/>
              <a:t> GitHub (public repository for project)</a:t>
            </a:r>
          </a:p>
          <a:p>
            <a:pPr marL="533400" lvl="1" indent="0">
              <a:buNone/>
            </a:pPr>
            <a:r>
              <a:rPr lang="en-IN" sz="1600" b="1" dirty="0"/>
              <a:t>UI Library:</a:t>
            </a:r>
            <a:r>
              <a:rPr lang="en-IN" sz="1600" dirty="0"/>
              <a:t> Material UI / Tailwind CSS (for sleek, responsive design)</a:t>
            </a:r>
          </a:p>
          <a:p>
            <a:pPr marL="533400" lvl="1" indent="0">
              <a:buNone/>
            </a:pPr>
            <a:r>
              <a:rPr lang="en-IN" sz="1600" b="1" dirty="0"/>
              <a:t>Analytics:</a:t>
            </a:r>
            <a:r>
              <a:rPr lang="en-IN" sz="1600" dirty="0"/>
              <a:t> Chart.js / Recharts (for mood trend visualization)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endParaRPr lang="en-US" sz="2000" dirty="0"/>
          </a:p>
          <a:p>
            <a:pPr marL="342900" lvl="0" indent="-19050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https://github.com/AbdulRahman8641/Socratic-Virtue.git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698</Words>
  <Application>Microsoft Office PowerPoint</Application>
  <PresentationFormat>Widescreen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Verdana</vt:lpstr>
      <vt:lpstr>Wingdings</vt:lpstr>
      <vt:lpstr>Bioinformatics</vt:lpstr>
      <vt:lpstr>Socratic-Virtue Philosophy-Guided Self-Discovery and Emotional Wellness Platform</vt:lpstr>
      <vt:lpstr>Content</vt:lpstr>
      <vt:lpstr>Problem Statement Number: PSCS_151</vt:lpstr>
      <vt:lpstr>Innovation / Novel Contributions</vt:lpstr>
      <vt:lpstr>Objectives :</vt:lpstr>
      <vt:lpstr>Background &amp; Related Work</vt:lpstr>
      <vt:lpstr>Analysis of Problem Statement (contd...)</vt:lpstr>
      <vt:lpstr>Analysis of Problem Statement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VARUN RAJ NAIK</cp:lastModifiedBy>
  <cp:revision>180</cp:revision>
  <dcterms:modified xsi:type="dcterms:W3CDTF">2025-08-13T07:27:18Z</dcterms:modified>
</cp:coreProperties>
</file>