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7" r:id="rId2"/>
    <p:sldId id="336" r:id="rId3"/>
    <p:sldId id="337" r:id="rId4"/>
    <p:sldId id="338" r:id="rId5"/>
    <p:sldId id="339" r:id="rId6"/>
    <p:sldId id="340" r:id="rId7"/>
    <p:sldId id="341" r:id="rId8"/>
    <p:sldId id="261" r:id="rId9"/>
    <p:sldId id="342" r:id="rId10"/>
    <p:sldId id="343" r:id="rId11"/>
    <p:sldId id="344" r:id="rId12"/>
    <p:sldId id="345" r:id="rId13"/>
    <p:sldId id="346" r:id="rId14"/>
    <p:sldId id="332" r:id="rId15"/>
    <p:sldId id="333" r:id="rId16"/>
    <p:sldId id="334" r:id="rId17"/>
    <p:sldId id="268" r:id="rId18"/>
    <p:sldId id="335" r:id="rId19"/>
    <p:sldId id="256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257" r:id="rId28"/>
    <p:sldId id="258" r:id="rId29"/>
    <p:sldId id="259" r:id="rId30"/>
    <p:sldId id="260" r:id="rId31"/>
    <p:sldId id="265" r:id="rId32"/>
    <p:sldId id="266" r:id="rId33"/>
    <p:sldId id="262" r:id="rId34"/>
    <p:sldId id="269" r:id="rId35"/>
    <p:sldId id="264" r:id="rId36"/>
    <p:sldId id="263" r:id="rId37"/>
    <p:sldId id="270" r:id="rId38"/>
    <p:sldId id="267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1" r:id="rId48"/>
    <p:sldId id="280" r:id="rId49"/>
    <p:sldId id="282" r:id="rId50"/>
    <p:sldId id="283" r:id="rId51"/>
    <p:sldId id="284" r:id="rId52"/>
    <p:sldId id="285" r:id="rId53"/>
    <p:sldId id="287" r:id="rId54"/>
    <p:sldId id="286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0" r:id="rId68"/>
    <p:sldId id="301" r:id="rId69"/>
    <p:sldId id="302" r:id="rId70"/>
    <p:sldId id="303" r:id="rId71"/>
    <p:sldId id="304" r:id="rId72"/>
    <p:sldId id="305" r:id="rId73"/>
    <p:sldId id="306" r:id="rId74"/>
    <p:sldId id="307" r:id="rId75"/>
    <p:sldId id="308" r:id="rId76"/>
    <p:sldId id="309" r:id="rId77"/>
    <p:sldId id="310" r:id="rId78"/>
    <p:sldId id="311" r:id="rId79"/>
    <p:sldId id="312" r:id="rId80"/>
    <p:sldId id="313" r:id="rId81"/>
    <p:sldId id="314" r:id="rId82"/>
    <p:sldId id="315" r:id="rId83"/>
    <p:sldId id="316" r:id="rId84"/>
    <p:sldId id="317" r:id="rId85"/>
    <p:sldId id="318" r:id="rId86"/>
    <p:sldId id="319" r:id="rId87"/>
    <p:sldId id="320" r:id="rId88"/>
    <p:sldId id="321" r:id="rId89"/>
    <p:sldId id="322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4705C-32F5-451B-B417-2166EB23CF08}" v="69" dt="2025-02-12T22:06:42.706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rahman eid" userId="8e5052248ce1e415" providerId="LiveId" clId="{1C84705C-32F5-451B-B417-2166EB23CF08}"/>
    <pc:docChg chg="undo custSel addSld delSld modSld sldOrd">
      <pc:chgData name="abdulrahman eid" userId="8e5052248ce1e415" providerId="LiveId" clId="{1C84705C-32F5-451B-B417-2166EB23CF08}" dt="2025-02-12T22:06:42.680" v="153"/>
      <pc:docMkLst>
        <pc:docMk/>
      </pc:docMkLst>
      <pc:sldChg chg="add">
        <pc:chgData name="abdulrahman eid" userId="8e5052248ce1e415" providerId="LiveId" clId="{1C84705C-32F5-451B-B417-2166EB23CF08}" dt="2025-02-12T22:06:09.155" v="146"/>
        <pc:sldMkLst>
          <pc:docMk/>
          <pc:sldMk cId="0" sldId="256"/>
        </pc:sldMkLst>
      </pc:sldChg>
      <pc:sldChg chg="addSp modSp del">
        <pc:chgData name="abdulrahman eid" userId="8e5052248ce1e415" providerId="LiveId" clId="{1C84705C-32F5-451B-B417-2166EB23CF08}" dt="2025-02-12T00:11:14.990" v="103" actId="47"/>
        <pc:sldMkLst>
          <pc:docMk/>
          <pc:sldMk cId="2486327714" sldId="256"/>
        </pc:sldMkLst>
        <pc:spChg chg="mod">
          <ac:chgData name="abdulrahman eid" userId="8e5052248ce1e415" providerId="LiveId" clId="{1C84705C-32F5-451B-B417-2166EB23CF08}" dt="2025-02-12T00:03:03.794" v="43" actId="14100"/>
          <ac:spMkLst>
            <pc:docMk/>
            <pc:sldMk cId="2486327714" sldId="256"/>
            <ac:spMk id="2" creationId="{6681A2F1-C2E2-444A-0169-08959892F0C3}"/>
          </ac:spMkLst>
        </pc:spChg>
        <pc:picChg chg="add mod">
          <ac:chgData name="abdulrahman eid" userId="8e5052248ce1e415" providerId="LiveId" clId="{1C84705C-32F5-451B-B417-2166EB23CF08}" dt="2025-02-12T00:03:03.794" v="43" actId="14100"/>
          <ac:picMkLst>
            <pc:docMk/>
            <pc:sldMk cId="2486327714" sldId="256"/>
            <ac:picMk id="1026" creationId="{96D49C62-3688-1C61-9BB8-4065749493DB}"/>
          </ac:picMkLst>
        </pc:picChg>
        <pc:picChg chg="add">
          <ac:chgData name="abdulrahman eid" userId="8e5052248ce1e415" providerId="LiveId" clId="{1C84705C-32F5-451B-B417-2166EB23CF08}" dt="2025-02-12T00:03:06.289" v="44"/>
          <ac:picMkLst>
            <pc:docMk/>
            <pc:sldMk cId="2486327714" sldId="256"/>
            <ac:picMk id="1028" creationId="{9EB0266E-05BC-9820-80B5-A3AAAFFEB6CB}"/>
          </ac:picMkLst>
        </pc:picChg>
      </pc:sldChg>
      <pc:sldChg chg="ord">
        <pc:chgData name="abdulrahman eid" userId="8e5052248ce1e415" providerId="LiveId" clId="{1C84705C-32F5-451B-B417-2166EB23CF08}" dt="2025-02-12T00:14:49.402" v="110"/>
        <pc:sldMkLst>
          <pc:docMk/>
          <pc:sldMk cId="2606773228" sldId="257"/>
        </pc:sldMkLst>
      </pc:sldChg>
      <pc:sldChg chg="add del">
        <pc:chgData name="abdulrahman eid" userId="8e5052248ce1e415" providerId="LiveId" clId="{1C84705C-32F5-451B-B417-2166EB23CF08}" dt="2025-02-12T00:00:06.001" v="34"/>
        <pc:sldMkLst>
          <pc:docMk/>
          <pc:sldMk cId="0" sldId="261"/>
        </pc:sldMkLst>
      </pc:sldChg>
      <pc:sldChg chg="addSp delSp modSp add mod">
        <pc:chgData name="abdulrahman eid" userId="8e5052248ce1e415" providerId="LiveId" clId="{1C84705C-32F5-451B-B417-2166EB23CF08}" dt="2025-02-12T21:52:33.601" v="135" actId="22"/>
        <pc:sldMkLst>
          <pc:docMk/>
          <pc:sldMk cId="0" sldId="268"/>
        </pc:sldMkLst>
        <pc:spChg chg="mod">
          <ac:chgData name="abdulrahman eid" userId="8e5052248ce1e415" providerId="LiveId" clId="{1C84705C-32F5-451B-B417-2166EB23CF08}" dt="2025-02-12T00:16:35.376" v="119" actId="5793"/>
          <ac:spMkLst>
            <pc:docMk/>
            <pc:sldMk cId="0" sldId="268"/>
            <ac:spMk id="3" creationId="{00000000-0000-0000-0000-000000000000}"/>
          </ac:spMkLst>
        </pc:spChg>
        <pc:spChg chg="add del">
          <ac:chgData name="abdulrahman eid" userId="8e5052248ce1e415" providerId="LiveId" clId="{1C84705C-32F5-451B-B417-2166EB23CF08}" dt="2025-02-12T21:52:33.601" v="135" actId="22"/>
          <ac:spMkLst>
            <pc:docMk/>
            <pc:sldMk cId="0" sldId="268"/>
            <ac:spMk id="5" creationId="{0C43179F-92DB-BFE7-1296-DD6E16AD90F7}"/>
          </ac:spMkLst>
        </pc:spChg>
        <pc:spChg chg="add del">
          <ac:chgData name="abdulrahman eid" userId="8e5052248ce1e415" providerId="LiveId" clId="{1C84705C-32F5-451B-B417-2166EB23CF08}" dt="2025-02-12T21:52:32.240" v="134" actId="22"/>
          <ac:spMkLst>
            <pc:docMk/>
            <pc:sldMk cId="0" sldId="268"/>
            <ac:spMk id="7" creationId="{CC22E6D9-D05D-97E9-CE64-CF9235435514}"/>
          </ac:spMkLst>
        </pc:spChg>
      </pc:sldChg>
      <pc:sldChg chg="new del">
        <pc:chgData name="abdulrahman eid" userId="8e5052248ce1e415" providerId="LiveId" clId="{1C84705C-32F5-451B-B417-2166EB23CF08}" dt="2025-02-11T16:50:08.621" v="2" actId="47"/>
        <pc:sldMkLst>
          <pc:docMk/>
          <pc:sldMk cId="1004558949" sldId="323"/>
        </pc:sldMkLst>
      </pc:sldChg>
      <pc:sldChg chg="add del">
        <pc:chgData name="abdulrahman eid" userId="8e5052248ce1e415" providerId="LiveId" clId="{1C84705C-32F5-451B-B417-2166EB23CF08}" dt="2025-02-11T23:34:05.568" v="16" actId="47"/>
        <pc:sldMkLst>
          <pc:docMk/>
          <pc:sldMk cId="0" sldId="324"/>
        </pc:sldMkLst>
      </pc:sldChg>
      <pc:sldChg chg="add del">
        <pc:chgData name="abdulrahman eid" userId="8e5052248ce1e415" providerId="LiveId" clId="{1C84705C-32F5-451B-B417-2166EB23CF08}" dt="2025-02-11T23:34:06.319" v="17" actId="47"/>
        <pc:sldMkLst>
          <pc:docMk/>
          <pc:sldMk cId="0" sldId="325"/>
        </pc:sldMkLst>
      </pc:sldChg>
      <pc:sldChg chg="add del">
        <pc:chgData name="abdulrahman eid" userId="8e5052248ce1e415" providerId="LiveId" clId="{1C84705C-32F5-451B-B417-2166EB23CF08}" dt="2025-02-11T23:34:06.805" v="18" actId="47"/>
        <pc:sldMkLst>
          <pc:docMk/>
          <pc:sldMk cId="0" sldId="326"/>
        </pc:sldMkLst>
      </pc:sldChg>
      <pc:sldChg chg="add del">
        <pc:chgData name="abdulrahman eid" userId="8e5052248ce1e415" providerId="LiveId" clId="{1C84705C-32F5-451B-B417-2166EB23CF08}" dt="2025-02-11T23:34:07.265" v="19" actId="47"/>
        <pc:sldMkLst>
          <pc:docMk/>
          <pc:sldMk cId="0" sldId="327"/>
        </pc:sldMkLst>
      </pc:sldChg>
      <pc:sldChg chg="add del">
        <pc:chgData name="abdulrahman eid" userId="8e5052248ce1e415" providerId="LiveId" clId="{1C84705C-32F5-451B-B417-2166EB23CF08}" dt="2025-02-11T23:34:07.746" v="20" actId="47"/>
        <pc:sldMkLst>
          <pc:docMk/>
          <pc:sldMk cId="0" sldId="328"/>
        </pc:sldMkLst>
      </pc:sldChg>
      <pc:sldChg chg="add del">
        <pc:chgData name="abdulrahman eid" userId="8e5052248ce1e415" providerId="LiveId" clId="{1C84705C-32F5-451B-B417-2166EB23CF08}" dt="2025-02-11T23:34:08.638" v="22" actId="47"/>
        <pc:sldMkLst>
          <pc:docMk/>
          <pc:sldMk cId="0" sldId="329"/>
        </pc:sldMkLst>
      </pc:sldChg>
      <pc:sldChg chg="add del">
        <pc:chgData name="abdulrahman eid" userId="8e5052248ce1e415" providerId="LiveId" clId="{1C84705C-32F5-451B-B417-2166EB23CF08}" dt="2025-02-11T23:34:09.062" v="23" actId="47"/>
        <pc:sldMkLst>
          <pc:docMk/>
          <pc:sldMk cId="0" sldId="330"/>
        </pc:sldMkLst>
      </pc:sldChg>
      <pc:sldChg chg="add del">
        <pc:chgData name="abdulrahman eid" userId="8e5052248ce1e415" providerId="LiveId" clId="{1C84705C-32F5-451B-B417-2166EB23CF08}" dt="2025-02-11T23:34:09.910" v="24" actId="47"/>
        <pc:sldMkLst>
          <pc:docMk/>
          <pc:sldMk cId="0" sldId="331"/>
        </pc:sldMkLst>
      </pc:sldChg>
      <pc:sldChg chg="modSp add mod">
        <pc:chgData name="abdulrahman eid" userId="8e5052248ce1e415" providerId="LiveId" clId="{1C84705C-32F5-451B-B417-2166EB23CF08}" dt="2025-02-12T00:16:51.315" v="131" actId="5793"/>
        <pc:sldMkLst>
          <pc:docMk/>
          <pc:sldMk cId="0" sldId="332"/>
        </pc:sldMkLst>
        <pc:spChg chg="mod">
          <ac:chgData name="abdulrahman eid" userId="8e5052248ce1e415" providerId="LiveId" clId="{1C84705C-32F5-451B-B417-2166EB23CF08}" dt="2025-02-12T00:16:51.315" v="131" actId="5793"/>
          <ac:spMkLst>
            <pc:docMk/>
            <pc:sldMk cId="0" sldId="332"/>
            <ac:spMk id="3" creationId="{00000000-0000-0000-0000-000000000000}"/>
          </ac:spMkLst>
        </pc:spChg>
      </pc:sldChg>
      <pc:sldChg chg="modSp add mod">
        <pc:chgData name="abdulrahman eid" userId="8e5052248ce1e415" providerId="LiveId" clId="{1C84705C-32F5-451B-B417-2166EB23CF08}" dt="2025-02-12T00:16:45.626" v="128" actId="5793"/>
        <pc:sldMkLst>
          <pc:docMk/>
          <pc:sldMk cId="0" sldId="333"/>
        </pc:sldMkLst>
        <pc:spChg chg="mod">
          <ac:chgData name="abdulrahman eid" userId="8e5052248ce1e415" providerId="LiveId" clId="{1C84705C-32F5-451B-B417-2166EB23CF08}" dt="2025-02-12T00:16:45.626" v="128" actId="5793"/>
          <ac:spMkLst>
            <pc:docMk/>
            <pc:sldMk cId="0" sldId="333"/>
            <ac:spMk id="3" creationId="{00000000-0000-0000-0000-000000000000}"/>
          </ac:spMkLst>
        </pc:spChg>
      </pc:sldChg>
      <pc:sldChg chg="modSp add mod">
        <pc:chgData name="abdulrahman eid" userId="8e5052248ce1e415" providerId="LiveId" clId="{1C84705C-32F5-451B-B417-2166EB23CF08}" dt="2025-02-12T00:16:39.996" v="123" actId="5793"/>
        <pc:sldMkLst>
          <pc:docMk/>
          <pc:sldMk cId="0" sldId="334"/>
        </pc:sldMkLst>
        <pc:spChg chg="mod">
          <ac:chgData name="abdulrahman eid" userId="8e5052248ce1e415" providerId="LiveId" clId="{1C84705C-32F5-451B-B417-2166EB23CF08}" dt="2025-02-12T00:16:39.996" v="123" actId="5793"/>
          <ac:spMkLst>
            <pc:docMk/>
            <pc:sldMk cId="0" sldId="334"/>
            <ac:spMk id="3" creationId="{00000000-0000-0000-0000-000000000000}"/>
          </ac:spMkLst>
        </pc:spChg>
      </pc:sldChg>
      <pc:sldChg chg="modSp add mod">
        <pc:chgData name="abdulrahman eid" userId="8e5052248ce1e415" providerId="LiveId" clId="{1C84705C-32F5-451B-B417-2166EB23CF08}" dt="2025-02-12T00:16:25.471" v="112" actId="5793"/>
        <pc:sldMkLst>
          <pc:docMk/>
          <pc:sldMk cId="0" sldId="335"/>
        </pc:sldMkLst>
        <pc:spChg chg="mod">
          <ac:chgData name="abdulrahman eid" userId="8e5052248ce1e415" providerId="LiveId" clId="{1C84705C-32F5-451B-B417-2166EB23CF08}" dt="2025-02-12T00:16:25.471" v="112" actId="5793"/>
          <ac:spMkLst>
            <pc:docMk/>
            <pc:sldMk cId="0" sldId="335"/>
            <ac:spMk id="3" creationId="{00000000-0000-0000-0000-000000000000}"/>
          </ac:spMkLst>
        </pc:spChg>
      </pc:sldChg>
      <pc:sldChg chg="add">
        <pc:chgData name="abdulrahman eid" userId="8e5052248ce1e415" providerId="LiveId" clId="{1C84705C-32F5-451B-B417-2166EB23CF08}" dt="2025-02-11T23:59:31.586" v="25"/>
        <pc:sldMkLst>
          <pc:docMk/>
          <pc:sldMk cId="0" sldId="336"/>
        </pc:sldMkLst>
      </pc:sldChg>
      <pc:sldChg chg="modSp add mod">
        <pc:chgData name="abdulrahman eid" userId="8e5052248ce1e415" providerId="LiveId" clId="{1C84705C-32F5-451B-B417-2166EB23CF08}" dt="2025-02-12T00:12:45.641" v="104" actId="20577"/>
        <pc:sldMkLst>
          <pc:docMk/>
          <pc:sldMk cId="0" sldId="337"/>
        </pc:sldMkLst>
        <pc:spChg chg="mod">
          <ac:chgData name="abdulrahman eid" userId="8e5052248ce1e415" providerId="LiveId" clId="{1C84705C-32F5-451B-B417-2166EB23CF08}" dt="2025-02-12T00:12:45.641" v="104" actId="20577"/>
          <ac:spMkLst>
            <pc:docMk/>
            <pc:sldMk cId="0" sldId="337"/>
            <ac:spMk id="3" creationId="{00000000-0000-0000-0000-000000000000}"/>
          </ac:spMkLst>
        </pc:spChg>
      </pc:sldChg>
      <pc:sldChg chg="modSp add mod">
        <pc:chgData name="abdulrahman eid" userId="8e5052248ce1e415" providerId="LiveId" clId="{1C84705C-32F5-451B-B417-2166EB23CF08}" dt="2025-02-11T23:59:44.928" v="29" actId="27636"/>
        <pc:sldMkLst>
          <pc:docMk/>
          <pc:sldMk cId="0" sldId="338"/>
        </pc:sldMkLst>
        <pc:spChg chg="mod">
          <ac:chgData name="abdulrahman eid" userId="8e5052248ce1e415" providerId="LiveId" clId="{1C84705C-32F5-451B-B417-2166EB23CF08}" dt="2025-02-11T23:59:44.928" v="29" actId="27636"/>
          <ac:spMkLst>
            <pc:docMk/>
            <pc:sldMk cId="0" sldId="338"/>
            <ac:spMk id="3" creationId="{00000000-0000-0000-0000-000000000000}"/>
          </ac:spMkLst>
        </pc:spChg>
      </pc:sldChg>
      <pc:sldChg chg="add">
        <pc:chgData name="abdulrahman eid" userId="8e5052248ce1e415" providerId="LiveId" clId="{1C84705C-32F5-451B-B417-2166EB23CF08}" dt="2025-02-11T23:59:49.826" v="30"/>
        <pc:sldMkLst>
          <pc:docMk/>
          <pc:sldMk cId="3644646178" sldId="339"/>
        </pc:sldMkLst>
      </pc:sldChg>
      <pc:sldChg chg="modSp add mod">
        <pc:chgData name="abdulrahman eid" userId="8e5052248ce1e415" providerId="LiveId" clId="{1C84705C-32F5-451B-B417-2166EB23CF08}" dt="2025-02-12T00:01:10.056" v="40" actId="20577"/>
        <pc:sldMkLst>
          <pc:docMk/>
          <pc:sldMk cId="0" sldId="340"/>
        </pc:sldMkLst>
        <pc:spChg chg="mod">
          <ac:chgData name="abdulrahman eid" userId="8e5052248ce1e415" providerId="LiveId" clId="{1C84705C-32F5-451B-B417-2166EB23CF08}" dt="2025-02-12T00:01:10.056" v="40" actId="20577"/>
          <ac:spMkLst>
            <pc:docMk/>
            <pc:sldMk cId="0" sldId="340"/>
            <ac:spMk id="3" creationId="{00000000-0000-0000-0000-000000000000}"/>
          </ac:spMkLst>
        </pc:spChg>
      </pc:sldChg>
      <pc:sldChg chg="add">
        <pc:chgData name="abdulrahman eid" userId="8e5052248ce1e415" providerId="LiveId" clId="{1C84705C-32F5-451B-B417-2166EB23CF08}" dt="2025-02-12T00:00:00.212" v="33"/>
        <pc:sldMkLst>
          <pc:docMk/>
          <pc:sldMk cId="0" sldId="341"/>
        </pc:sldMkLst>
      </pc:sldChg>
      <pc:sldChg chg="modSp add mod">
        <pc:chgData name="abdulrahman eid" userId="8e5052248ce1e415" providerId="LiveId" clId="{1C84705C-32F5-451B-B417-2166EB23CF08}" dt="2025-02-12T00:13:28.859" v="108" actId="20577"/>
        <pc:sldMkLst>
          <pc:docMk/>
          <pc:sldMk cId="0" sldId="342"/>
        </pc:sldMkLst>
        <pc:spChg chg="mod">
          <ac:chgData name="abdulrahman eid" userId="8e5052248ce1e415" providerId="LiveId" clId="{1C84705C-32F5-451B-B417-2166EB23CF08}" dt="2025-02-12T00:13:28.859" v="108" actId="20577"/>
          <ac:spMkLst>
            <pc:docMk/>
            <pc:sldMk cId="0" sldId="342"/>
            <ac:spMk id="3" creationId="{00000000-0000-0000-0000-000000000000}"/>
          </ac:spMkLst>
        </pc:spChg>
      </pc:sldChg>
      <pc:sldChg chg="add">
        <pc:chgData name="abdulrahman eid" userId="8e5052248ce1e415" providerId="LiveId" clId="{1C84705C-32F5-451B-B417-2166EB23CF08}" dt="2025-02-12T00:00:28.899" v="36"/>
        <pc:sldMkLst>
          <pc:docMk/>
          <pc:sldMk cId="0" sldId="343"/>
        </pc:sldMkLst>
      </pc:sldChg>
      <pc:sldChg chg="add">
        <pc:chgData name="abdulrahman eid" userId="8e5052248ce1e415" providerId="LiveId" clId="{1C84705C-32F5-451B-B417-2166EB23CF08}" dt="2025-02-12T00:00:33.254" v="37"/>
        <pc:sldMkLst>
          <pc:docMk/>
          <pc:sldMk cId="0" sldId="344"/>
        </pc:sldMkLst>
      </pc:sldChg>
      <pc:sldChg chg="add">
        <pc:chgData name="abdulrahman eid" userId="8e5052248ce1e415" providerId="LiveId" clId="{1C84705C-32F5-451B-B417-2166EB23CF08}" dt="2025-02-12T00:00:38.027" v="38"/>
        <pc:sldMkLst>
          <pc:docMk/>
          <pc:sldMk cId="0" sldId="345"/>
        </pc:sldMkLst>
      </pc:sldChg>
      <pc:sldChg chg="add">
        <pc:chgData name="abdulrahman eid" userId="8e5052248ce1e415" providerId="LiveId" clId="{1C84705C-32F5-451B-B417-2166EB23CF08}" dt="2025-02-12T00:00:42.296" v="39"/>
        <pc:sldMkLst>
          <pc:docMk/>
          <pc:sldMk cId="0" sldId="346"/>
        </pc:sldMkLst>
      </pc:sldChg>
      <pc:sldChg chg="addSp modSp new mod">
        <pc:chgData name="abdulrahman eid" userId="8e5052248ce1e415" providerId="LiveId" clId="{1C84705C-32F5-451B-B417-2166EB23CF08}" dt="2025-02-12T00:10:55.830" v="102" actId="122"/>
        <pc:sldMkLst>
          <pc:docMk/>
          <pc:sldMk cId="1442320890" sldId="347"/>
        </pc:sldMkLst>
        <pc:spChg chg="add mod">
          <ac:chgData name="abdulrahman eid" userId="8e5052248ce1e415" providerId="LiveId" clId="{1C84705C-32F5-451B-B417-2166EB23CF08}" dt="2025-02-12T00:09:32.241" v="91" actId="1076"/>
          <ac:spMkLst>
            <pc:docMk/>
            <pc:sldMk cId="1442320890" sldId="347"/>
            <ac:spMk id="3" creationId="{C3E37946-D4B6-673B-651E-F905A74F1763}"/>
          </ac:spMkLst>
        </pc:spChg>
        <pc:spChg chg="add mod">
          <ac:chgData name="abdulrahman eid" userId="8e5052248ce1e415" providerId="LiveId" clId="{1C84705C-32F5-451B-B417-2166EB23CF08}" dt="2025-02-12T00:10:55.830" v="102" actId="122"/>
          <ac:spMkLst>
            <pc:docMk/>
            <pc:sldMk cId="1442320890" sldId="347"/>
            <ac:spMk id="5" creationId="{B898435E-E7E7-A882-BE0A-5B4448DE2F34}"/>
          </ac:spMkLst>
        </pc:spChg>
        <pc:picChg chg="add">
          <ac:chgData name="abdulrahman eid" userId="8e5052248ce1e415" providerId="LiveId" clId="{1C84705C-32F5-451B-B417-2166EB23CF08}" dt="2025-02-12T00:03:12.680" v="46"/>
          <ac:picMkLst>
            <pc:docMk/>
            <pc:sldMk cId="1442320890" sldId="347"/>
            <ac:picMk id="2050" creationId="{72C65D9C-E580-3B41-E70A-2236DFE25F03}"/>
          </ac:picMkLst>
        </pc:picChg>
        <pc:picChg chg="add mod">
          <ac:chgData name="abdulrahman eid" userId="8e5052248ce1e415" providerId="LiveId" clId="{1C84705C-32F5-451B-B417-2166EB23CF08}" dt="2025-02-12T00:03:29.890" v="51" actId="14100"/>
          <ac:picMkLst>
            <pc:docMk/>
            <pc:sldMk cId="1442320890" sldId="347"/>
            <ac:picMk id="2052" creationId="{0C09421C-1CB2-DC6C-22D8-F2967B8154E3}"/>
          </ac:picMkLst>
        </pc:picChg>
        <pc:picChg chg="add mod">
          <ac:chgData name="abdulrahman eid" userId="8e5052248ce1e415" providerId="LiveId" clId="{1C84705C-32F5-451B-B417-2166EB23CF08}" dt="2025-02-12T00:09:46.719" v="93" actId="14100"/>
          <ac:picMkLst>
            <pc:docMk/>
            <pc:sldMk cId="1442320890" sldId="347"/>
            <ac:picMk id="2054" creationId="{2BBB0E0E-A6C4-626D-E6A5-49FFB01CD1E4}"/>
          </ac:picMkLst>
        </pc:picChg>
      </pc:sldChg>
      <pc:sldChg chg="modSp add del mod">
        <pc:chgData name="abdulrahman eid" userId="8e5052248ce1e415" providerId="LiveId" clId="{1C84705C-32F5-451B-B417-2166EB23CF08}" dt="2025-02-12T22:06:13.446" v="147"/>
        <pc:sldMkLst>
          <pc:docMk/>
          <pc:sldMk cId="0" sldId="348"/>
        </pc:sldMkLst>
        <pc:spChg chg="mod">
          <ac:chgData name="abdulrahman eid" userId="8e5052248ce1e415" providerId="LiveId" clId="{1C84705C-32F5-451B-B417-2166EB23CF08}" dt="2025-02-12T21:52:39.934" v="137" actId="27636"/>
          <ac:spMkLst>
            <pc:docMk/>
            <pc:sldMk cId="0" sldId="348"/>
            <ac:spMk id="3" creationId="{00000000-0000-0000-0000-000000000000}"/>
          </ac:spMkLst>
        </pc:spChg>
      </pc:sldChg>
      <pc:sldChg chg="modSp add del mod ord">
        <pc:chgData name="abdulrahman eid" userId="8e5052248ce1e415" providerId="LiveId" clId="{1C84705C-32F5-451B-B417-2166EB23CF08}" dt="2025-02-12T22:06:18.700" v="148"/>
        <pc:sldMkLst>
          <pc:docMk/>
          <pc:sldMk cId="0" sldId="349"/>
        </pc:sldMkLst>
        <pc:spChg chg="mod">
          <ac:chgData name="abdulrahman eid" userId="8e5052248ce1e415" providerId="LiveId" clId="{1C84705C-32F5-451B-B417-2166EB23CF08}" dt="2025-02-12T21:54:06.670" v="139" actId="27636"/>
          <ac:spMkLst>
            <pc:docMk/>
            <pc:sldMk cId="0" sldId="349"/>
            <ac:spMk id="3" creationId="{00000000-0000-0000-0000-000000000000}"/>
          </ac:spMkLst>
        </pc:spChg>
      </pc:sldChg>
      <pc:sldChg chg="add">
        <pc:chgData name="abdulrahman eid" userId="8e5052248ce1e415" providerId="LiveId" clId="{1C84705C-32F5-451B-B417-2166EB23CF08}" dt="2025-02-12T22:06:24.245" v="149"/>
        <pc:sldMkLst>
          <pc:docMk/>
          <pc:sldMk cId="0" sldId="350"/>
        </pc:sldMkLst>
      </pc:sldChg>
      <pc:sldChg chg="add">
        <pc:chgData name="abdulrahman eid" userId="8e5052248ce1e415" providerId="LiveId" clId="{1C84705C-32F5-451B-B417-2166EB23CF08}" dt="2025-02-12T22:06:29.875" v="150"/>
        <pc:sldMkLst>
          <pc:docMk/>
          <pc:sldMk cId="0" sldId="351"/>
        </pc:sldMkLst>
      </pc:sldChg>
      <pc:sldChg chg="add">
        <pc:chgData name="abdulrahman eid" userId="8e5052248ce1e415" providerId="LiveId" clId="{1C84705C-32F5-451B-B417-2166EB23CF08}" dt="2025-02-12T22:06:34.490" v="151"/>
        <pc:sldMkLst>
          <pc:docMk/>
          <pc:sldMk cId="0" sldId="352"/>
        </pc:sldMkLst>
      </pc:sldChg>
      <pc:sldChg chg="add">
        <pc:chgData name="abdulrahman eid" userId="8e5052248ce1e415" providerId="LiveId" clId="{1C84705C-32F5-451B-B417-2166EB23CF08}" dt="2025-02-12T22:06:38.992" v="152"/>
        <pc:sldMkLst>
          <pc:docMk/>
          <pc:sldMk cId="0" sldId="353"/>
        </pc:sldMkLst>
      </pc:sldChg>
      <pc:sldChg chg="add">
        <pc:chgData name="abdulrahman eid" userId="8e5052248ce1e415" providerId="LiveId" clId="{1C84705C-32F5-451B-B417-2166EB23CF08}" dt="2025-02-12T22:06:42.680" v="153"/>
        <pc:sldMkLst>
          <pc:docMk/>
          <pc:sldMk cId="0" sldId="35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B300-A2D5-1394-8B6E-9EA5D5A47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F50C5-AA1C-BEB1-E2DC-E1E815AD1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65A7E-D28A-8CFD-A67F-A7AC11A0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EBF6-9835-7D6B-A247-C3353008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04FE-DEC2-DC93-0AFA-C4958360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9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5355-AF2E-0871-A3DC-66C2133D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35757-0596-9EBB-CC23-A5CBF71C5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9CC20-B1FA-5417-1077-D64D5DE3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B6C45-09C9-AADA-A10D-BC9B02E9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FADA0-D391-0EDF-35AA-DBF58A54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1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F8C28-1179-EF72-05A7-08304237B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C09BF-11C4-1210-E0BC-4AFB9A143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B95F8-3651-562C-BF5E-846D217E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7DE58-D004-D6A6-387B-165302BF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F1E68-93F6-8641-DFEA-AF1AFE55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6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553F-C5E0-2E4E-AFB4-A5BE8619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29C4-A759-F03F-CC36-09768DE5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269F-7BDB-0E9D-DBCD-3C12C6A2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CC8E-E630-7657-26F2-E72D10DB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3625-BD8D-F692-CD13-0EA27107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2DA1-6FCD-9EBB-BD76-B3EB72E0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34E0F-A947-4B04-0E60-19B00928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2704-185B-F4EC-ED9D-3E37F68C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3EBD-52EB-5FDD-FE6A-C072C232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31B26-086F-EBB8-E5EF-EB3C3F7A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5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D773-510F-7BD3-BEA7-953F171E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CC36-0B8E-7396-3494-71C2A768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67A0A-0D57-0B09-144D-BB1962374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4C42E-102C-71BA-32C4-02C66AFF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49D1B-858B-79EF-A13B-23888A97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60735-56CF-0F1B-3F16-8F58F924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D713-544C-2001-FBE1-E4FC5F9E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EEBC0-0C6A-FD27-ECB2-C51DD23F1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06A1F-DB9B-65EF-5FD2-77C1A3BFD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15295-043D-6927-2429-88748786C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0580E-38E9-4634-D01E-632ADB475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8F7A1-8D22-4DC5-D136-39744D9B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5B792-CF8A-6B71-826B-A188A894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70962-A208-FE9E-E3EA-613F13BC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7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7F2A-8ADD-0EE8-4B4E-69705E8B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B41FB-8059-77AF-CD90-1638D33B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50174-D0B0-6D71-254D-EBD11587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EE238-C8CA-CAE8-BB18-2B6C8184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E1EF6-29C4-02F1-8C05-94358ADF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809E6-E68A-0262-5656-D2ECA9F5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A6584-29EB-A879-090D-8B6DBB48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1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FD84-B4A1-1C46-4756-C150E440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3B285-4796-F4C1-CBCC-C34DF1F7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1DE4F-85F2-D2B9-6B3D-8BA8FC12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0C2AD-1498-01D8-0607-6D6BA291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C96AC-6392-3946-18EE-E4F16E16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D396F-CB57-6986-C42F-608198FD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0C02-779C-F693-9664-A317D9F1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C4103-AB7F-2A2D-AC02-F1E61C721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AF0F4-FE07-89F9-6208-C05D142DC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3F220-BFC5-379D-90A1-CE131C7F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2F-94F9-4C91-BA6D-58CC4EAFE9A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7D08C-A61D-13BB-DE2B-F66EF390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1F84E-51C9-9535-A820-FF0D2A41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6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7D7BD-3F57-2E2F-CE12-40E03F5A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253E4-EA8C-7928-39C5-DD1930F2F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0C536-1D64-AEF0-391A-25CB7F860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A12F-94F9-4C91-BA6D-58CC4EAFE9A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36717-F26D-9727-2044-A8B113CE2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D5F0-922A-F5D6-4B6D-FBFFB2DE6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A76F-8038-481D-A3A7-7D3FB5BDC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5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Fingerprint Consultancy | LinkedIn">
            <a:extLst>
              <a:ext uri="{FF2B5EF4-FFF2-40B4-BE49-F238E27FC236}">
                <a16:creationId xmlns:a16="http://schemas.microsoft.com/office/drawing/2014/main" id="{2BBB0E0E-A6C4-626D-E6A5-49FFB01C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227" y="0"/>
            <a:ext cx="3178773" cy="14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E37946-D4B6-673B-651E-F905A74F1763}"/>
              </a:ext>
            </a:extLst>
          </p:cNvPr>
          <p:cNvSpPr txBox="1"/>
          <p:nvPr/>
        </p:nvSpPr>
        <p:spPr>
          <a:xfrm>
            <a:off x="2484242" y="2690336"/>
            <a:ext cx="66994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en-GB" dirty="0">
              <a:solidFill>
                <a:schemeClr val="accent1"/>
              </a:solidFill>
            </a:endParaRPr>
          </a:p>
          <a:p>
            <a:pPr lvl="2"/>
            <a:r>
              <a:rPr lang="en-GB" dirty="0">
                <a:solidFill>
                  <a:schemeClr val="accent1"/>
                </a:solidFill>
              </a:rPr>
              <a:t>Presented by: Abdulrahman Mohammed</a:t>
            </a:r>
          </a:p>
          <a:p>
            <a:pPr lvl="2"/>
            <a:r>
              <a:rPr lang="en-GB" dirty="0">
                <a:solidFill>
                  <a:schemeClr val="accent1"/>
                </a:solidFill>
              </a:rPr>
              <a:t>Presented to: Big Data Team</a:t>
            </a:r>
          </a:p>
          <a:p>
            <a:pPr lvl="2"/>
            <a:r>
              <a:rPr lang="en-GB" dirty="0">
                <a:solidFill>
                  <a:schemeClr val="accent1"/>
                </a:solidFill>
              </a:rPr>
              <a:t>Team Lead: Mohamed Emad El-Dien</a:t>
            </a:r>
          </a:p>
          <a:p>
            <a:pPr lvl="2"/>
            <a:r>
              <a:rPr lang="en-GB" dirty="0">
                <a:solidFill>
                  <a:schemeClr val="accent1"/>
                </a:solidFill>
              </a:rPr>
              <a:t>Supervised By : </a:t>
            </a:r>
            <a:r>
              <a:rPr lang="en-GB" dirty="0" err="1">
                <a:solidFill>
                  <a:schemeClr val="accent1"/>
                </a:solidFill>
              </a:rPr>
              <a:t>Zeyad</a:t>
            </a:r>
            <a:r>
              <a:rPr lang="en-GB" dirty="0">
                <a:solidFill>
                  <a:schemeClr val="accent1"/>
                </a:solidFill>
              </a:rPr>
              <a:t> Taher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8435E-E7E7-A882-BE0A-5B4448DE2F34}"/>
              </a:ext>
            </a:extLst>
          </p:cNvPr>
          <p:cNvSpPr txBox="1"/>
          <p:nvPr/>
        </p:nvSpPr>
        <p:spPr>
          <a:xfrm>
            <a:off x="0" y="1559074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002060"/>
                </a:solidFill>
              </a:rPr>
              <a:t>Extract, Transform, and Load </a:t>
            </a:r>
          </a:p>
          <a:p>
            <a:pPr algn="ctr"/>
            <a:r>
              <a:rPr lang="en-GB" sz="3600" dirty="0">
                <a:solidFill>
                  <a:srgbClr val="002060"/>
                </a:solidFill>
              </a:rPr>
              <a:t>(ETL)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32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 transformation?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Basic:</a:t>
            </a:r>
            <a:r>
              <a:rPr lang="en-GB" dirty="0"/>
              <a:t> Cleansing, deduplication, format standardization.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Advanced:</a:t>
            </a:r>
            <a:r>
              <a:rPr lang="en-GB" dirty="0"/>
              <a:t> Business rules, joining, splitting, summarization, encryption.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 loading?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Full Load:</a:t>
            </a:r>
            <a:r>
              <a:rPr lang="en-US" dirty="0"/>
              <a:t> Transfers entire dataset initially.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Incremental Load:</a:t>
            </a:r>
            <a:r>
              <a:rPr lang="en-US" dirty="0"/>
              <a:t> Updates only changed data.</a:t>
            </a:r>
          </a:p>
          <a:p>
            <a:pPr marL="742950" lvl="1" indent="-285750"/>
            <a:r>
              <a:rPr lang="en-US" b="1" dirty="0"/>
              <a:t>Streaming Load:</a:t>
            </a:r>
            <a:r>
              <a:rPr lang="en-US" dirty="0"/>
              <a:t> Continuous small data updates.</a:t>
            </a:r>
          </a:p>
          <a:p>
            <a:pPr marL="742950" lvl="1" indent="-285750"/>
            <a:r>
              <a:rPr lang="en-US" b="1" dirty="0"/>
              <a:t>Batch Load:</a:t>
            </a:r>
            <a:r>
              <a:rPr lang="en-US" dirty="0"/>
              <a:t> Periodic updates for large data volumes.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Extract, Load, and Transform (ELT) reverses the ETL process by loading raw data first and transforming it within the data warehouse. ELT is more suited for cloud-based and big data applications.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ETL vs 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ETL:</a:t>
            </a:r>
            <a:r>
              <a:rPr lang="en-GB" dirty="0"/>
              <a:t> Defines structure and relationships before loading; ideal for legacy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ELT:</a:t>
            </a:r>
            <a:r>
              <a:rPr lang="en-GB" dirty="0"/>
              <a:t> Loads raw data first and transforms it later; preferred for modern cloud-based analytics.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ETL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Enterprise: Informatica PowerCenter, Microsoft SSIS, Talend.</a:t>
            </a:r>
          </a:p>
          <a:p>
            <a:pPr marL="0" indent="0">
              <a:buNone/>
            </a:pPr>
            <a:r>
              <a:rPr dirty="0"/>
              <a:t>• Cloud: AWS Glue, Google Dataflow, Azure Data Factory.</a:t>
            </a:r>
          </a:p>
          <a:p>
            <a:pPr marL="0" indent="0">
              <a:buNone/>
            </a:pPr>
            <a:r>
              <a:rPr dirty="0"/>
              <a:t>• Open-Source: Apache </a:t>
            </a:r>
            <a:r>
              <a:rPr dirty="0" err="1"/>
              <a:t>Nifi</a:t>
            </a:r>
            <a:r>
              <a:rPr dirty="0"/>
              <a:t>, </a:t>
            </a:r>
            <a:r>
              <a:rPr dirty="0" err="1"/>
              <a:t>Airbyte</a:t>
            </a:r>
            <a:r>
              <a:rPr dirty="0"/>
              <a:t>, Apache Spark.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Handling large data volumes</a:t>
            </a:r>
          </a:p>
          <a:p>
            <a:pPr marL="0" indent="0">
              <a:buNone/>
            </a:pPr>
            <a:r>
              <a:rPr dirty="0"/>
              <a:t>• Ensuring data quality</a:t>
            </a:r>
          </a:p>
          <a:p>
            <a:pPr marL="0" indent="0">
              <a:buNone/>
            </a:pPr>
            <a:r>
              <a:rPr dirty="0"/>
              <a:t>• Managing real-time processing</a:t>
            </a:r>
          </a:p>
          <a:p>
            <a:pPr marL="0" indent="0">
              <a:buNone/>
            </a:pPr>
            <a:r>
              <a:rPr dirty="0"/>
              <a:t>• Adapting to schema changes</a:t>
            </a:r>
          </a:p>
          <a:p>
            <a:pPr marL="0" indent="0">
              <a:buNone/>
            </a:pPr>
            <a:r>
              <a:rPr dirty="0"/>
              <a:t>• Monitoring job failures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ETL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E-Commerce: Sales and order processing.</a:t>
            </a:r>
          </a:p>
          <a:p>
            <a:pPr marL="0" indent="0">
              <a:buNone/>
            </a:pPr>
            <a:r>
              <a:rPr dirty="0"/>
              <a:t>• Healthcare: Integrating patient records.</a:t>
            </a:r>
          </a:p>
          <a:p>
            <a:pPr marL="0" indent="0">
              <a:buNone/>
            </a:pPr>
            <a:r>
              <a:rPr dirty="0"/>
              <a:t>• Finance: Fraud detection and compliance.</a:t>
            </a:r>
          </a:p>
          <a:p>
            <a:pPr marL="0" indent="0">
              <a:buNone/>
            </a:pPr>
            <a:r>
              <a:rPr dirty="0"/>
              <a:t>• IoT: Streaming sensor data.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ETL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Optimize extraction with indexing and partitioning.</a:t>
            </a:r>
          </a:p>
          <a:p>
            <a:pPr marL="0" indent="0">
              <a:buNone/>
            </a:pPr>
            <a:r>
              <a:rPr dirty="0"/>
              <a:t>• Improve transformation with parallel processing.</a:t>
            </a:r>
          </a:p>
          <a:p>
            <a:pPr marL="0" indent="0">
              <a:buNone/>
            </a:pPr>
            <a:r>
              <a:rPr dirty="0"/>
              <a:t>• Efficient loading via bulk inserts.</a:t>
            </a:r>
          </a:p>
          <a:p>
            <a:pPr marL="0" indent="0">
              <a:buNone/>
            </a:pPr>
            <a:r>
              <a:rPr dirty="0"/>
              <a:t>• Automate with Airflow.</a:t>
            </a:r>
          </a:p>
          <a:p>
            <a:pPr marL="0" indent="0">
              <a:buNone/>
            </a:pPr>
            <a:r>
              <a:rPr dirty="0"/>
              <a:t>• Ensure scalability using cloud-based ETL.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ETL is essential for reliable data pipelines.</a:t>
            </a:r>
          </a:p>
          <a:p>
            <a:pPr marL="0" indent="0">
              <a:buNone/>
            </a:pPr>
            <a:r>
              <a:rPr dirty="0"/>
              <a:t>• Choosing the right tools and handling challenges ensures efficiency.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Data Warehouses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Data Warehouse (DW) is a central repository designed for analytics and reporting.</a:t>
            </a:r>
          </a:p>
          <a:p>
            <a:r>
              <a:t>- Integrates data from multiple sources to provide a single version of truth.</a:t>
            </a:r>
          </a:p>
          <a:p>
            <a:r>
              <a:t>- Key characteristics:</a:t>
            </a:r>
          </a:p>
          <a:p>
            <a:r>
              <a:t>  - Subject-oriented</a:t>
            </a:r>
          </a:p>
          <a:p>
            <a:r>
              <a:t>  - Integrated</a:t>
            </a:r>
          </a:p>
          <a:p>
            <a:r>
              <a:t>  - Time-variant</a:t>
            </a:r>
          </a:p>
          <a:p>
            <a:r>
              <a:t>  - Non-volatile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Extract, Transform, and Load (ETL)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 Overview of ETL Processes and Evolution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a Data Warehouse?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Helps organizations make data-driven decisions.</a:t>
            </a:r>
          </a:p>
          <a:p>
            <a:r>
              <a:t>- Stores historical data for trend analysis and forecasting.</a:t>
            </a:r>
          </a:p>
          <a:p>
            <a:r>
              <a:t>- Improves query performance for reporting.</a:t>
            </a:r>
          </a:p>
          <a:p>
            <a:r>
              <a:t>- Provides data consistency across departments.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Warehouse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Sources: CRM, ERP, Social Media, IoT devices, etc.</a:t>
            </a:r>
          </a:p>
          <a:p>
            <a:r>
              <a:t>- ETL Process: Extract, Transform, Load (ETL) moves data to the warehouse.</a:t>
            </a:r>
          </a:p>
          <a:p>
            <a:r>
              <a:t>- Data Warehouse: Centralized storage optimized for querying.</a:t>
            </a:r>
          </a:p>
          <a:p>
            <a:r>
              <a:t>- BI Tools: Dashboards, reports, and analytics platforms consume the data.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 Tables in Data Warehousing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Fact tables store measurable business events (e.g., sales, orders, transactions).</a:t>
            </a:r>
          </a:p>
          <a:p>
            <a:r>
              <a:t>- Contains metrics (facts) and foreign keys referencing dimension tables.</a:t>
            </a:r>
          </a:p>
          <a:p>
            <a:r>
              <a:t>- Example: FCT_SALES with facts like total_sales, quantity_sold, revenue.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Fact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Transactional Fact Tables: Stores detailed events (e.g., sales orders per transaction).</a:t>
            </a:r>
          </a:p>
          <a:p>
            <a:r>
              <a:t>2. Periodic Snapshot Fact Tables: Captures data at specific time intervals (e.g., daily sales).</a:t>
            </a:r>
          </a:p>
          <a:p>
            <a:r>
              <a:t>3. Accumulating Snapshot Fact Tables: Tracks a process over time (e.g., order fulfillment stages).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Dimension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Dimension tables store descriptive attributes (e.g., customer, product, location).</a:t>
            </a:r>
          </a:p>
          <a:p>
            <a:r>
              <a:t>- Each record has a primary key that links to the fact table.</a:t>
            </a:r>
          </a:p>
          <a:p>
            <a:r>
              <a:t>- Example: DIM_PRODUCT with attributes Product_ID, Name, Category, Brand.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Slowly Changing Dimensions (SCDs)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SCDs track changes in dimension data over time.</a:t>
            </a:r>
          </a:p>
          <a:p>
            <a:r>
              <a:t>- Types of SCDs:</a:t>
            </a:r>
          </a:p>
          <a:p>
            <a:r>
              <a:t>  1. SCD Type 1: Overwrites old data (e.g., updating an address without history).</a:t>
            </a:r>
          </a:p>
          <a:p>
            <a:r>
              <a:t>  2. SCD Type 2: Keeps historical versions (e.g., adding a new row for address change).</a:t>
            </a:r>
          </a:p>
          <a:p>
            <a:r>
              <a:t>  3. SCD Type 3: Keeps limited history using an additional column (e.g., previous address).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the Right SCD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Type 1: When historical changes do not matter.</a:t>
            </a:r>
          </a:p>
          <a:p>
            <a:r>
              <a:t>- Type 2: When maintaining full history is essential.</a:t>
            </a:r>
          </a:p>
          <a:p>
            <a:r>
              <a:t>- Type 3: When a limited historical reference is needed.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2F19-0E1C-2EF3-61B5-BEA4554D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908" y="1"/>
            <a:ext cx="8047892" cy="1505242"/>
          </a:xfrm>
        </p:spPr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051A51-6A55-01DB-C93A-CBA15E1125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268643"/>
            <a:ext cx="1245315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E-Commerce Data Warehousing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 and implement a scalable data warehouse for analytics and reporting.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ETL Tool Used: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Informatica.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 Design: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Star Schema (Fact and Dimension Tables). </a:t>
            </a:r>
          </a:p>
        </p:txBody>
      </p:sp>
    </p:spTree>
    <p:extLst>
      <p:ext uri="{BB962C8B-B14F-4D97-AF65-F5344CB8AC3E}">
        <p14:creationId xmlns:p14="http://schemas.microsoft.com/office/powerpoint/2010/main" val="2606773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A463-B137-A3ED-2545-60DC61C9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-12724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Business Needs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DDC13-691A-0925-55EF-ACB7B4913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1009"/>
            <a:ext cx="11353800" cy="5135954"/>
          </a:xfrm>
        </p:spPr>
        <p:txBody>
          <a:bodyPr/>
          <a:lstStyle/>
          <a:p>
            <a:r>
              <a:rPr lang="en-US" dirty="0"/>
              <a:t>When is the peak season of our e-commerce?</a:t>
            </a:r>
          </a:p>
          <a:p>
            <a:r>
              <a:rPr lang="en-US" dirty="0"/>
              <a:t>What time users are most likely make an order or using the ecommerce app?</a:t>
            </a:r>
          </a:p>
          <a:p>
            <a:r>
              <a:rPr lang="en-US" dirty="0"/>
              <a:t>What is the preferred way to pay in the ecommerce?</a:t>
            </a:r>
          </a:p>
          <a:p>
            <a:r>
              <a:rPr lang="en-US" dirty="0"/>
              <a:t>How many installment is usually done when paying in the ecommerce?</a:t>
            </a:r>
          </a:p>
          <a:p>
            <a:r>
              <a:rPr lang="en-US" dirty="0"/>
              <a:t>What is the frequency of purchase on each state?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76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94CB1-96E1-D596-A195-1EE5BFBD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9" y="801858"/>
            <a:ext cx="11227191" cy="5375105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Which logistic route that has heavy traffic in our e-commerce?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How many late deliveries have been made in our e-commerce? Are late orders affecting customer satisfaction?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How long are the delays for the delivery/shipping process in each state?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US" dirty="0"/>
              <a:t>How long are the difference between estimated delivery time and actual delivery time in each state?</a:t>
            </a:r>
          </a:p>
        </p:txBody>
      </p:sp>
    </p:spTree>
    <p:extLst>
      <p:ext uri="{BB962C8B-B14F-4D97-AF65-F5344CB8AC3E}">
        <p14:creationId xmlns:p14="http://schemas.microsoft.com/office/powerpoint/2010/main" val="424681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ETL?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is the process of integrating data from multiple sources into a </a:t>
            </a:r>
            <a:r>
              <a:rPr lang="en-GB" b="1" dirty="0"/>
              <a:t>central data warehouse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Cleans and organizes raw data for </a:t>
            </a:r>
            <a:r>
              <a:rPr lang="en-GB" b="1" dirty="0"/>
              <a:t>storage, analytics, and machine learning (ML)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Enables </a:t>
            </a:r>
            <a:r>
              <a:rPr lang="en-GB" b="1" dirty="0"/>
              <a:t>business intelligence</a:t>
            </a:r>
            <a:r>
              <a:rPr lang="en-GB" dirty="0"/>
              <a:t> by generating </a:t>
            </a:r>
            <a:r>
              <a:rPr lang="en-GB" b="1" dirty="0"/>
              <a:t>reports, dashboards, and predicting outcomes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51C4-3FE7-06F0-17BA-06AF1F23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074" name="Picture 2" descr="How To Stop Thinking About Someone (According to 6 Experts)">
            <a:extLst>
              <a:ext uri="{FF2B5EF4-FFF2-40B4-BE49-F238E27FC236}">
                <a16:creationId xmlns:a16="http://schemas.microsoft.com/office/drawing/2014/main" id="{2BC4B7C4-82FF-C77F-739F-A8C888C4C1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6" y="1246141"/>
            <a:ext cx="3892134" cy="369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150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6420-CB3C-FD3F-AD87-BAD39E22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F401-B941-2A6F-3CAD-D9317BF88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2" y="1392702"/>
            <a:ext cx="10515600" cy="436223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1- Data Warehouse Model:</a:t>
            </a:r>
            <a:endParaRPr lang="en-US" dirty="0"/>
          </a:p>
          <a:p>
            <a:pPr lvl="1"/>
            <a:r>
              <a:rPr lang="en-US" dirty="0"/>
              <a:t>Design a star schema with fact and dimension tables to store and analyze structured data.</a:t>
            </a:r>
          </a:p>
          <a:p>
            <a:pPr lvl="1"/>
            <a:r>
              <a:rPr lang="en-US" dirty="0"/>
              <a:t>Key Tables:</a:t>
            </a:r>
          </a:p>
          <a:p>
            <a:pPr marL="1200150" lvl="2" indent="-285750"/>
            <a:r>
              <a:rPr lang="en-US" dirty="0"/>
              <a:t>Fact Tables: Order </a:t>
            </a:r>
          </a:p>
          <a:p>
            <a:pPr marL="1200150" lvl="2" indent="-285750"/>
            <a:endParaRPr lang="en-US" dirty="0"/>
          </a:p>
          <a:p>
            <a:pPr marL="1200150" lvl="2" indent="-285750"/>
            <a:r>
              <a:rPr lang="en-US" dirty="0"/>
              <a:t>Dimension Tables: User, Seller, Product, Feedback, Payment, Order Item, Time, Date.</a:t>
            </a:r>
          </a:p>
          <a:p>
            <a:pPr marL="0" indent="0">
              <a:buNone/>
            </a:pPr>
            <a:r>
              <a:rPr lang="en-US" dirty="0"/>
              <a:t>2-ETL pipelines for staging layer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3-ETL pipelines for the Data warehouse layer</a:t>
            </a:r>
          </a:p>
        </p:txBody>
      </p:sp>
    </p:spTree>
    <p:extLst>
      <p:ext uri="{BB962C8B-B14F-4D97-AF65-F5344CB8AC3E}">
        <p14:creationId xmlns:p14="http://schemas.microsoft.com/office/powerpoint/2010/main" val="1391575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4E582B-59F0-FDAB-3EDD-AE7120285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26" y="14068"/>
            <a:ext cx="7162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01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8926-029A-5734-224C-35702678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model supports business needs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C84879C-8158-8CF1-3033-818087A050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745" y="1221071"/>
            <a:ext cx="1191533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When is the peak season of our e-commerce?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FCT_ORDER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DIM_DATE.</a:t>
            </a:r>
            <a:r>
              <a:rPr lang="en-US" altLang="en-US" dirty="0">
                <a:latin typeface="Arial Unicode MS"/>
              </a:rPr>
              <a:t>QUARTER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8E648-B0C6-E0C7-1915-9710EE190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2" y="1690688"/>
            <a:ext cx="614758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21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C001-3768-21A0-680C-AE20B830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4969"/>
            <a:ext cx="11353800" cy="268237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What time users are most likely to make an order or use the e-commerce app?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FCT_ORDER</a:t>
            </a:r>
            <a:br>
              <a:rPr lang="en-US" altLang="en-US" dirty="0"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DIM_TIME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2EA4A-CDEF-4B48-1E0A-406E07881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52" y="1185203"/>
            <a:ext cx="8528610" cy="5103056"/>
          </a:xfrm>
        </p:spPr>
      </p:pic>
    </p:spTree>
    <p:extLst>
      <p:ext uri="{BB962C8B-B14F-4D97-AF65-F5344CB8AC3E}">
        <p14:creationId xmlns:p14="http://schemas.microsoft.com/office/powerpoint/2010/main" val="667255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16E2D-9139-536C-AEE8-BD1CD9A38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79E94F0-114E-0AED-1EC2-E25DD58599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542" y="-6583"/>
            <a:ext cx="988958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What is the preferred way to pay in e-commerce?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DIM_PAYMENT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How many installments are usually done when paying in e-commerce?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DIM_PAYMENT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6A4CC-7DFF-81FB-3AAA-F34ADD3CC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324" y="2222695"/>
            <a:ext cx="5915464" cy="4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07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EA8D7-4825-3912-62F5-2AEDC4818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2CD670A-C56B-9801-1CFB-26EF2D6A1B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26" y="0"/>
            <a:ext cx="11938783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5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What is the frequency of purchase in each state?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DIM_USER.</a:t>
            </a: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FCT_ORDER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(linked to users through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487FF5-24AB-D7CD-1501-38DBF57C3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04" y="1913207"/>
            <a:ext cx="6344529" cy="4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2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4302-C884-C4A0-9DC6-ECDD68A8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3671668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2800" b="1" dirty="0">
                <a:latin typeface="Arial" panose="020B0604020202020204" pitchFamily="34" charset="0"/>
              </a:rPr>
              <a:t>6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Which logistic route has heavy traffic in our e-commerce?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FCT_ORDER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lang="en-US" altLang="en-US" sz="2800" dirty="0">
                <a:latin typeface="Arial Unicode MS"/>
              </a:rPr>
              <a:t>DIM_USER</a:t>
            </a:r>
            <a:br>
              <a:rPr lang="en-US" altLang="en-US" sz="2800" dirty="0"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DIM_SELLER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lang="en-US" altLang="en-US" sz="2800" dirty="0">
                <a:latin typeface="Arial Unicode MS"/>
              </a:rPr>
              <a:t>DIM_ORDER_ITEM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F6C7DF-806D-63FF-FB0B-BAEF8B3EA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26" y="794826"/>
            <a:ext cx="6893170" cy="5753686"/>
          </a:xfrm>
        </p:spPr>
      </p:pic>
    </p:spTree>
    <p:extLst>
      <p:ext uri="{BB962C8B-B14F-4D97-AF65-F5344CB8AC3E}">
        <p14:creationId xmlns:p14="http://schemas.microsoft.com/office/powerpoint/2010/main" val="2054604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ACF93D-C55D-639A-577E-4B7EB5D9E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4" y="339574"/>
            <a:ext cx="1209352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latin typeface="Arial" panose="020B0604020202020204" pitchFamily="34" charset="0"/>
              </a:rPr>
              <a:t>7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How many late delivered orders are in our e-commerce? Are late orders affecting customer satisfaction?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FCT_ORDER.</a:t>
            </a:r>
            <a:endParaRPr lang="en-US" altLang="en-US" sz="28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DIM_FEEDBACK.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D3181-DC05-41AE-1474-12A5FE41E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884" y="1462958"/>
            <a:ext cx="7033847" cy="51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69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6684-7955-EC22-84C3-2F458C37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ETL pipelines for staging layer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0ED4-597C-F427-2F35-4DAD25F01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5" y="1491175"/>
            <a:ext cx="11199055" cy="2152357"/>
          </a:xfrm>
        </p:spPr>
        <p:txBody>
          <a:bodyPr/>
          <a:lstStyle/>
          <a:p>
            <a:pPr marL="0" marR="0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Staging Layer Workflow in This Project: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 this project, the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staging layer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was designed to load data from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flat files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into temporary staging tables in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Oracle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before transforming and loading it into the Data Warehouse. The ETL process was implemented using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Informatica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ensuring smooth data movement from sources to targets.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3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ETL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Data Sources in Organizations: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Organizations handle </a:t>
            </a:r>
            <a:r>
              <a:rPr lang="en-GB" b="1" dirty="0"/>
              <a:t>structured and unstructured data</a:t>
            </a:r>
            <a:r>
              <a:rPr lang="en-GB" dirty="0"/>
              <a:t> from various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Common data sources include:</a:t>
            </a:r>
          </a:p>
          <a:p>
            <a:pPr marL="742950" lvl="1" indent="-285750"/>
            <a:r>
              <a:rPr lang="en-GB" b="1" dirty="0"/>
              <a:t>CRM systems</a:t>
            </a:r>
            <a:endParaRPr lang="en-GB" dirty="0"/>
          </a:p>
          <a:p>
            <a:pPr marL="742950" lvl="1" indent="-285750"/>
            <a:r>
              <a:rPr lang="en-GB" b="1" dirty="0"/>
              <a:t>Vendor systems</a:t>
            </a:r>
            <a:endParaRPr lang="en-GB" dirty="0"/>
          </a:p>
          <a:p>
            <a:pPr marL="742950" lvl="1" indent="-285750"/>
            <a:r>
              <a:rPr lang="en-GB" b="1" dirty="0"/>
              <a:t>IoT devices</a:t>
            </a:r>
            <a:endParaRPr lang="en-GB" dirty="0"/>
          </a:p>
          <a:p>
            <a:pPr marL="742950" lvl="1" indent="-285750"/>
            <a:r>
              <a:rPr lang="en-GB" b="1" dirty="0"/>
              <a:t>Social media</a:t>
            </a:r>
            <a:endParaRPr lang="en-GB" dirty="0"/>
          </a:p>
          <a:p>
            <a:pPr marL="742950" lvl="1" indent="-285750"/>
            <a:r>
              <a:rPr lang="en-GB" b="1" dirty="0"/>
              <a:t>HR systems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700DA4-E229-8BBB-CB62-FCAF12FC98CA}"/>
              </a:ext>
            </a:extLst>
          </p:cNvPr>
          <p:cNvSpPr txBox="1"/>
          <p:nvPr/>
        </p:nvSpPr>
        <p:spPr>
          <a:xfrm>
            <a:off x="112542" y="225083"/>
            <a:ext cx="9034974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Steps in Staging Layer Implementation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Extraction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was extracted from seven flat files containing raw e-commerce transactions.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Informatica mappings were created to read the flat file data.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Loading to Staging Tables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flat file was mapped to a corresponding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staging table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Oracle.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transformations were applied at this stage, ensuring a raw replica of the source.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Transformation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formatting (e.g., date and number conversions) was applied.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89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F75094-9E28-8889-C9D8-E3DD3936E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981"/>
            <a:ext cx="12192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Staging Layer Mapping Example in Informatica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each file, an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Informatica mapping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was created, reading from the source flat file and loading into an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Oracle staging 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749222-01A6-A038-5527-EFECEBF49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7" y="2138182"/>
            <a:ext cx="8229600" cy="393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48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07499F-3A4E-AFDE-09FD-3EBFA924878A}"/>
              </a:ext>
            </a:extLst>
          </p:cNvPr>
          <p:cNvSpPr txBox="1"/>
          <p:nvPr/>
        </p:nvSpPr>
        <p:spPr>
          <a:xfrm>
            <a:off x="0" y="253218"/>
            <a:ext cx="903497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 Mapping Overview (ORDER)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Mapping Name: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m_STG_ORDER_DETAILS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Source File: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SRC_order_FF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Target Table: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[STG_ORDER_DETAILS]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Description:</a:t>
            </a:r>
            <a:b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[DATA IS LOADED FROM SOURCE FILE TO STAGING TABLE]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7FE30-5FA4-9F57-4D45-C77C3900A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68" y="3155778"/>
            <a:ext cx="11000935" cy="3449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96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4B34B0-49A9-0E1D-F5D3-526DE74CA41E}"/>
              </a:ext>
            </a:extLst>
          </p:cNvPr>
          <p:cNvSpPr txBox="1"/>
          <p:nvPr/>
        </p:nvSpPr>
        <p:spPr>
          <a:xfrm>
            <a:off x="196948" y="182880"/>
            <a:ext cx="895056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2. Source File Details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File Name: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SRC_order_FF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File Type: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[CSV]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Delimiter: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[Comma]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44509-49B4-E45C-1C4B-191805EED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8" y="1875651"/>
            <a:ext cx="10607040" cy="4510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7638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D17847-D71B-3A33-7694-E52D9789D154}"/>
              </a:ext>
            </a:extLst>
          </p:cNvPr>
          <p:cNvSpPr txBox="1"/>
          <p:nvPr/>
        </p:nvSpPr>
        <p:spPr>
          <a:xfrm>
            <a:off x="140677" y="140677"/>
            <a:ext cx="9006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3. Target (Staging Table) Details</a:t>
            </a: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Name: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[STG_ORDER_DETAILS]</a:t>
            </a:r>
          </a:p>
          <a:p>
            <a:pPr marL="8001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DATABASE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:[ORACLE]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D0B26-70C9-CFA4-DB9D-3D93F9DF7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90" y="1659988"/>
            <a:ext cx="10832122" cy="4557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895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2DF52F-9302-FF16-8234-9FB2F722DF5C}"/>
              </a:ext>
            </a:extLst>
          </p:cNvPr>
          <p:cNvSpPr txBox="1"/>
          <p:nvPr/>
        </p:nvSpPr>
        <p:spPr>
          <a:xfrm>
            <a:off x="168812" y="267286"/>
            <a:ext cx="8978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Transformations Applied: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98561-319B-D23A-F34F-70B5B3A07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68" y="1028814"/>
            <a:ext cx="10599970" cy="5442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863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092002-72F2-AF6C-7335-872C927E3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5" y="914400"/>
            <a:ext cx="6217919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62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4FA9CA-BFC7-3E75-A89E-4833123521C4}"/>
              </a:ext>
            </a:extLst>
          </p:cNvPr>
          <p:cNvSpPr txBox="1"/>
          <p:nvPr/>
        </p:nvSpPr>
        <p:spPr>
          <a:xfrm>
            <a:off x="3066756" y="225083"/>
            <a:ext cx="60807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ETL pipelines for the Data warehouse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25439-8211-9019-C071-AF2AB562767E}"/>
              </a:ext>
            </a:extLst>
          </p:cNvPr>
          <p:cNvSpPr txBox="1"/>
          <p:nvPr/>
        </p:nvSpPr>
        <p:spPr>
          <a:xfrm>
            <a:off x="332935" y="1613118"/>
            <a:ext cx="118590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ETL Process for My Data Warehouse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Extraction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Data is pulled from staging tables.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Transformation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Business rules are applied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Loading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Transformed data is inserted into warehouse tables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121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AC564A-C7A3-7D5B-84A0-965D88456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395"/>
            <a:ext cx="11959883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Data Warehouse Schema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follows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 schema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structure: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Fact Table 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FCT_ORDER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Captures order lifecycle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Six Dimension Tables: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DIM_USER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Stores customer details.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DIM_SELLER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Stores seller information.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DIM_PRODUCT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Stores product details.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DIM_PAYMENT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Stores payment methods and installment details.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DIM_FEEDBACK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Stores customer feedback on orders.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DIM_ORDER_ITEM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Captures details of items within each order.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Supporting Time &amp; Date Dimensions: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Enables date-based analysis.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Enables time-based events.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46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C9F362-4A0E-B1A9-6B2D-AEEAFD927B86}"/>
              </a:ext>
            </a:extLst>
          </p:cNvPr>
          <p:cNvSpPr txBox="1"/>
          <p:nvPr/>
        </p:nvSpPr>
        <p:spPr>
          <a:xfrm>
            <a:off x="3165230" y="365760"/>
            <a:ext cx="59822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Data Warehouse Mapping Examples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4B4C2A7-B61E-42A1-C8EA-204A9EE5E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3391804"/>
            <a:ext cx="110009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3: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DIM_SELLER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Slowly Changing Dimension Type 3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2830C31-7FE7-7DB5-1AB6-6B642DF4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1666"/>
            <a:ext cx="120231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1: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DIM_FEEDBACK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Slowly Changing Dimension Type 1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96FEAC4-7B49-166E-F8AD-4BABC94FA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757338"/>
            <a:ext cx="10325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2: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DIM_PAYMENT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Slowly Changing Dimension Type </a:t>
            </a:r>
            <a:r>
              <a:rPr lang="en-US" altLang="en-US" sz="2800" b="1" dirty="0"/>
              <a:t>2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72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1060CF-4EF5-0C50-1BF3-98F0E4D2EF02}"/>
              </a:ext>
            </a:extLst>
          </p:cNvPr>
          <p:cNvSpPr txBox="1"/>
          <p:nvPr/>
        </p:nvSpPr>
        <p:spPr>
          <a:xfrm>
            <a:off x="1789471" y="162234"/>
            <a:ext cx="859831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Role of ETL in Data Processing</a:t>
            </a:r>
          </a:p>
          <a:p>
            <a:pPr algn="ctr"/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ETL </a:t>
            </a:r>
            <a:r>
              <a:rPr lang="en-GB" sz="3200" b="1" dirty="0"/>
              <a:t>prepares raw datasets for analytics</a:t>
            </a:r>
            <a:r>
              <a:rPr lang="en-GB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Enables businesses to gain </a:t>
            </a:r>
            <a:r>
              <a:rPr lang="en-GB" sz="3200" b="1" dirty="0"/>
              <a:t>meaningful insights</a:t>
            </a:r>
            <a:r>
              <a:rPr lang="en-GB" sz="3200" dirty="0"/>
              <a:t>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b="1" dirty="0"/>
              <a:t>Predicting demand</a:t>
            </a:r>
            <a:endParaRPr lang="en-GB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b="1" dirty="0"/>
              <a:t>Managing inventory</a:t>
            </a:r>
            <a:endParaRPr lang="en-GB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b="1" dirty="0" err="1"/>
              <a:t>Analyzing</a:t>
            </a:r>
            <a:r>
              <a:rPr lang="en-GB" sz="3200" b="1" dirty="0"/>
              <a:t> consumer </a:t>
            </a:r>
            <a:r>
              <a:rPr lang="en-GB" sz="3200" b="1" dirty="0" err="1"/>
              <a:t>behavior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44646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5B8F38-C398-55FD-013D-071B62528C34}"/>
              </a:ext>
            </a:extLst>
          </p:cNvPr>
          <p:cNvSpPr txBox="1"/>
          <p:nvPr/>
        </p:nvSpPr>
        <p:spPr>
          <a:xfrm>
            <a:off x="309489" y="351692"/>
            <a:ext cx="88380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 Mapping Overview(DIM_FEEDBACK)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Mapping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[m_DIM_FEEDBACK_SCD_T1]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Source Table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[STG_FEEDBACK]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Target Table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[DIM_FEEDBACK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1F80D-8FF9-1331-B167-9B845C214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1" y="2138289"/>
            <a:ext cx="11127543" cy="4037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67625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62B4BA-E1C8-05BC-53B1-2B92804EFE70}"/>
              </a:ext>
            </a:extLst>
          </p:cNvPr>
          <p:cNvSpPr txBox="1"/>
          <p:nvPr/>
        </p:nvSpPr>
        <p:spPr>
          <a:xfrm>
            <a:off x="267286" y="182880"/>
            <a:ext cx="888023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2. Source (Staging Table) Details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[STG_FEEDBACK]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76584-9E99-9B0A-9ADC-FD5C7B207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5" y="1149823"/>
            <a:ext cx="10761785" cy="48430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80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0562AF-18CA-2D6D-51EB-DD00C748DE3C}"/>
              </a:ext>
            </a:extLst>
          </p:cNvPr>
          <p:cNvSpPr txBox="1"/>
          <p:nvPr/>
        </p:nvSpPr>
        <p:spPr>
          <a:xfrm>
            <a:off x="196948" y="295423"/>
            <a:ext cx="895056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3. Target (Data Warehouse Table) Details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[DIM_FEEDBACK]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Type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[Dimension]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E147C-B190-B9AD-8A05-D92EF83FB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" y="1730327"/>
            <a:ext cx="11859064" cy="4642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51369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2000B-DE91-CA18-5129-5F6A638CC379}"/>
              </a:ext>
            </a:extLst>
          </p:cNvPr>
          <p:cNvSpPr txBox="1"/>
          <p:nvPr/>
        </p:nvSpPr>
        <p:spPr>
          <a:xfrm>
            <a:off x="140677" y="267286"/>
            <a:ext cx="90068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Lookup Transformation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0112F-B31E-0432-3050-C3D565282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1" y="1132855"/>
            <a:ext cx="11071274" cy="511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5588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C08044-7515-51D2-08F7-4A1D99FC1E70}"/>
              </a:ext>
            </a:extLst>
          </p:cNvPr>
          <p:cNvSpPr txBox="1"/>
          <p:nvPr/>
        </p:nvSpPr>
        <p:spPr>
          <a:xfrm>
            <a:off x="0" y="196948"/>
            <a:ext cx="120841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Transformations Applied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97644-D828-13EC-A86C-998B88C2BA90}"/>
              </a:ext>
            </a:extLst>
          </p:cNvPr>
          <p:cNvSpPr txBox="1"/>
          <p:nvPr/>
        </p:nvSpPr>
        <p:spPr>
          <a:xfrm>
            <a:off x="107853" y="781723"/>
            <a:ext cx="90396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Expression Transformation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3BA1C-B452-25B8-E5B9-BF7ED2024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4" y="1328737"/>
            <a:ext cx="10677378" cy="5332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6619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51C931-C6BC-389C-25B9-DEAF0CAE3120}"/>
              </a:ext>
            </a:extLst>
          </p:cNvPr>
          <p:cNvSpPr txBox="1"/>
          <p:nvPr/>
        </p:nvSpPr>
        <p:spPr>
          <a:xfrm>
            <a:off x="0" y="464234"/>
            <a:ext cx="9147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ROUTER Transformation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D3A5C-815C-7C6D-031E-42284F31B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5" y="987454"/>
            <a:ext cx="11507372" cy="5870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58561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275EBD-9682-339F-6FA4-E8F9B8A0C9F3}"/>
              </a:ext>
            </a:extLst>
          </p:cNvPr>
          <p:cNvSpPr txBox="1"/>
          <p:nvPr/>
        </p:nvSpPr>
        <p:spPr>
          <a:xfrm>
            <a:off x="239150" y="365760"/>
            <a:ext cx="88942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1800"/>
              </a:spcBef>
              <a:spcAft>
                <a:spcPts val="400"/>
              </a:spcAft>
            </a:pPr>
            <a:r>
              <a:rPr lang="en-US" sz="32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SCD Type 1 Verification Process(DIM_FEEDBACK)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5AF4CE8-380E-7906-6E10-0C9FEAA3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10990"/>
            <a:ext cx="12192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Step 1: Insert a New Record into STG_FEEDBACK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51" name="Picture 1">
            <a:extLst>
              <a:ext uri="{FF2B5EF4-FFF2-40B4-BE49-F238E27FC236}">
                <a16:creationId xmlns:a16="http://schemas.microsoft.com/office/drawing/2014/main" id="{F721D68C-0A1F-5D70-B809-3A55B0EEC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0" y="1810108"/>
            <a:ext cx="11952849" cy="385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481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6E26D73-7E72-D9A6-C039-31DA8BC1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6" y="0"/>
            <a:ext cx="481478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Step 2: Run the Informatica Workflow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2">
            <a:extLst>
              <a:ext uri="{FF2B5EF4-FFF2-40B4-BE49-F238E27FC236}">
                <a16:creationId xmlns:a16="http://schemas.microsoft.com/office/drawing/2014/main" id="{E355E144-16AF-31F4-F598-64E481279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" y="738664"/>
            <a:ext cx="12107594" cy="154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F2E92A-D201-4A42-76B0-318BF43C03BF}"/>
              </a:ext>
            </a:extLst>
          </p:cNvPr>
          <p:cNvSpPr txBox="1"/>
          <p:nvPr/>
        </p:nvSpPr>
        <p:spPr>
          <a:xfrm>
            <a:off x="32825" y="2526709"/>
            <a:ext cx="6105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Verify Data in DIM_FEEDBACK Table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88F05-FD1B-7035-6102-2B9EE43C0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5" y="3545935"/>
            <a:ext cx="11648049" cy="172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7685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0DB1D7-19DA-8CD7-3116-D48135184BBB}"/>
              </a:ext>
            </a:extLst>
          </p:cNvPr>
          <p:cNvSpPr txBox="1"/>
          <p:nvPr/>
        </p:nvSpPr>
        <p:spPr>
          <a:xfrm>
            <a:off x="0" y="225084"/>
            <a:ext cx="6643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Update the Record in STG_FEEDBACK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C1121-7040-2951-8590-D110FBE7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63" y="1645920"/>
            <a:ext cx="7122662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7363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995B18-8EA6-258D-297F-9994D9A456AA}"/>
              </a:ext>
            </a:extLst>
          </p:cNvPr>
          <p:cNvSpPr txBox="1"/>
          <p:nvPr/>
        </p:nvSpPr>
        <p:spPr>
          <a:xfrm>
            <a:off x="98474" y="168812"/>
            <a:ext cx="6390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5: Re-run the Informatica Workflow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02F8B-9F29-5406-3FAA-BA8E691B8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942535"/>
            <a:ext cx="11338560" cy="14063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0F016-AD43-467B-93B2-A30D9DF35F13}"/>
              </a:ext>
            </a:extLst>
          </p:cNvPr>
          <p:cNvSpPr txBox="1"/>
          <p:nvPr/>
        </p:nvSpPr>
        <p:spPr>
          <a:xfrm>
            <a:off x="98474" y="2818786"/>
            <a:ext cx="89224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6: Verify the Update in DIM_FEEDBACK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EDA42E-4A78-7DE8-C8DE-E62F9910C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7" y="3662065"/>
            <a:ext cx="11338560" cy="1247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72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does ETL benefit business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Historical Context:</a:t>
            </a:r>
            <a:r>
              <a:rPr lang="en-GB" dirty="0"/>
              <a:t> Combines legacy and new data for long-term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Consolidated Data View:</a:t>
            </a:r>
            <a:r>
              <a:rPr lang="en-GB" dirty="0"/>
              <a:t> Integrates multiple datasets for improved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Accurate Data Analysis:</a:t>
            </a:r>
            <a:r>
              <a:rPr lang="en-GB" dirty="0"/>
              <a:t> Ensures data quality and compliance.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Task Automation:</a:t>
            </a:r>
            <a:r>
              <a:rPr lang="en-GB" dirty="0"/>
              <a:t> Reduces manual processing efforts.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FE3AA9-26F6-D373-791E-8C862804A065}"/>
              </a:ext>
            </a:extLst>
          </p:cNvPr>
          <p:cNvSpPr txBox="1"/>
          <p:nvPr/>
        </p:nvSpPr>
        <p:spPr>
          <a:xfrm>
            <a:off x="0" y="140677"/>
            <a:ext cx="91475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 Mapping Overview(DIM_PAYMENT)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Mapping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[m_DIM_PAYMENT_SCD_T2]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Source Table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[STG_PAYMENT]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Target Table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[DIM_PAYMENT]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7E94E-1061-AD4F-32B0-DBB766838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9" y="1852612"/>
            <a:ext cx="11029071" cy="4280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72249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2DB6F5-EEFD-AFA9-CE9C-F3C5FE3CDD65}"/>
              </a:ext>
            </a:extLst>
          </p:cNvPr>
          <p:cNvSpPr txBox="1"/>
          <p:nvPr/>
        </p:nvSpPr>
        <p:spPr>
          <a:xfrm>
            <a:off x="309489" y="98474"/>
            <a:ext cx="883802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2. Source (Staging Table) Details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[STG_PAYMENT]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BC7B5-F652-AFE4-7D26-566491088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1" y="991026"/>
            <a:ext cx="9917722" cy="4790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1981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7D1520-6E5A-E332-0C3E-C74E40FCF0DC}"/>
              </a:ext>
            </a:extLst>
          </p:cNvPr>
          <p:cNvSpPr txBox="1"/>
          <p:nvPr/>
        </p:nvSpPr>
        <p:spPr>
          <a:xfrm>
            <a:off x="140677" y="126609"/>
            <a:ext cx="900683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3. Target (Data Warehouse Table) Details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[DIM_PAYMENT]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Type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[Dimension Table]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4D6DF-91F0-6B9B-7AEE-67CA60446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7" y="1388493"/>
            <a:ext cx="11619913" cy="4730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456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745B25-DFE2-B3F9-453B-D867F6CCC794}"/>
              </a:ext>
            </a:extLst>
          </p:cNvPr>
          <p:cNvSpPr txBox="1"/>
          <p:nvPr/>
        </p:nvSpPr>
        <p:spPr>
          <a:xfrm>
            <a:off x="0" y="286601"/>
            <a:ext cx="65449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Transformations Applied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54B22-67A1-9BAC-8AD4-B01085EE4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47" y="1610895"/>
            <a:ext cx="10588511" cy="32987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BAED3D-87DE-68B8-2997-688BCA9CD608}"/>
              </a:ext>
            </a:extLst>
          </p:cNvPr>
          <p:cNvSpPr txBox="1"/>
          <p:nvPr/>
        </p:nvSpPr>
        <p:spPr>
          <a:xfrm>
            <a:off x="271747" y="871376"/>
            <a:ext cx="8837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Lookup Transformation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128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063ACB-E890-CA06-D993-C52680D09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34" y="548641"/>
            <a:ext cx="8855312" cy="4007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0847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3646DD-6BD1-5AFA-D7E1-DEF4AFBF994F}"/>
              </a:ext>
            </a:extLst>
          </p:cNvPr>
          <p:cNvSpPr txBox="1"/>
          <p:nvPr/>
        </p:nvSpPr>
        <p:spPr>
          <a:xfrm>
            <a:off x="309489" y="168812"/>
            <a:ext cx="88380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Expression Transformation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036BD-35F9-7ECB-B5FA-68D05EB56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1" y="1040858"/>
            <a:ext cx="9900140" cy="444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0001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E71819-85E2-4D6A-DA7A-92E1CD20A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09" y="2526103"/>
            <a:ext cx="8331517" cy="25804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12A0CB-D6C2-5DF0-033E-B7DF31029B6A}"/>
              </a:ext>
            </a:extLst>
          </p:cNvPr>
          <p:cNvSpPr txBox="1"/>
          <p:nvPr/>
        </p:nvSpPr>
        <p:spPr>
          <a:xfrm>
            <a:off x="182880" y="168812"/>
            <a:ext cx="8964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ROUTER Transformation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40976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2F16C9-B4E4-4704-7E5F-FC7983C764E6}"/>
              </a:ext>
            </a:extLst>
          </p:cNvPr>
          <p:cNvSpPr txBox="1"/>
          <p:nvPr/>
        </p:nvSpPr>
        <p:spPr>
          <a:xfrm>
            <a:off x="0" y="182880"/>
            <a:ext cx="9147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SCD Type 2 Verification Process(DIM_PAYMENT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C8079-F9A9-EF7D-E49C-8D0F28B1C456}"/>
              </a:ext>
            </a:extLst>
          </p:cNvPr>
          <p:cNvSpPr txBox="1"/>
          <p:nvPr/>
        </p:nvSpPr>
        <p:spPr>
          <a:xfrm>
            <a:off x="239151" y="915257"/>
            <a:ext cx="8876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Insert a New Record into STG_PAYMENT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540FC-CBB5-E7B9-CB2F-212C510E1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0" y="1983545"/>
            <a:ext cx="10273222" cy="206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4186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881EEE-147D-7F61-ED7E-E8B45AC632DF}"/>
              </a:ext>
            </a:extLst>
          </p:cNvPr>
          <p:cNvSpPr txBox="1"/>
          <p:nvPr/>
        </p:nvSpPr>
        <p:spPr>
          <a:xfrm>
            <a:off x="196948" y="126609"/>
            <a:ext cx="8950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Run the Informatica Workflow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C8107-7890-D401-8410-D7D571A2E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" y="984738"/>
            <a:ext cx="11099410" cy="19413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768247-5538-E96C-D7AB-0E985B41B8E1}"/>
              </a:ext>
            </a:extLst>
          </p:cNvPr>
          <p:cNvSpPr txBox="1"/>
          <p:nvPr/>
        </p:nvSpPr>
        <p:spPr>
          <a:xfrm>
            <a:off x="196948" y="3322543"/>
            <a:ext cx="6668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Verify Data in DIM_PAYMENT Table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DE8CB1-2CDA-4B33-E786-ABDEFEA00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" y="4180672"/>
            <a:ext cx="11099410" cy="1692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711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5CABD4-19A9-A796-357B-EEAE38525F9F}"/>
              </a:ext>
            </a:extLst>
          </p:cNvPr>
          <p:cNvSpPr txBox="1"/>
          <p:nvPr/>
        </p:nvSpPr>
        <p:spPr>
          <a:xfrm>
            <a:off x="362243" y="385076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Update the Record in STG_PAYMENT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029A6-0BED-4D00-41B2-4DB5E3C5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" y="1406770"/>
            <a:ext cx="7386174" cy="2869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63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has ETL evolved?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Traditional ETL:</a:t>
            </a:r>
            <a:r>
              <a:rPr lang="en-US" dirty="0"/>
              <a:t> Transformed transactional data into relational formats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Modern ETL:</a:t>
            </a:r>
            <a:r>
              <a:rPr lang="en-US" dirty="0"/>
              <a:t> Handles diverse data sources, cloud-based data sinks, and advanced transformations.</a:t>
            </a:r>
          </a:p>
          <a:p>
            <a:pPr marL="742950" lvl="1" indent="-285750"/>
            <a:r>
              <a:rPr lang="en-US" b="1" dirty="0"/>
              <a:t>Data Warehouses:</a:t>
            </a:r>
            <a:r>
              <a:rPr lang="en-US" dirty="0"/>
              <a:t> Centralized repositories for structured data.</a:t>
            </a:r>
          </a:p>
          <a:p>
            <a:pPr marL="742950" lvl="1" indent="-285750"/>
            <a:r>
              <a:rPr lang="en-US" b="1" dirty="0"/>
              <a:t>Data Lakes:</a:t>
            </a:r>
            <a:r>
              <a:rPr lang="en-US" dirty="0"/>
              <a:t> Store structured and unstructured data for flexible analytics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22001C-F305-2E0D-6547-E73E59BB3EF6}"/>
              </a:ext>
            </a:extLst>
          </p:cNvPr>
          <p:cNvSpPr txBox="1"/>
          <p:nvPr/>
        </p:nvSpPr>
        <p:spPr>
          <a:xfrm>
            <a:off x="0" y="112543"/>
            <a:ext cx="9147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5: Re-run the Informatica Workflow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EC3D7-6E5F-4886-2E1F-8750697C2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4" y="963693"/>
            <a:ext cx="10803988" cy="18876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DB93E4-DB12-8181-6AC9-8F0CF345E2FA}"/>
              </a:ext>
            </a:extLst>
          </p:cNvPr>
          <p:cNvSpPr txBox="1"/>
          <p:nvPr/>
        </p:nvSpPr>
        <p:spPr>
          <a:xfrm>
            <a:off x="126609" y="3240817"/>
            <a:ext cx="8996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6: Verify the Update in DIM_PAYMENT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FF0B7D-0938-AB7A-FD95-F683DE86E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" y="3896751"/>
            <a:ext cx="11887200" cy="1997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75637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15A81F-FCEC-E990-1945-620238092496}"/>
              </a:ext>
            </a:extLst>
          </p:cNvPr>
          <p:cNvSpPr txBox="1"/>
          <p:nvPr/>
        </p:nvSpPr>
        <p:spPr>
          <a:xfrm>
            <a:off x="1" y="1"/>
            <a:ext cx="91475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 Mapping Overview(DIM_SELLER)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Mapping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[m_DIM_SELLER_SCD_T3]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Source Table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[STG_SELLER_DETAILS]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Target Table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[DIM_SELLER]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70E3E-592E-0923-73CD-1698AC3CC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" y="1730326"/>
            <a:ext cx="11760591" cy="4557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555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078F4-A87C-E38D-A30B-3B80896165D8}"/>
              </a:ext>
            </a:extLst>
          </p:cNvPr>
          <p:cNvSpPr txBox="1"/>
          <p:nvPr/>
        </p:nvSpPr>
        <p:spPr>
          <a:xfrm>
            <a:off x="140677" y="182880"/>
            <a:ext cx="900683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2. Source (Staging Table) Details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[STG_SELLER_DETAILS]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7C44C-C8F0-E0AA-A76A-9ECDF6E0C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8" y="1252025"/>
            <a:ext cx="10944664" cy="481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28446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2248D0-46BB-8A38-8514-3EF6815FC2F0}"/>
              </a:ext>
            </a:extLst>
          </p:cNvPr>
          <p:cNvSpPr txBox="1"/>
          <p:nvPr/>
        </p:nvSpPr>
        <p:spPr>
          <a:xfrm>
            <a:off x="0" y="1"/>
            <a:ext cx="914751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3. Target (Data Warehouse Table) Details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[DIM_SELLER]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 Type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[Dimension]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6AC82-38AA-D489-E81A-7F799FC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9" y="1261885"/>
            <a:ext cx="11501146" cy="492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20342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3779D3-B175-00B3-EFD3-30E26F77ECCD}"/>
              </a:ext>
            </a:extLst>
          </p:cNvPr>
          <p:cNvSpPr txBox="1"/>
          <p:nvPr/>
        </p:nvSpPr>
        <p:spPr>
          <a:xfrm>
            <a:off x="0" y="112542"/>
            <a:ext cx="9147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Transformations Applied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2F9F3-EDE2-3566-5B1C-5C0288AAFEC8}"/>
              </a:ext>
            </a:extLst>
          </p:cNvPr>
          <p:cNvSpPr txBox="1"/>
          <p:nvPr/>
        </p:nvSpPr>
        <p:spPr>
          <a:xfrm>
            <a:off x="351692" y="858129"/>
            <a:ext cx="8764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Lookup Transformation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9EFAA1-C53B-A119-FD7C-7ECF54E00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" y="1542161"/>
            <a:ext cx="8392551" cy="4197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7604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46DA2F-A6C6-765A-8236-9BE2C7829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" y="221456"/>
            <a:ext cx="10904262" cy="5546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5020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639F7D-0463-F351-F4B3-486726F86091}"/>
              </a:ext>
            </a:extLst>
          </p:cNvPr>
          <p:cNvSpPr txBox="1"/>
          <p:nvPr/>
        </p:nvSpPr>
        <p:spPr>
          <a:xfrm>
            <a:off x="0" y="140677"/>
            <a:ext cx="9147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Expression Transformation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AF28D-5E63-257F-2D96-AA912D43A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4" y="872197"/>
            <a:ext cx="11633981" cy="5359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3444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C1924B-36EA-9DF6-64CB-F2BFCE6D8046}"/>
              </a:ext>
            </a:extLst>
          </p:cNvPr>
          <p:cNvSpPr txBox="1"/>
          <p:nvPr/>
        </p:nvSpPr>
        <p:spPr>
          <a:xfrm>
            <a:off x="182880" y="211015"/>
            <a:ext cx="8964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ROUTER Transformation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64122-4458-E94F-6455-9FB8FE3CA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1" y="1336431"/>
            <a:ext cx="10775852" cy="4178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1669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CCBF2C-A0D8-A8E4-FA6E-70CBB2C5AC61}"/>
              </a:ext>
            </a:extLst>
          </p:cNvPr>
          <p:cNvSpPr txBox="1"/>
          <p:nvPr/>
        </p:nvSpPr>
        <p:spPr>
          <a:xfrm>
            <a:off x="196948" y="239151"/>
            <a:ext cx="89505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1800"/>
              </a:spcBef>
              <a:spcAft>
                <a:spcPts val="400"/>
              </a:spcAft>
            </a:pPr>
            <a:r>
              <a:rPr lang="en-US" sz="32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SCD Type 3 Verification Process(DIM_SELLER)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8A7F7-6181-0709-A9C7-B73B7C36CE4B}"/>
              </a:ext>
            </a:extLst>
          </p:cNvPr>
          <p:cNvSpPr txBox="1"/>
          <p:nvPr/>
        </p:nvSpPr>
        <p:spPr>
          <a:xfrm>
            <a:off x="422031" y="1008446"/>
            <a:ext cx="8725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Insert a New Record into STG_SELLER_DETAILS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B80F9-24BC-E95F-3228-DFF62FFC9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1" y="1885071"/>
            <a:ext cx="11054999" cy="23633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6917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F3E302-C359-B2FE-FDB5-E7995B5C7D3D}"/>
              </a:ext>
            </a:extLst>
          </p:cNvPr>
          <p:cNvSpPr txBox="1"/>
          <p:nvPr/>
        </p:nvSpPr>
        <p:spPr>
          <a:xfrm>
            <a:off x="196948" y="196948"/>
            <a:ext cx="8950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Run the Informatica Workflow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51E70-0675-FFAA-6994-B7732CBB7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1" y="815926"/>
            <a:ext cx="11479237" cy="17443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4A6303-CF59-2CE6-3FA7-48DEEB375871}"/>
              </a:ext>
            </a:extLst>
          </p:cNvPr>
          <p:cNvSpPr txBox="1"/>
          <p:nvPr/>
        </p:nvSpPr>
        <p:spPr>
          <a:xfrm>
            <a:off x="196949" y="3108961"/>
            <a:ext cx="8950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Verify Data in DIM_SELLER Table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FD3A0-AFB7-77F7-C146-633B11F35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1" y="3805312"/>
            <a:ext cx="11197884" cy="1934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415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does ETL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ETL follows three key steps: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Extract</a:t>
            </a:r>
            <a:r>
              <a:rPr lang="en-GB" dirty="0"/>
              <a:t>: Pull data from various sources into a staging area.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Transform</a:t>
            </a:r>
            <a:r>
              <a:rPr lang="en-GB" dirty="0"/>
              <a:t>: Clean, standardize, and apply business rules.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Load</a:t>
            </a:r>
            <a:r>
              <a:rPr lang="en-GB" dirty="0"/>
              <a:t>: Move transformed data to the target system.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13158A-F1BB-43AA-2F82-8B87D71A0152}"/>
              </a:ext>
            </a:extLst>
          </p:cNvPr>
          <p:cNvSpPr txBox="1"/>
          <p:nvPr/>
        </p:nvSpPr>
        <p:spPr>
          <a:xfrm>
            <a:off x="0" y="182880"/>
            <a:ext cx="9147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Update the Record in STG_SELLER_DETAILS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45A33-AAB7-EF52-A9E1-5123F1AE4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7" y="1157584"/>
            <a:ext cx="6766779" cy="3448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0177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2CF2C0-7DB5-2E8F-F4FF-923C5DCCBD6C}"/>
              </a:ext>
            </a:extLst>
          </p:cNvPr>
          <p:cNvSpPr txBox="1"/>
          <p:nvPr/>
        </p:nvSpPr>
        <p:spPr>
          <a:xfrm>
            <a:off x="235634" y="188128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5: Re-run the Informatica Workflow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FEE4C-2BDB-71AC-BF5F-EE375FA14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" y="649793"/>
            <a:ext cx="11254154" cy="184018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07E48C-0815-1416-EC69-88C2F2DB9922}"/>
              </a:ext>
            </a:extLst>
          </p:cNvPr>
          <p:cNvSpPr txBox="1"/>
          <p:nvPr/>
        </p:nvSpPr>
        <p:spPr>
          <a:xfrm>
            <a:off x="235634" y="2700997"/>
            <a:ext cx="8911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6: Verify the Update in DIM_SELLER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C3C6E-300D-81B5-D5A2-DE334D47E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" y="3195637"/>
            <a:ext cx="11155680" cy="2389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85807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8C32BC-0FA2-6FB9-25B6-81FF60721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47775"/>
            <a:ext cx="11811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880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D1759-795F-C0BD-3A72-A1FF39024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A8FAFB-CFC7-B689-D0B4-A666E73E3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02" y="0"/>
            <a:ext cx="9495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517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D3D2B-5F40-58C1-B4B3-2A1822258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5F9CDB-4E0E-D8DF-9E00-DFE56A225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57" y="0"/>
            <a:ext cx="9729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43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8F714-DF25-5107-6F6D-E7AC15FB4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429BC8-80A0-C751-F7A5-BA954490F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4" y="0"/>
            <a:ext cx="10241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441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23F43-3FB9-BD71-27D3-9CF4C1ED0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5D5FAE-AD29-7A32-5E04-E2AEF54A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1" y="0"/>
            <a:ext cx="10846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517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90BBC-0838-FFBD-9A03-46B83B5DB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11676-0B58-0E44-BEC9-447F0DC4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5" y="28136"/>
            <a:ext cx="10761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0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ABBC1-3723-31FA-BFFE-70174CDD3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8D1C32-56E1-9FCD-88E2-4704E509E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25" y="0"/>
            <a:ext cx="10130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385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B1C69-BD39-77D1-AF31-1722ED08C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DDFAB4-6B81-7683-3A52-8D1262243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0"/>
            <a:ext cx="10257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9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 extraction?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Update Notification:</a:t>
            </a:r>
            <a:r>
              <a:rPr lang="en-GB" dirty="0"/>
              <a:t> Source notifies when data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Incremental Extraction:</a:t>
            </a:r>
            <a:r>
              <a:rPr lang="en-GB" dirty="0"/>
              <a:t> Periodically extracts modified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Full Extraction:</a:t>
            </a:r>
            <a:r>
              <a:rPr lang="en-GB" dirty="0"/>
              <a:t> Reloads all data when change tracking is unavailable.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2434</Words>
  <Application>Microsoft Office PowerPoint</Application>
  <PresentationFormat>Widescreen</PresentationFormat>
  <Paragraphs>293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8" baseType="lpstr">
      <vt:lpstr>Aptos</vt:lpstr>
      <vt:lpstr>Arial</vt:lpstr>
      <vt:lpstr>Arial Unicode MS</vt:lpstr>
      <vt:lpstr>Calibri</vt:lpstr>
      <vt:lpstr>Calibri Light</vt:lpstr>
      <vt:lpstr>Courier New</vt:lpstr>
      <vt:lpstr>Symbol</vt:lpstr>
      <vt:lpstr>Times New Roman</vt:lpstr>
      <vt:lpstr>Office Theme</vt:lpstr>
      <vt:lpstr>PowerPoint Presentation</vt:lpstr>
      <vt:lpstr>Extract, Transform, and Load (ETL)</vt:lpstr>
      <vt:lpstr>What is ETL?</vt:lpstr>
      <vt:lpstr>Why is ETL important?</vt:lpstr>
      <vt:lpstr>PowerPoint Presentation</vt:lpstr>
      <vt:lpstr>How does ETL benefit business intelligence?</vt:lpstr>
      <vt:lpstr>How has ETL evolved?</vt:lpstr>
      <vt:lpstr>How does ETL work?</vt:lpstr>
      <vt:lpstr>What is data extraction?</vt:lpstr>
      <vt:lpstr>What is data transformation?</vt:lpstr>
      <vt:lpstr>What is data loading?</vt:lpstr>
      <vt:lpstr>What is ELT?</vt:lpstr>
      <vt:lpstr>ETL vs ELT</vt:lpstr>
      <vt:lpstr>Common ETL Tools</vt:lpstr>
      <vt:lpstr>ETL Challenges</vt:lpstr>
      <vt:lpstr>Real-World ETL Use Cases</vt:lpstr>
      <vt:lpstr>Best Practices for ETL</vt:lpstr>
      <vt:lpstr>Conclusion</vt:lpstr>
      <vt:lpstr>Introduction to Data Warehouses</vt:lpstr>
      <vt:lpstr>Why Use a Data Warehouse?</vt:lpstr>
      <vt:lpstr>Data Warehouse Architecture</vt:lpstr>
      <vt:lpstr>Fact Tables in Data Warehousing</vt:lpstr>
      <vt:lpstr>Types of Fact Tables</vt:lpstr>
      <vt:lpstr>Dimension Tables</vt:lpstr>
      <vt:lpstr>Slowly Changing Dimensions (SCDs)</vt:lpstr>
      <vt:lpstr>Choosing the Right SCD Type</vt:lpstr>
      <vt:lpstr>Project Overview</vt:lpstr>
      <vt:lpstr>Business Needs </vt:lpstr>
      <vt:lpstr>PowerPoint Presentation</vt:lpstr>
      <vt:lpstr> </vt:lpstr>
      <vt:lpstr>Solution Approach</vt:lpstr>
      <vt:lpstr>PowerPoint Presentation</vt:lpstr>
      <vt:lpstr>Why this model supports business needs </vt:lpstr>
      <vt:lpstr>2. What time users are most likely to make an order or use the e-commerce app? Data Sources: FCT_ORDER DIM_TIME </vt:lpstr>
      <vt:lpstr>PowerPoint Presentation</vt:lpstr>
      <vt:lpstr>PowerPoint Presentation</vt:lpstr>
      <vt:lpstr>6. Which logistic route has heavy traffic in our e-commerce? Data Sources: FCT_ORDER DIM_USER DIM_SELLER DIM_ORDER_ITEM. </vt:lpstr>
      <vt:lpstr>PowerPoint Presentation</vt:lpstr>
      <vt:lpstr>ETL pipelines for staging layer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abdulrahman eid</dc:creator>
  <cp:lastModifiedBy>abdulrahman eid</cp:lastModifiedBy>
  <cp:revision>6</cp:revision>
  <dcterms:created xsi:type="dcterms:W3CDTF">2025-02-07T22:46:55Z</dcterms:created>
  <dcterms:modified xsi:type="dcterms:W3CDTF">2025-02-12T22:06:53Z</dcterms:modified>
</cp:coreProperties>
</file>