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97" r:id="rId5"/>
    <p:sldId id="302" r:id="rId6"/>
    <p:sldId id="298" r:id="rId7"/>
    <p:sldId id="299" r:id="rId8"/>
    <p:sldId id="301" r:id="rId9"/>
    <p:sldId id="261" r:id="rId10"/>
    <p:sldId id="300" r:id="rId11"/>
    <p:sldId id="278" r:id="rId12"/>
  </p:sldIdLst>
  <p:sldSz cx="9144000" cy="5143500" type="screen16x9"/>
  <p:notesSz cx="6858000" cy="9144000"/>
  <p:embeddedFontLst>
    <p:embeddedFont>
      <p:font typeface="Book Antiqua" panose="02040602050305030304" pitchFamily="18" charset="0"/>
      <p:regular r:id="rId14"/>
      <p:bold r:id="rId15"/>
      <p:italic r:id="rId16"/>
      <p:boldItalic r:id="rId17"/>
    </p:embeddedFont>
    <p:embeddedFont>
      <p:font typeface="Lexend Deca"/>
      <p:regular r:id="rId18"/>
    </p:embeddedFont>
    <p:embeddedFont>
      <p:font typeface="Perpetua" panose="02020502060401020303" pitchFamily="18"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2149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3" name="Google Shape;63;p13"/>
          <p:cNvPicPr preferRelativeResize="0"/>
          <p:nvPr/>
        </p:nvPicPr>
        <p:blipFill>
          <a:blip r:embed="rId4">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5">
            <a:alphaModFix/>
          </a:blip>
          <a:stretch>
            <a:fillRect/>
          </a:stretch>
        </p:blipFill>
        <p:spPr>
          <a:xfrm>
            <a:off x="7529801" y="2151990"/>
            <a:ext cx="586165" cy="686300"/>
          </a:xfrm>
          <a:prstGeom prst="rect">
            <a:avLst/>
          </a:prstGeom>
          <a:noFill/>
          <a:ln>
            <a:noFill/>
          </a:ln>
        </p:spPr>
      </p:pic>
      <p:pic>
        <p:nvPicPr>
          <p:cNvPr id="65" name="Google Shape;65;p13"/>
          <p:cNvPicPr preferRelativeResize="0"/>
          <p:nvPr/>
        </p:nvPicPr>
        <p:blipFill>
          <a:blip r:embed="rId6">
            <a:alphaModFix/>
          </a:blip>
          <a:stretch>
            <a:fillRect/>
          </a:stretch>
        </p:blipFill>
        <p:spPr>
          <a:xfrm>
            <a:off x="8404399" y="2200670"/>
            <a:ext cx="321850" cy="448425"/>
          </a:xfrm>
          <a:prstGeom prst="rect">
            <a:avLst/>
          </a:prstGeom>
          <a:noFill/>
          <a:ln>
            <a:noFill/>
          </a:ln>
        </p:spPr>
      </p:pic>
      <p:pic>
        <p:nvPicPr>
          <p:cNvPr id="66" name="Google Shape;66;p13"/>
          <p:cNvPicPr preferRelativeResize="0"/>
          <p:nvPr/>
        </p:nvPicPr>
        <p:blipFill>
          <a:blip r:embed="rId6">
            <a:alphaModFix/>
          </a:blip>
          <a:stretch>
            <a:fillRect/>
          </a:stretch>
        </p:blipFill>
        <p:spPr>
          <a:xfrm>
            <a:off x="8675936" y="2347537"/>
            <a:ext cx="321850" cy="448425"/>
          </a:xfrm>
          <a:prstGeom prst="rect">
            <a:avLst/>
          </a:prstGeom>
          <a:noFill/>
          <a:ln>
            <a:noFill/>
          </a:ln>
        </p:spPr>
      </p:pic>
      <p:sp>
        <p:nvSpPr>
          <p:cNvPr id="2" name="TextBox 1">
            <a:extLst>
              <a:ext uri="{FF2B5EF4-FFF2-40B4-BE49-F238E27FC236}">
                <a16:creationId xmlns:a16="http://schemas.microsoft.com/office/drawing/2014/main" id="{CC5DB95C-8B2D-4B1E-C016-C7C22B860954}"/>
              </a:ext>
            </a:extLst>
          </p:cNvPr>
          <p:cNvSpPr txBox="1"/>
          <p:nvPr/>
        </p:nvSpPr>
        <p:spPr>
          <a:xfrm>
            <a:off x="397253" y="828651"/>
            <a:ext cx="8007146" cy="584775"/>
          </a:xfrm>
          <a:prstGeom prst="rect">
            <a:avLst/>
          </a:prstGeom>
          <a:noFill/>
        </p:spPr>
        <p:txBody>
          <a:bodyPr wrap="square" rtlCol="0">
            <a:spAutoFit/>
          </a:bodyPr>
          <a:lstStyle/>
          <a:p>
            <a:r>
              <a:rPr lang="en-US" sz="3200" b="1" dirty="0">
                <a:solidFill>
                  <a:schemeClr val="bg1"/>
                </a:solidFill>
                <a:latin typeface="Verdana" panose="020B0604030504040204" pitchFamily="34" charset="0"/>
                <a:ea typeface="Verdana" panose="020B0604030504040204" pitchFamily="34" charset="0"/>
              </a:rPr>
              <a:t>Department of CSE(AI&amp;ML)</a:t>
            </a:r>
          </a:p>
        </p:txBody>
      </p:sp>
      <p:sp>
        <p:nvSpPr>
          <p:cNvPr id="3" name="TextBox 2">
            <a:extLst>
              <a:ext uri="{FF2B5EF4-FFF2-40B4-BE49-F238E27FC236}">
                <a16:creationId xmlns:a16="http://schemas.microsoft.com/office/drawing/2014/main" id="{CC3F3601-2035-74C2-D9CC-BF19EF7F829D}"/>
              </a:ext>
            </a:extLst>
          </p:cNvPr>
          <p:cNvSpPr txBox="1"/>
          <p:nvPr/>
        </p:nvSpPr>
        <p:spPr>
          <a:xfrm>
            <a:off x="472670" y="1345143"/>
            <a:ext cx="5821988" cy="707886"/>
          </a:xfrm>
          <a:prstGeom prst="rect">
            <a:avLst/>
          </a:prstGeom>
          <a:noFill/>
        </p:spPr>
        <p:txBody>
          <a:bodyPr wrap="square" rtlCol="0">
            <a:spAutoFit/>
          </a:bodyPr>
          <a:lstStyle/>
          <a:p>
            <a:r>
              <a:rPr lang="en-US" sz="2000" b="1" i="1" dirty="0">
                <a:solidFill>
                  <a:schemeClr val="accent4">
                    <a:lumMod val="40000"/>
                    <a:lumOff val="60000"/>
                  </a:schemeClr>
                </a:solidFill>
                <a:latin typeface="Book Antiqua" pitchFamily="18" charset="0"/>
              </a:rPr>
              <a:t>An </a:t>
            </a:r>
          </a:p>
          <a:p>
            <a:r>
              <a:rPr lang="en-US" sz="2000" b="1" i="1" dirty="0">
                <a:solidFill>
                  <a:schemeClr val="accent4">
                    <a:lumMod val="40000"/>
                    <a:lumOff val="60000"/>
                  </a:schemeClr>
                </a:solidFill>
                <a:latin typeface="Book Antiqua" pitchFamily="18" charset="0"/>
              </a:rPr>
              <a:t>Industry Oriented Mini Project Presentation On</a:t>
            </a:r>
          </a:p>
        </p:txBody>
      </p:sp>
      <p:sp>
        <p:nvSpPr>
          <p:cNvPr id="6" name="TextBox 5">
            <a:extLst>
              <a:ext uri="{FF2B5EF4-FFF2-40B4-BE49-F238E27FC236}">
                <a16:creationId xmlns:a16="http://schemas.microsoft.com/office/drawing/2014/main" id="{C31B8981-6685-EA25-8F54-2A9480C3F20B}"/>
              </a:ext>
            </a:extLst>
          </p:cNvPr>
          <p:cNvSpPr txBox="1"/>
          <p:nvPr/>
        </p:nvSpPr>
        <p:spPr>
          <a:xfrm>
            <a:off x="471520" y="2053380"/>
            <a:ext cx="4849294" cy="461665"/>
          </a:xfrm>
          <a:prstGeom prst="rect">
            <a:avLst/>
          </a:prstGeom>
          <a:noFill/>
        </p:spPr>
        <p:txBody>
          <a:bodyPr wrap="square" rtlCol="0">
            <a:spAutoFit/>
          </a:bodyPr>
          <a:lstStyle/>
          <a:p>
            <a:r>
              <a:rPr lang="en-US" sz="2400" b="1" dirty="0">
                <a:ln w="10160">
                  <a:solidFill>
                    <a:schemeClr val="accent5"/>
                  </a:solidFill>
                  <a:prstDash val="solid"/>
                </a:ln>
                <a:solidFill>
                  <a:schemeClr val="accent6">
                    <a:lumMod val="60000"/>
                    <a:lumOff val="40000"/>
                  </a:schemeClr>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Digital Paper Evaluation</a:t>
            </a:r>
          </a:p>
        </p:txBody>
      </p:sp>
      <p:sp>
        <p:nvSpPr>
          <p:cNvPr id="9" name="TextBox 8">
            <a:extLst>
              <a:ext uri="{FF2B5EF4-FFF2-40B4-BE49-F238E27FC236}">
                <a16:creationId xmlns:a16="http://schemas.microsoft.com/office/drawing/2014/main" id="{F8248E0E-6175-8956-77BB-FF158E256FD2}"/>
              </a:ext>
            </a:extLst>
          </p:cNvPr>
          <p:cNvSpPr txBox="1"/>
          <p:nvPr/>
        </p:nvSpPr>
        <p:spPr>
          <a:xfrm>
            <a:off x="145468" y="2897990"/>
            <a:ext cx="3000396" cy="30777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dirty="0">
                <a:solidFill>
                  <a:schemeClr val="bg1"/>
                </a:solidFill>
                <a:latin typeface="Verdana" panose="020B0604030504040204" pitchFamily="34" charset="0"/>
                <a:ea typeface="Verdana" panose="020B0604030504040204" pitchFamily="34" charset="0"/>
              </a:rPr>
              <a:t>Team Members:</a:t>
            </a:r>
          </a:p>
        </p:txBody>
      </p:sp>
      <p:sp>
        <p:nvSpPr>
          <p:cNvPr id="10" name="TextBox 9">
            <a:extLst>
              <a:ext uri="{FF2B5EF4-FFF2-40B4-BE49-F238E27FC236}">
                <a16:creationId xmlns:a16="http://schemas.microsoft.com/office/drawing/2014/main" id="{835F2AFE-B6ED-9317-0071-E08A53D4E64A}"/>
              </a:ext>
            </a:extLst>
          </p:cNvPr>
          <p:cNvSpPr txBox="1"/>
          <p:nvPr/>
        </p:nvSpPr>
        <p:spPr>
          <a:xfrm>
            <a:off x="91440" y="3267867"/>
            <a:ext cx="3170174" cy="292388"/>
          </a:xfrm>
          <a:prstGeom prst="rect">
            <a:avLst/>
          </a:prstGeom>
          <a:noFill/>
        </p:spPr>
        <p:txBody>
          <a:bodyPr wrap="square" rtlCol="0">
            <a:spAutoFit/>
          </a:bodyPr>
          <a:lstStyle/>
          <a:p>
            <a:pPr algn="ctr"/>
            <a:r>
              <a:rPr lang="en-US" sz="1300" dirty="0">
                <a:solidFill>
                  <a:schemeClr val="accent4">
                    <a:lumMod val="20000"/>
                    <a:lumOff val="80000"/>
                  </a:schemeClr>
                </a:solidFill>
                <a:latin typeface="Verdana" panose="020B0604030504040204" pitchFamily="34" charset="0"/>
                <a:ea typeface="Verdana" panose="020B0604030504040204" pitchFamily="34" charset="0"/>
              </a:rPr>
              <a:t>20C31A6628, Thakur Ram Singh</a:t>
            </a:r>
          </a:p>
        </p:txBody>
      </p:sp>
      <p:sp>
        <p:nvSpPr>
          <p:cNvPr id="11" name="TextBox 10">
            <a:extLst>
              <a:ext uri="{FF2B5EF4-FFF2-40B4-BE49-F238E27FC236}">
                <a16:creationId xmlns:a16="http://schemas.microsoft.com/office/drawing/2014/main" id="{B1C1EF4C-6074-1E3A-0BF1-B50D44C85E08}"/>
              </a:ext>
            </a:extLst>
          </p:cNvPr>
          <p:cNvSpPr txBox="1"/>
          <p:nvPr/>
        </p:nvSpPr>
        <p:spPr>
          <a:xfrm>
            <a:off x="91440" y="3563305"/>
            <a:ext cx="3170174" cy="292388"/>
          </a:xfrm>
          <a:prstGeom prst="rect">
            <a:avLst/>
          </a:prstGeom>
          <a:noFill/>
        </p:spPr>
        <p:txBody>
          <a:bodyPr wrap="square" rtlCol="0">
            <a:spAutoFit/>
          </a:bodyPr>
          <a:lstStyle/>
          <a:p>
            <a:pPr algn="ctr"/>
            <a:r>
              <a:rPr lang="en-US" sz="1300" dirty="0">
                <a:solidFill>
                  <a:schemeClr val="accent4">
                    <a:lumMod val="20000"/>
                    <a:lumOff val="80000"/>
                  </a:schemeClr>
                </a:solidFill>
                <a:latin typeface="Verdana" panose="020B0604030504040204" pitchFamily="34" charset="0"/>
                <a:ea typeface="Verdana" panose="020B0604030504040204" pitchFamily="34" charset="0"/>
              </a:rPr>
              <a:t>20C31A6627, Shaik Abdul Raqeeb</a:t>
            </a:r>
          </a:p>
        </p:txBody>
      </p:sp>
      <p:sp>
        <p:nvSpPr>
          <p:cNvPr id="12" name="TextBox 11">
            <a:extLst>
              <a:ext uri="{FF2B5EF4-FFF2-40B4-BE49-F238E27FC236}">
                <a16:creationId xmlns:a16="http://schemas.microsoft.com/office/drawing/2014/main" id="{0A3176EF-56DE-17EE-2F1F-BADB1684365E}"/>
              </a:ext>
            </a:extLst>
          </p:cNvPr>
          <p:cNvSpPr txBox="1"/>
          <p:nvPr/>
        </p:nvSpPr>
        <p:spPr>
          <a:xfrm>
            <a:off x="91440" y="3864479"/>
            <a:ext cx="3170174" cy="292388"/>
          </a:xfrm>
          <a:prstGeom prst="rect">
            <a:avLst/>
          </a:prstGeom>
          <a:noFill/>
        </p:spPr>
        <p:txBody>
          <a:bodyPr wrap="square" rtlCol="0">
            <a:spAutoFit/>
          </a:bodyPr>
          <a:lstStyle/>
          <a:p>
            <a:pPr algn="ctr"/>
            <a:r>
              <a:rPr lang="en-US" sz="1300" dirty="0">
                <a:solidFill>
                  <a:schemeClr val="accent4">
                    <a:lumMod val="20000"/>
                    <a:lumOff val="80000"/>
                  </a:schemeClr>
                </a:solidFill>
                <a:latin typeface="Verdana" panose="020B0604030504040204" pitchFamily="34" charset="0"/>
                <a:ea typeface="Verdana" panose="020B0604030504040204" pitchFamily="34" charset="0"/>
              </a:rPr>
              <a:t>20C31A6625, Sayyad Raheem</a:t>
            </a:r>
          </a:p>
        </p:txBody>
      </p:sp>
      <p:sp>
        <p:nvSpPr>
          <p:cNvPr id="13" name="TextBox 12">
            <a:extLst>
              <a:ext uri="{FF2B5EF4-FFF2-40B4-BE49-F238E27FC236}">
                <a16:creationId xmlns:a16="http://schemas.microsoft.com/office/drawing/2014/main" id="{965F6932-448A-AA45-96BB-622E98DB3F99}"/>
              </a:ext>
            </a:extLst>
          </p:cNvPr>
          <p:cNvSpPr txBox="1"/>
          <p:nvPr/>
        </p:nvSpPr>
        <p:spPr>
          <a:xfrm>
            <a:off x="91440" y="4165653"/>
            <a:ext cx="3170174" cy="292388"/>
          </a:xfrm>
          <a:prstGeom prst="rect">
            <a:avLst/>
          </a:prstGeom>
          <a:noFill/>
        </p:spPr>
        <p:txBody>
          <a:bodyPr wrap="square" rtlCol="0">
            <a:spAutoFit/>
          </a:bodyPr>
          <a:lstStyle/>
          <a:p>
            <a:pPr algn="ctr"/>
            <a:r>
              <a:rPr lang="en-US" sz="1300" dirty="0">
                <a:solidFill>
                  <a:schemeClr val="accent4">
                    <a:lumMod val="20000"/>
                    <a:lumOff val="80000"/>
                  </a:schemeClr>
                </a:solidFill>
                <a:latin typeface="Verdana" panose="020B0604030504040204" pitchFamily="34" charset="0"/>
                <a:ea typeface="Verdana" panose="020B0604030504040204" pitchFamily="34" charset="0"/>
              </a:rPr>
              <a:t>20C31A6632, </a:t>
            </a:r>
            <a:r>
              <a:rPr lang="en-US" sz="1300" dirty="0" err="1">
                <a:solidFill>
                  <a:schemeClr val="accent4">
                    <a:lumMod val="20000"/>
                    <a:lumOff val="80000"/>
                  </a:schemeClr>
                </a:solidFill>
                <a:latin typeface="Verdana" panose="020B0604030504040204" pitchFamily="34" charset="0"/>
                <a:ea typeface="Verdana" panose="020B0604030504040204" pitchFamily="34" charset="0"/>
              </a:rPr>
              <a:t>Vaddepally</a:t>
            </a:r>
            <a:r>
              <a:rPr lang="en-US" sz="1300" dirty="0">
                <a:solidFill>
                  <a:schemeClr val="accent4">
                    <a:lumMod val="20000"/>
                    <a:lumOff val="80000"/>
                  </a:schemeClr>
                </a:solidFill>
                <a:latin typeface="Verdana" panose="020B0604030504040204" pitchFamily="34" charset="0"/>
                <a:ea typeface="Verdana" panose="020B0604030504040204" pitchFamily="34" charset="0"/>
              </a:rPr>
              <a:t> Manoj</a:t>
            </a:r>
          </a:p>
        </p:txBody>
      </p:sp>
      <p:sp>
        <p:nvSpPr>
          <p:cNvPr id="14" name="TextBox 13">
            <a:extLst>
              <a:ext uri="{FF2B5EF4-FFF2-40B4-BE49-F238E27FC236}">
                <a16:creationId xmlns:a16="http://schemas.microsoft.com/office/drawing/2014/main" id="{7E71FFBD-9BD2-811C-9013-44C9E6A72EE6}"/>
              </a:ext>
            </a:extLst>
          </p:cNvPr>
          <p:cNvSpPr txBox="1"/>
          <p:nvPr/>
        </p:nvSpPr>
        <p:spPr>
          <a:xfrm>
            <a:off x="3571239" y="2897989"/>
            <a:ext cx="1472373" cy="30777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dirty="0">
                <a:solidFill>
                  <a:schemeClr val="bg1"/>
                </a:solidFill>
                <a:latin typeface="Verdana" panose="020B0604030504040204" pitchFamily="34" charset="0"/>
                <a:ea typeface="Verdana" panose="020B0604030504040204" pitchFamily="34" charset="0"/>
              </a:rPr>
              <a:t>Branch:</a:t>
            </a:r>
          </a:p>
        </p:txBody>
      </p:sp>
      <p:sp>
        <p:nvSpPr>
          <p:cNvPr id="15" name="TextBox 14">
            <a:extLst>
              <a:ext uri="{FF2B5EF4-FFF2-40B4-BE49-F238E27FC236}">
                <a16:creationId xmlns:a16="http://schemas.microsoft.com/office/drawing/2014/main" id="{31D93D97-D553-8A0B-38CF-51FD6F8B722A}"/>
              </a:ext>
            </a:extLst>
          </p:cNvPr>
          <p:cNvSpPr txBox="1"/>
          <p:nvPr/>
        </p:nvSpPr>
        <p:spPr>
          <a:xfrm>
            <a:off x="4020734" y="3267867"/>
            <a:ext cx="573381" cy="292388"/>
          </a:xfrm>
          <a:prstGeom prst="rect">
            <a:avLst/>
          </a:prstGeom>
          <a:noFill/>
        </p:spPr>
        <p:txBody>
          <a:bodyPr wrap="square" rtlCol="0">
            <a:spAutoFit/>
          </a:bodyPr>
          <a:lstStyle/>
          <a:p>
            <a:r>
              <a:rPr lang="en-US" sz="1300" dirty="0">
                <a:solidFill>
                  <a:schemeClr val="accent4">
                    <a:lumMod val="20000"/>
                    <a:lumOff val="80000"/>
                  </a:schemeClr>
                </a:solidFill>
                <a:latin typeface="Verdana" panose="020B0604030504040204" pitchFamily="34" charset="0"/>
                <a:ea typeface="Verdana" panose="020B0604030504040204" pitchFamily="34" charset="0"/>
              </a:rPr>
              <a:t>CSM</a:t>
            </a:r>
          </a:p>
        </p:txBody>
      </p:sp>
      <p:sp>
        <p:nvSpPr>
          <p:cNvPr id="16" name="TextBox 15">
            <a:extLst>
              <a:ext uri="{FF2B5EF4-FFF2-40B4-BE49-F238E27FC236}">
                <a16:creationId xmlns:a16="http://schemas.microsoft.com/office/drawing/2014/main" id="{3C6F45E7-37ED-5615-C10E-57B6DC0133C4}"/>
              </a:ext>
            </a:extLst>
          </p:cNvPr>
          <p:cNvSpPr txBox="1"/>
          <p:nvPr/>
        </p:nvSpPr>
        <p:spPr>
          <a:xfrm>
            <a:off x="5533391" y="3637280"/>
            <a:ext cx="3031933" cy="30777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dirty="0">
                <a:solidFill>
                  <a:schemeClr val="bg1"/>
                </a:solidFill>
                <a:latin typeface="Verdana" panose="020B0604030504040204" pitchFamily="34" charset="0"/>
                <a:ea typeface="Verdana" panose="020B0604030504040204" pitchFamily="34" charset="0"/>
              </a:rPr>
              <a:t>Name of the Supervisor:</a:t>
            </a:r>
          </a:p>
        </p:txBody>
      </p:sp>
      <p:sp>
        <p:nvSpPr>
          <p:cNvPr id="17" name="TextBox 16">
            <a:extLst>
              <a:ext uri="{FF2B5EF4-FFF2-40B4-BE49-F238E27FC236}">
                <a16:creationId xmlns:a16="http://schemas.microsoft.com/office/drawing/2014/main" id="{217E37DB-7C85-7D79-E7F7-FE7B50A44565}"/>
              </a:ext>
            </a:extLst>
          </p:cNvPr>
          <p:cNvSpPr txBox="1"/>
          <p:nvPr/>
        </p:nvSpPr>
        <p:spPr>
          <a:xfrm>
            <a:off x="5497756" y="4074213"/>
            <a:ext cx="3116146" cy="292388"/>
          </a:xfrm>
          <a:prstGeom prst="rect">
            <a:avLst/>
          </a:prstGeom>
          <a:noFill/>
        </p:spPr>
        <p:txBody>
          <a:bodyPr wrap="square" rtlCol="0">
            <a:spAutoFit/>
          </a:bodyPr>
          <a:lstStyle/>
          <a:p>
            <a:pPr algn="ctr"/>
            <a:r>
              <a:rPr lang="en-US" sz="1300" dirty="0" err="1">
                <a:solidFill>
                  <a:schemeClr val="accent4">
                    <a:lumMod val="20000"/>
                    <a:lumOff val="80000"/>
                  </a:schemeClr>
                </a:solidFill>
                <a:latin typeface="Verdana" panose="020B0604030504040204" pitchFamily="34" charset="0"/>
                <a:ea typeface="Verdana" panose="020B0604030504040204" pitchFamily="34" charset="0"/>
              </a:rPr>
              <a:t>A.Praveen</a:t>
            </a:r>
            <a:endParaRPr lang="en-US" sz="1300" dirty="0">
              <a:solidFill>
                <a:schemeClr val="accent4">
                  <a:lumMod val="20000"/>
                  <a:lumOff val="80000"/>
                </a:schemeClr>
              </a:solidFill>
              <a:latin typeface="Verdana" panose="020B0604030504040204" pitchFamily="34" charset="0"/>
              <a:ea typeface="Verdana" panose="020B0604030504040204" pitchFamily="34" charset="0"/>
            </a:endParaRPr>
          </a:p>
        </p:txBody>
      </p:sp>
      <p:pic>
        <p:nvPicPr>
          <p:cNvPr id="19" name="Picture 18">
            <a:extLst>
              <a:ext uri="{FF2B5EF4-FFF2-40B4-BE49-F238E27FC236}">
                <a16:creationId xmlns:a16="http://schemas.microsoft.com/office/drawing/2014/main" id="{F1356392-40C4-DB52-958F-7126D105D66B}"/>
              </a:ext>
            </a:extLst>
          </p:cNvPr>
          <p:cNvPicPr>
            <a:picLocks noChangeAspect="1"/>
          </p:cNvPicPr>
          <p:nvPr/>
        </p:nvPicPr>
        <p:blipFill rotWithShape="1">
          <a:blip r:embed="rId7"/>
          <a:srcRect l="14286" t="1" r="14286" b="-963"/>
          <a:stretch/>
        </p:blipFill>
        <p:spPr>
          <a:xfrm>
            <a:off x="-1" y="0"/>
            <a:ext cx="9144001" cy="921750"/>
          </a:xfrm>
          <a:prstGeom prst="rect">
            <a:avLst/>
          </a:prstGeom>
        </p:spPr>
      </p:pic>
      <p:sp>
        <p:nvSpPr>
          <p:cNvPr id="22" name="Date Placeholder 21">
            <a:extLst>
              <a:ext uri="{FF2B5EF4-FFF2-40B4-BE49-F238E27FC236}">
                <a16:creationId xmlns:a16="http://schemas.microsoft.com/office/drawing/2014/main" id="{BCFC95BC-715C-C3BA-9776-C5F9FF320BEA}"/>
              </a:ext>
            </a:extLst>
          </p:cNvPr>
          <p:cNvSpPr txBox="1">
            <a:spLocks/>
          </p:cNvSpPr>
          <p:nvPr/>
        </p:nvSpPr>
        <p:spPr>
          <a:xfrm>
            <a:off x="6191951" y="4778375"/>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23" name="Footer Placeholder 15">
            <a:extLst>
              <a:ext uri="{FF2B5EF4-FFF2-40B4-BE49-F238E27FC236}">
                <a16:creationId xmlns:a16="http://schemas.microsoft.com/office/drawing/2014/main" id="{88494434-0F2C-B629-8556-1066800AB206}"/>
              </a:ext>
            </a:extLst>
          </p:cNvPr>
          <p:cNvSpPr txBox="1">
            <a:spLocks/>
          </p:cNvSpPr>
          <p:nvPr/>
        </p:nvSpPr>
        <p:spPr>
          <a:xfrm>
            <a:off x="2833969" y="4778375"/>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4;p18">
            <a:extLst>
              <a:ext uri="{FF2B5EF4-FFF2-40B4-BE49-F238E27FC236}">
                <a16:creationId xmlns:a16="http://schemas.microsoft.com/office/drawing/2014/main" id="{51DE0C1F-15CA-7E8A-5C83-BC3FA6391918}"/>
              </a:ext>
            </a:extLst>
          </p:cNvPr>
          <p:cNvSpPr txBox="1">
            <a:spLocks/>
          </p:cNvSpPr>
          <p:nvPr/>
        </p:nvSpPr>
        <p:spPr>
          <a:xfrm>
            <a:off x="720091" y="1249653"/>
            <a:ext cx="7085170" cy="33139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None/>
            </a:pPr>
            <a:r>
              <a:rPr lang="en-US" sz="1600" dirty="0">
                <a:latin typeface="Verdana" panose="020B0604030504040204" pitchFamily="34" charset="0"/>
                <a:ea typeface="Verdana" panose="020B0604030504040204" pitchFamily="34" charset="0"/>
              </a:rPr>
              <a:t>Digital Paper evaluation is an aim of improving the quality of marks management using a digital platform to evaluate papers. It is helpful in decreasing time consumption and maintain accurate evaluation for every aspect of particular paper. </a:t>
            </a:r>
            <a:endParaRPr lang="en-IN" sz="1600" dirty="0">
              <a:latin typeface="Verdana" panose="020B0604030504040204" pitchFamily="34" charset="0"/>
              <a:ea typeface="Verdana" panose="020B0604030504040204" pitchFamily="34" charset="0"/>
            </a:endParaRPr>
          </a:p>
        </p:txBody>
      </p:sp>
      <p:sp>
        <p:nvSpPr>
          <p:cNvPr id="6" name="Date Placeholder 21">
            <a:extLst>
              <a:ext uri="{FF2B5EF4-FFF2-40B4-BE49-F238E27FC236}">
                <a16:creationId xmlns:a16="http://schemas.microsoft.com/office/drawing/2014/main" id="{4E2FBC0B-BEEA-23FA-024E-9F51547E8C9F}"/>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7" name="Footer Placeholder 15">
            <a:extLst>
              <a:ext uri="{FF2B5EF4-FFF2-40B4-BE49-F238E27FC236}">
                <a16:creationId xmlns:a16="http://schemas.microsoft.com/office/drawing/2014/main" id="{7303EB3A-3CD9-D573-A600-514FFDE1850D}"/>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sp>
        <p:nvSpPr>
          <p:cNvPr id="8" name="Google Shape;103;p18">
            <a:extLst>
              <a:ext uri="{FF2B5EF4-FFF2-40B4-BE49-F238E27FC236}">
                <a16:creationId xmlns:a16="http://schemas.microsoft.com/office/drawing/2014/main" id="{0A4D12F3-883B-1B55-5C93-0DB653BE0B28}"/>
              </a:ext>
            </a:extLst>
          </p:cNvPr>
          <p:cNvSpPr txBox="1">
            <a:spLocks/>
          </p:cNvSpPr>
          <p:nvPr/>
        </p:nvSpPr>
        <p:spPr>
          <a:xfrm>
            <a:off x="580550" y="205975"/>
            <a:ext cx="60144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b="1" dirty="0">
                <a:solidFill>
                  <a:schemeClr val="lt1"/>
                </a:solidFill>
                <a:latin typeface="Verdana" panose="020B0604030504040204" pitchFamily="34" charset="0"/>
                <a:ea typeface="Verdana" panose="020B0604030504040204" pitchFamily="34" charset="0"/>
                <a:cs typeface="Lexend Deca"/>
                <a:sym typeface="Lexend Deca"/>
              </a:rPr>
              <a:t>Conclusion</a:t>
            </a:r>
          </a:p>
        </p:txBody>
      </p:sp>
      <p:pic>
        <p:nvPicPr>
          <p:cNvPr id="9" name="Google Shape;692;p48">
            <a:extLst>
              <a:ext uri="{FF2B5EF4-FFF2-40B4-BE49-F238E27FC236}">
                <a16:creationId xmlns:a16="http://schemas.microsoft.com/office/drawing/2014/main" id="{96D72FAB-7378-8BF7-7349-E9F7A6E95E2F}"/>
              </a:ext>
            </a:extLst>
          </p:cNvPr>
          <p:cNvPicPr preferRelativeResize="0"/>
          <p:nvPr/>
        </p:nvPicPr>
        <p:blipFill>
          <a:blip r:embed="rId2">
            <a:alphaModFix/>
          </a:blip>
          <a:stretch>
            <a:fillRect/>
          </a:stretch>
        </p:blipFill>
        <p:spPr>
          <a:xfrm>
            <a:off x="8717684" y="4805986"/>
            <a:ext cx="391313" cy="236149"/>
          </a:xfrm>
          <a:prstGeom prst="rect">
            <a:avLst/>
          </a:prstGeom>
          <a:noFill/>
          <a:ln>
            <a:noFill/>
          </a:ln>
        </p:spPr>
      </p:pic>
      <p:sp>
        <p:nvSpPr>
          <p:cNvPr id="10" name="Google Shape;75;p14">
            <a:extLst>
              <a:ext uri="{FF2B5EF4-FFF2-40B4-BE49-F238E27FC236}">
                <a16:creationId xmlns:a16="http://schemas.microsoft.com/office/drawing/2014/main" id="{BBA7CE02-BD7B-189B-B495-DA156766B3C7}"/>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10</a:t>
            </a:fld>
            <a:endParaRPr dirty="0"/>
          </a:p>
        </p:txBody>
      </p:sp>
    </p:spTree>
    <p:extLst>
      <p:ext uri="{BB962C8B-B14F-4D97-AF65-F5344CB8AC3E}">
        <p14:creationId xmlns:p14="http://schemas.microsoft.com/office/powerpoint/2010/main" val="38370447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Google Shape;368;p35"/>
          <p:cNvSpPr txBox="1">
            <a:spLocks noGrp="1"/>
          </p:cNvSpPr>
          <p:nvPr>
            <p:ph type="ctrTitle" idx="4294967295"/>
          </p:nvPr>
        </p:nvSpPr>
        <p:spPr>
          <a:xfrm>
            <a:off x="457200" y="1901445"/>
            <a:ext cx="3617400" cy="134061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dirty="0">
                <a:latin typeface="Verdana" panose="020B0604030504040204" pitchFamily="34" charset="0"/>
                <a:ea typeface="Verdana" panose="020B0604030504040204" pitchFamily="34" charset="0"/>
              </a:rPr>
              <a:t>Thank You!</a:t>
            </a:r>
            <a:br>
              <a:rPr lang="en" sz="3000" dirty="0">
                <a:latin typeface="Verdana" panose="020B0604030504040204" pitchFamily="34" charset="0"/>
                <a:ea typeface="Verdana" panose="020B0604030504040204" pitchFamily="34" charset="0"/>
              </a:rPr>
            </a:br>
            <a:br>
              <a:rPr lang="en" sz="3000" dirty="0">
                <a:latin typeface="Verdana" panose="020B0604030504040204" pitchFamily="34" charset="0"/>
                <a:ea typeface="Verdana" panose="020B0604030504040204" pitchFamily="34" charset="0"/>
              </a:rPr>
            </a:br>
            <a:r>
              <a:rPr lang="en" sz="3000" dirty="0">
                <a:latin typeface="Verdana" panose="020B0604030504040204" pitchFamily="34" charset="0"/>
                <a:ea typeface="Verdana" panose="020B0604030504040204" pitchFamily="34" charset="0"/>
              </a:rPr>
              <a:t>Queries?!</a:t>
            </a:r>
            <a:endParaRPr sz="3000" dirty="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5160014" y="792960"/>
            <a:ext cx="1279700" cy="1498275"/>
          </a:xfrm>
          <a:prstGeom prst="rect">
            <a:avLst/>
          </a:prstGeom>
          <a:noFill/>
          <a:ln>
            <a:noFill/>
          </a:ln>
        </p:spPr>
      </p:pic>
      <p:sp>
        <p:nvSpPr>
          <p:cNvPr id="4" name="Date Placeholder 21">
            <a:extLst>
              <a:ext uri="{FF2B5EF4-FFF2-40B4-BE49-F238E27FC236}">
                <a16:creationId xmlns:a16="http://schemas.microsoft.com/office/drawing/2014/main" id="{B01E83A1-CAAC-451E-31DB-473A88C92009}"/>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5" name="Footer Placeholder 15">
            <a:extLst>
              <a:ext uri="{FF2B5EF4-FFF2-40B4-BE49-F238E27FC236}">
                <a16:creationId xmlns:a16="http://schemas.microsoft.com/office/drawing/2014/main" id="{88D7D179-2F76-674C-2A21-DC278768448C}"/>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pic>
        <p:nvPicPr>
          <p:cNvPr id="6" name="Google Shape;692;p48">
            <a:extLst>
              <a:ext uri="{FF2B5EF4-FFF2-40B4-BE49-F238E27FC236}">
                <a16:creationId xmlns:a16="http://schemas.microsoft.com/office/drawing/2014/main" id="{CF368E7B-5B65-9208-CAF4-D3690114D86C}"/>
              </a:ext>
            </a:extLst>
          </p:cNvPr>
          <p:cNvPicPr preferRelativeResize="0"/>
          <p:nvPr/>
        </p:nvPicPr>
        <p:blipFill>
          <a:blip r:embed="rId6">
            <a:alphaModFix/>
          </a:blip>
          <a:stretch>
            <a:fillRect/>
          </a:stretch>
        </p:blipFill>
        <p:spPr>
          <a:xfrm>
            <a:off x="8717684" y="4805986"/>
            <a:ext cx="391313" cy="236149"/>
          </a:xfrm>
          <a:prstGeom prst="rect">
            <a:avLst/>
          </a:prstGeom>
          <a:noFill/>
          <a:ln>
            <a:noFill/>
          </a:ln>
        </p:spPr>
      </p:pic>
      <p:sp>
        <p:nvSpPr>
          <p:cNvPr id="7" name="Google Shape;75;p14">
            <a:extLst>
              <a:ext uri="{FF2B5EF4-FFF2-40B4-BE49-F238E27FC236}">
                <a16:creationId xmlns:a16="http://schemas.microsoft.com/office/drawing/2014/main" id="{E7E0C8EE-77F1-517B-A91A-2347BA4E9E9F}"/>
              </a:ext>
            </a:extLst>
          </p:cNvPr>
          <p:cNvSpPr txBox="1">
            <a:spLocks noGrp="1"/>
          </p:cNvSpPr>
          <p:nvPr>
            <p:ph type="sldNum" idx="12"/>
          </p:nvPr>
        </p:nvSpPr>
        <p:spPr>
          <a:xfrm>
            <a:off x="8761147" y="4735611"/>
            <a:ext cx="259027"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11</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0" y="175259"/>
            <a:ext cx="9144000" cy="590935"/>
          </a:xfrm>
          <a:prstGeom prst="rect">
            <a:avLst/>
          </a:prstGeom>
        </p:spPr>
        <p:txBody>
          <a:bodyPr spcFirstLastPara="1" wrap="square" lIns="0" tIns="0" rIns="0" bIns="0" anchor="b" anchorCtr="0">
            <a:noAutofit/>
          </a:bodyPr>
          <a:lstStyle/>
          <a:p>
            <a:pPr algn="ctr">
              <a:buNone/>
            </a:pPr>
            <a:r>
              <a:rPr lang="en-US" sz="3200" b="1" dirty="0">
                <a:solidFill>
                  <a:schemeClr val="bg1"/>
                </a:solidFill>
                <a:latin typeface="Verdana" panose="020B0604030504040204" pitchFamily="34" charset="0"/>
                <a:ea typeface="Verdana" panose="020B0604030504040204" pitchFamily="34" charset="0"/>
              </a:rPr>
              <a:t>Table Of Contents</a:t>
            </a:r>
          </a:p>
        </p:txBody>
      </p:sp>
      <p:pic>
        <p:nvPicPr>
          <p:cNvPr id="9" name="Google Shape;692;p48">
            <a:extLst>
              <a:ext uri="{FF2B5EF4-FFF2-40B4-BE49-F238E27FC236}">
                <a16:creationId xmlns:a16="http://schemas.microsoft.com/office/drawing/2014/main" id="{80D96735-E8CC-34DA-4971-1433D1EB20B4}"/>
              </a:ext>
            </a:extLst>
          </p:cNvPr>
          <p:cNvPicPr preferRelativeResize="0"/>
          <p:nvPr/>
        </p:nvPicPr>
        <p:blipFill>
          <a:blip r:embed="rId3">
            <a:alphaModFix/>
          </a:blip>
          <a:stretch>
            <a:fillRect/>
          </a:stretch>
        </p:blipFill>
        <p:spPr>
          <a:xfrm>
            <a:off x="8717684" y="4805986"/>
            <a:ext cx="391313" cy="236149"/>
          </a:xfrm>
          <a:prstGeom prst="rect">
            <a:avLst/>
          </a:prstGeom>
          <a:noFill/>
          <a:ln>
            <a:noFill/>
          </a:ln>
        </p:spPr>
      </p:pic>
      <p:sp>
        <p:nvSpPr>
          <p:cNvPr id="75" name="Google Shape;75;p14"/>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2</a:t>
            </a:fld>
            <a:endParaRPr dirty="0"/>
          </a:p>
        </p:txBody>
      </p:sp>
      <p:sp>
        <p:nvSpPr>
          <p:cNvPr id="8" name="Text Placeholder 5">
            <a:extLst>
              <a:ext uri="{FF2B5EF4-FFF2-40B4-BE49-F238E27FC236}">
                <a16:creationId xmlns:a16="http://schemas.microsoft.com/office/drawing/2014/main" id="{B12E8EDA-33DF-FE06-6C40-3A2E0C1472AC}"/>
              </a:ext>
            </a:extLst>
          </p:cNvPr>
          <p:cNvSpPr txBox="1">
            <a:spLocks/>
          </p:cNvSpPr>
          <p:nvPr/>
        </p:nvSpPr>
        <p:spPr>
          <a:xfrm>
            <a:off x="1371196" y="747528"/>
            <a:ext cx="3367171" cy="42946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marL="0" indent="0">
              <a:lnSpc>
                <a:spcPct val="200000"/>
              </a:lnSpc>
              <a:buClr>
                <a:srgbClr val="7030A0"/>
              </a:buClr>
              <a:buNone/>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Abstract</a:t>
            </a:r>
          </a:p>
          <a:p>
            <a:pPr marL="808038" indent="-808038">
              <a:lnSpc>
                <a:spcPct val="200000"/>
              </a:lnSpc>
              <a:buClr>
                <a:srgbClr val="7030A0"/>
              </a:buClr>
              <a:buFont typeface="+mj-lt"/>
              <a:buAutoNum type="arabicPeriod"/>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Introduction </a:t>
            </a:r>
          </a:p>
          <a:p>
            <a:pPr marL="808038" indent="-808038">
              <a:lnSpc>
                <a:spcPct val="200000"/>
              </a:lnSpc>
              <a:buClr>
                <a:srgbClr val="7030A0"/>
              </a:buClr>
              <a:buFont typeface="+mj-lt"/>
              <a:buAutoNum type="arabicPeriod"/>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Existing System</a:t>
            </a:r>
          </a:p>
          <a:p>
            <a:pPr marL="808038" indent="-808038">
              <a:lnSpc>
                <a:spcPct val="200000"/>
              </a:lnSpc>
              <a:buClr>
                <a:srgbClr val="7030A0"/>
              </a:buClr>
              <a:buFont typeface="+mj-lt"/>
              <a:buAutoNum type="arabicPeriod"/>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Proposed System</a:t>
            </a:r>
          </a:p>
          <a:p>
            <a:pPr marL="808038" indent="-808038">
              <a:lnSpc>
                <a:spcPct val="200000"/>
              </a:lnSpc>
              <a:buClr>
                <a:srgbClr val="7030A0"/>
              </a:buClr>
              <a:buFont typeface="+mj-lt"/>
              <a:buAutoNum type="arabicPeriod"/>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Proposed Modules </a:t>
            </a:r>
          </a:p>
          <a:p>
            <a:pPr marL="808038" indent="-808038">
              <a:lnSpc>
                <a:spcPct val="200000"/>
              </a:lnSpc>
              <a:buClr>
                <a:srgbClr val="7030A0"/>
              </a:buClr>
              <a:buFont typeface="+mj-lt"/>
              <a:buAutoNum type="arabicPeriod"/>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Requirements</a:t>
            </a:r>
          </a:p>
          <a:p>
            <a:pPr marL="0" indent="0">
              <a:lnSpc>
                <a:spcPct val="200000"/>
              </a:lnSpc>
              <a:buClr>
                <a:srgbClr val="7030A0"/>
              </a:buClr>
              <a:buNone/>
            </a:pP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rPr>
              <a:t>Conclusion</a:t>
            </a:r>
          </a:p>
          <a:p>
            <a:pPr marL="342900" indent="-342900">
              <a:lnSpc>
                <a:spcPct val="200000"/>
              </a:lnSpc>
              <a:buFont typeface="+mj-lt"/>
              <a:buAutoNum type="arabicPeriod"/>
            </a:pP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endParaRPr>
          </a:p>
          <a:p>
            <a:pPr marL="342900" indent="-342900">
              <a:lnSpc>
                <a:spcPct val="200000"/>
              </a:lnSpc>
              <a:buFont typeface="+mj-lt"/>
              <a:buAutoNum type="arabicPeriod"/>
            </a:pP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ea typeface="Verdana" panose="020B0604030504040204" pitchFamily="34" charset="0"/>
            </a:endParaRPr>
          </a:p>
        </p:txBody>
      </p:sp>
      <p:sp>
        <p:nvSpPr>
          <p:cNvPr id="4" name="Date Placeholder 21">
            <a:extLst>
              <a:ext uri="{FF2B5EF4-FFF2-40B4-BE49-F238E27FC236}">
                <a16:creationId xmlns:a16="http://schemas.microsoft.com/office/drawing/2014/main" id="{CA4FE345-34AD-0B8C-EF4E-D33BC026F68F}"/>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5" name="Footer Placeholder 15">
            <a:extLst>
              <a:ext uri="{FF2B5EF4-FFF2-40B4-BE49-F238E27FC236}">
                <a16:creationId xmlns:a16="http://schemas.microsoft.com/office/drawing/2014/main" id="{3F9761C9-B828-1F28-D83F-DB5D6F3B1393}"/>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8">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8">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p:cTn id="24"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8">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p:cTn id="30"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8">
                                            <p:txEl>
                                              <p:pRg st="3" end="3"/>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 calcmode="lin" valueType="num">
                                      <p:cBhvr>
                                        <p:cTn id="36"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8">
                                            <p:txEl>
                                              <p:pRg st="4" end="4"/>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10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8">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8">
                                            <p:txEl>
                                              <p:pRg st="5" end="5"/>
                                            </p:txEl>
                                          </p:spTgt>
                                        </p:tgtEl>
                                        <p:attrNameLst>
                                          <p:attrName>style.rotation</p:attrName>
                                        </p:attrNameLst>
                                      </p:cBhvr>
                                      <p:tavLst>
                                        <p:tav tm="0">
                                          <p:val>
                                            <p:fltVal val="90"/>
                                          </p:val>
                                        </p:tav>
                                        <p:tav tm="100000">
                                          <p:val>
                                            <p:fltVal val="0"/>
                                          </p:val>
                                        </p:tav>
                                      </p:tavLst>
                                    </p:anim>
                                    <p:animEffect transition="in" filter="fade">
                                      <p:cBhvr>
                                        <p:cTn id="45" dur="1000"/>
                                        <p:tgtEl>
                                          <p:spTgt spid="8">
                                            <p:txEl>
                                              <p:pRg st="5" end="5"/>
                                            </p:txEl>
                                          </p:spTgt>
                                        </p:tgtEl>
                                      </p:cBhvr>
                                    </p:animEffect>
                                  </p:childTnLst>
                                </p:cTn>
                              </p:par>
                              <p:par>
                                <p:cTn id="46" presetID="31" presetClass="entr" presetSubtype="0" fill="hold" nodeType="with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 calcmode="lin" valueType="num">
                                      <p:cBhvr>
                                        <p:cTn id="48" dur="1000" fill="hold"/>
                                        <p:tgtEl>
                                          <p:spTgt spid="8">
                                            <p:txEl>
                                              <p:pRg st="6" end="6"/>
                                            </p:txEl>
                                          </p:spTgt>
                                        </p:tgtEl>
                                        <p:attrNameLst>
                                          <p:attrName>ppt_w</p:attrName>
                                        </p:attrNameLst>
                                      </p:cBhvr>
                                      <p:tavLst>
                                        <p:tav tm="0">
                                          <p:val>
                                            <p:fltVal val="0"/>
                                          </p:val>
                                        </p:tav>
                                        <p:tav tm="100000">
                                          <p:val>
                                            <p:strVal val="#ppt_w"/>
                                          </p:val>
                                        </p:tav>
                                      </p:tavLst>
                                    </p:anim>
                                    <p:anim calcmode="lin" valueType="num">
                                      <p:cBhvr>
                                        <p:cTn id="49" dur="1000" fill="hold"/>
                                        <p:tgtEl>
                                          <p:spTgt spid="8">
                                            <p:txEl>
                                              <p:pRg st="6" end="6"/>
                                            </p:txEl>
                                          </p:spTgt>
                                        </p:tgtEl>
                                        <p:attrNameLst>
                                          <p:attrName>ppt_h</p:attrName>
                                        </p:attrNameLst>
                                      </p:cBhvr>
                                      <p:tavLst>
                                        <p:tav tm="0">
                                          <p:val>
                                            <p:fltVal val="0"/>
                                          </p:val>
                                        </p:tav>
                                        <p:tav tm="100000">
                                          <p:val>
                                            <p:strVal val="#ppt_h"/>
                                          </p:val>
                                        </p:tav>
                                      </p:tavLst>
                                    </p:anim>
                                    <p:anim calcmode="lin" valueType="num">
                                      <p:cBhvr>
                                        <p:cTn id="50" dur="1000" fill="hold"/>
                                        <p:tgtEl>
                                          <p:spTgt spid="8">
                                            <p:txEl>
                                              <p:pRg st="6" end="6"/>
                                            </p:txEl>
                                          </p:spTgt>
                                        </p:tgtEl>
                                        <p:attrNameLst>
                                          <p:attrName>style.rotation</p:attrName>
                                        </p:attrNameLst>
                                      </p:cBhvr>
                                      <p:tavLst>
                                        <p:tav tm="0">
                                          <p:val>
                                            <p:fltVal val="90"/>
                                          </p:val>
                                        </p:tav>
                                        <p:tav tm="100000">
                                          <p:val>
                                            <p:fltVal val="0"/>
                                          </p:val>
                                        </p:tav>
                                      </p:tavLst>
                                    </p:anim>
                                    <p:animEffect transition="in" filter="fade">
                                      <p:cBhvr>
                                        <p:cTn id="51"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708660" y="1203960"/>
            <a:ext cx="7771924" cy="3611879"/>
          </a:xfrm>
          <a:prstGeom prst="rect">
            <a:avLst/>
          </a:prstGeom>
        </p:spPr>
        <p:txBody>
          <a:bodyPr spcFirstLastPara="1" wrap="square" lIns="0" tIns="0" rIns="0" bIns="0" anchor="t" anchorCtr="0">
            <a:noAutofit/>
          </a:bodyPr>
          <a:lstStyle/>
          <a:p>
            <a:pPr marL="0" lvl="0" indent="0" algn="just">
              <a:lnSpc>
                <a:spcPct val="107000"/>
              </a:lnSpc>
              <a:buNone/>
            </a:pPr>
            <a:r>
              <a:rPr lang="en-US" sz="1600" dirty="0">
                <a:solidFill>
                  <a:schemeClr val="accent4">
                    <a:lumMod val="20000"/>
                    <a:lumOff val="80000"/>
                  </a:schemeClr>
                </a:solidFill>
                <a:effectLst/>
                <a:latin typeface="Verdana" panose="020B0604030504040204" pitchFamily="34" charset="0"/>
                <a:ea typeface="Verdana" panose="020B0604030504040204" pitchFamily="34" charset="0"/>
                <a:cs typeface="Gautami" panose="020B0502040204020203" pitchFamily="34" charset="0"/>
              </a:rPr>
              <a:t>Exam papers or evaluated marks can be missed accidentally. To solve this, we automated the process of evaluation of exam papers and storing of marks using an online application. This stores softcopy of exam papers and also allotted marks in the database which can be accessed anytime and anywhere. It has separate access according to the role of user in the college/Institute. Evaluation of papers by evaluators from various places can be done online, which saves time, distance problems and evaluator availability, travel alliances, etc.</a:t>
            </a:r>
            <a:endParaRPr sz="1600" b="1" dirty="0">
              <a:solidFill>
                <a:schemeClr val="accent4">
                  <a:lumMod val="20000"/>
                  <a:lumOff val="80000"/>
                </a:schemeClr>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6051C10C-15FE-AF58-CE44-CEEDE37BA133}"/>
              </a:ext>
            </a:extLst>
          </p:cNvPr>
          <p:cNvSpPr txBox="1">
            <a:spLocks/>
          </p:cNvSpPr>
          <p:nvPr/>
        </p:nvSpPr>
        <p:spPr>
          <a:xfrm>
            <a:off x="1928794" y="142852"/>
            <a:ext cx="4500594" cy="626768"/>
          </a:xfrm>
          <a:prstGeom prst="rect">
            <a:avLst/>
          </a:prstGeom>
        </p:spPr>
        <p:style>
          <a:lnRef idx="0">
            <a:schemeClr val="accent1"/>
          </a:lnRef>
          <a:fillRef idx="3">
            <a:schemeClr val="accent1"/>
          </a:fillRef>
          <a:effectRef idx="3">
            <a:schemeClr val="accent1"/>
          </a:effectRef>
          <a:fontRef idx="minor">
            <a:schemeClr val="lt1"/>
          </a:fontRef>
        </p:style>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Verdana" panose="020B0604030504040204" pitchFamily="34" charset="0"/>
                <a:ea typeface="Verdana" panose="020B0604030504040204" pitchFamily="34" charset="0"/>
              </a:rPr>
              <a:t>Abstract</a:t>
            </a:r>
          </a:p>
        </p:txBody>
      </p:sp>
      <p:sp>
        <p:nvSpPr>
          <p:cNvPr id="5" name="Date Placeholder 21">
            <a:extLst>
              <a:ext uri="{FF2B5EF4-FFF2-40B4-BE49-F238E27FC236}">
                <a16:creationId xmlns:a16="http://schemas.microsoft.com/office/drawing/2014/main" id="{DDB5D1BC-9D99-5B97-0D02-D45834E36C9F}"/>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6" name="Footer Placeholder 15">
            <a:extLst>
              <a:ext uri="{FF2B5EF4-FFF2-40B4-BE49-F238E27FC236}">
                <a16:creationId xmlns:a16="http://schemas.microsoft.com/office/drawing/2014/main" id="{3BE5AD74-247C-B148-BBC7-742442106FCF}"/>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pic>
        <p:nvPicPr>
          <p:cNvPr id="10" name="Google Shape;692;p48">
            <a:extLst>
              <a:ext uri="{FF2B5EF4-FFF2-40B4-BE49-F238E27FC236}">
                <a16:creationId xmlns:a16="http://schemas.microsoft.com/office/drawing/2014/main" id="{E476D0E0-D6A2-5480-9EA7-B1A7434DFC14}"/>
              </a:ext>
            </a:extLst>
          </p:cNvPr>
          <p:cNvPicPr preferRelativeResize="0"/>
          <p:nvPr/>
        </p:nvPicPr>
        <p:blipFill>
          <a:blip r:embed="rId3">
            <a:alphaModFix/>
          </a:blip>
          <a:stretch>
            <a:fillRect/>
          </a:stretch>
        </p:blipFill>
        <p:spPr>
          <a:xfrm>
            <a:off x="8717684" y="4805986"/>
            <a:ext cx="391313" cy="236149"/>
          </a:xfrm>
          <a:prstGeom prst="rect">
            <a:avLst/>
          </a:prstGeom>
          <a:noFill/>
          <a:ln>
            <a:noFill/>
          </a:ln>
        </p:spPr>
      </p:pic>
      <p:sp>
        <p:nvSpPr>
          <p:cNvPr id="11" name="Google Shape;75;p14">
            <a:extLst>
              <a:ext uri="{FF2B5EF4-FFF2-40B4-BE49-F238E27FC236}">
                <a16:creationId xmlns:a16="http://schemas.microsoft.com/office/drawing/2014/main" id="{56E35505-70DA-B505-44BC-FAA07DBEBC34}"/>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3</a:t>
            </a:fld>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1" nodeType="clickEffect">
                                  <p:stCondLst>
                                    <p:cond delay="0"/>
                                  </p:stCondLst>
                                  <p:iterate type="lt">
                                    <p:tmPct val="50000"/>
                                  </p:iterate>
                                  <p:childTnLst>
                                    <p:set>
                                      <p:cBhvr>
                                        <p:cTn id="13" dur="1" fill="hold">
                                          <p:stCondLst>
                                            <p:cond delay="0"/>
                                          </p:stCondLst>
                                        </p:cTn>
                                        <p:tgtEl>
                                          <p:spTgt spid="81"/>
                                        </p:tgtEl>
                                        <p:attrNameLst>
                                          <p:attrName>style.visibility</p:attrName>
                                        </p:attrNameLst>
                                      </p:cBhvr>
                                      <p:to>
                                        <p:strVal val="visible"/>
                                      </p:to>
                                    </p:set>
                                    <p:set>
                                      <p:cBhvr>
                                        <p:cTn id="14" dur="23" fill="hold">
                                          <p:stCondLst>
                                            <p:cond delay="0"/>
                                          </p:stCondLst>
                                        </p:cTn>
                                        <p:tgtEl>
                                          <p:spTgt spid="81"/>
                                        </p:tgtEl>
                                        <p:attrNameLst>
                                          <p:attrName>style.rotation</p:attrName>
                                        </p:attrNameLst>
                                      </p:cBhvr>
                                      <p:to>
                                        <p:strVal val="-45.0"/>
                                      </p:to>
                                    </p:set>
                                    <p:anim calcmode="lin" valueType="num">
                                      <p:cBhvr>
                                        <p:cTn id="15" dur="23" fill="hold">
                                          <p:stCondLst>
                                            <p:cond delay="23"/>
                                          </p:stCondLst>
                                        </p:cTn>
                                        <p:tgtEl>
                                          <p:spTgt spid="81"/>
                                        </p:tgtEl>
                                        <p:attrNameLst>
                                          <p:attrName>style.rotation</p:attrName>
                                        </p:attrNameLst>
                                      </p:cBhvr>
                                      <p:tavLst>
                                        <p:tav tm="0">
                                          <p:val>
                                            <p:fltVal val="-45"/>
                                          </p:val>
                                        </p:tav>
                                        <p:tav tm="69900">
                                          <p:val>
                                            <p:fltVal val="45"/>
                                          </p:val>
                                        </p:tav>
                                        <p:tav tm="100000">
                                          <p:val>
                                            <p:fltVal val="0"/>
                                          </p:val>
                                        </p:tav>
                                      </p:tavLst>
                                    </p:anim>
                                    <p:anim calcmode="lin" valueType="num">
                                      <p:cBhvr>
                                        <p:cTn id="16" dur="23" fill="hold">
                                          <p:stCondLst>
                                            <p:cond delay="0"/>
                                          </p:stCondLst>
                                        </p:cTn>
                                        <p:tgtEl>
                                          <p:spTgt spid="81"/>
                                        </p:tgtEl>
                                        <p:attrNameLst>
                                          <p:attrName>ppt_y</p:attrName>
                                        </p:attrNameLst>
                                      </p:cBhvr>
                                      <p:tavLst>
                                        <p:tav tm="0">
                                          <p:val>
                                            <p:strVal val="#ppt_y-1"/>
                                          </p:val>
                                        </p:tav>
                                        <p:tav tm="100000">
                                          <p:val>
                                            <p:strVal val="#ppt_y-(0.354*#ppt_w-0.172*#ppt_h)"/>
                                          </p:val>
                                        </p:tav>
                                      </p:tavLst>
                                    </p:anim>
                                    <p:anim calcmode="lin" valueType="num">
                                      <p:cBhvr>
                                        <p:cTn id="17" dur="8" decel="50000" autoRev="1" fill="hold">
                                          <p:stCondLst>
                                            <p:cond delay="23"/>
                                          </p:stCondLst>
                                        </p:cTn>
                                        <p:tgtEl>
                                          <p:spTgt spid="81"/>
                                        </p:tgtEl>
                                        <p:attrNameLst>
                                          <p:attrName>ppt_y</p:attrName>
                                        </p:attrNameLst>
                                      </p:cBhvr>
                                      <p:tavLst>
                                        <p:tav tm="0">
                                          <p:val>
                                            <p:strVal val="#ppt_y-(0.354*#ppt_w-0.172*#ppt_h)"/>
                                          </p:val>
                                        </p:tav>
                                        <p:tav tm="100000">
                                          <p:val>
                                            <p:strVal val="#ppt_y-(0.354*#ppt_w-0.172*#ppt_h)-#ppt_h/2"/>
                                          </p:val>
                                        </p:tav>
                                      </p:tavLst>
                                    </p:anim>
                                    <p:anim calcmode="lin" valueType="num">
                                      <p:cBhvr>
                                        <p:cTn id="18" dur="7" fill="hold">
                                          <p:stCondLst>
                                            <p:cond delay="43"/>
                                          </p:stCondLst>
                                        </p:cTn>
                                        <p:tgtEl>
                                          <p:spTgt spid="81"/>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AC7697-F29C-A1C7-F146-BB8C79A13603}"/>
              </a:ext>
            </a:extLst>
          </p:cNvPr>
          <p:cNvSpPr txBox="1">
            <a:spLocks/>
          </p:cNvSpPr>
          <p:nvPr/>
        </p:nvSpPr>
        <p:spPr>
          <a:xfrm>
            <a:off x="1928794" y="142852"/>
            <a:ext cx="4500594" cy="626768"/>
          </a:xfrm>
          <a:prstGeom prst="rect">
            <a:avLst/>
          </a:prstGeom>
        </p:spPr>
        <p:style>
          <a:lnRef idx="0">
            <a:schemeClr val="accent1"/>
          </a:lnRef>
          <a:fillRef idx="3">
            <a:schemeClr val="accent1"/>
          </a:fillRef>
          <a:effectRef idx="3">
            <a:schemeClr val="accent1"/>
          </a:effectRef>
          <a:fontRef idx="minor">
            <a:schemeClr val="lt1"/>
          </a:fontRef>
        </p:style>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Verdana" panose="020B0604030504040204" pitchFamily="34" charset="0"/>
                <a:ea typeface="Verdana" panose="020B0604030504040204" pitchFamily="34" charset="0"/>
              </a:rPr>
              <a:t>Introduction</a:t>
            </a:r>
          </a:p>
        </p:txBody>
      </p:sp>
      <p:sp>
        <p:nvSpPr>
          <p:cNvPr id="5" name="Google Shape;81;p15">
            <a:extLst>
              <a:ext uri="{FF2B5EF4-FFF2-40B4-BE49-F238E27FC236}">
                <a16:creationId xmlns:a16="http://schemas.microsoft.com/office/drawing/2014/main" id="{3F892848-98A5-723F-12E9-9DA739FA6671}"/>
              </a:ext>
            </a:extLst>
          </p:cNvPr>
          <p:cNvSpPr txBox="1">
            <a:spLocks/>
          </p:cNvSpPr>
          <p:nvPr/>
        </p:nvSpPr>
        <p:spPr>
          <a:xfrm>
            <a:off x="708660" y="1203960"/>
            <a:ext cx="7771924" cy="36118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r>
              <a:rPr lang="en-US" sz="1600" dirty="0">
                <a:latin typeface="Verdana" panose="020B0604030504040204" pitchFamily="34" charset="0"/>
                <a:ea typeface="Verdana" panose="020B0604030504040204" pitchFamily="34" charset="0"/>
              </a:rPr>
              <a:t>Digital paper evaluation is the process of evaluating students’ examination papers online.</a:t>
            </a:r>
          </a:p>
          <a:p>
            <a:r>
              <a:rPr lang="en-US" sz="1600" dirty="0">
                <a:latin typeface="Verdana" panose="020B0604030504040204" pitchFamily="34" charset="0"/>
                <a:ea typeface="Verdana" panose="020B0604030504040204" pitchFamily="34" charset="0"/>
              </a:rPr>
              <a:t>It involves grading and provide relevant feedback on student papers with improvised quality and in an accurate way.</a:t>
            </a:r>
          </a:p>
          <a:p>
            <a:r>
              <a:rPr lang="en-US" sz="1600" dirty="0">
                <a:latin typeface="Verdana" panose="020B0604030504040204" pitchFamily="34" charset="0"/>
                <a:ea typeface="Verdana" panose="020B0604030504040204" pitchFamily="34" charset="0"/>
              </a:rPr>
              <a:t>This also involves storing of soft copies of written papers and marks of them for future purposes.</a:t>
            </a:r>
          </a:p>
          <a:p>
            <a:r>
              <a:rPr lang="en-US" sz="1600" dirty="0">
                <a:latin typeface="Verdana" panose="020B0604030504040204" pitchFamily="34" charset="0"/>
                <a:ea typeface="Verdana" panose="020B0604030504040204" pitchFamily="34" charset="0"/>
              </a:rPr>
              <a:t>This is also referred to as an "onscreen marking solution," it is a technique for grading a candidate's response that was written on paper and handed to the examiner to grade on a digital platform.</a:t>
            </a:r>
          </a:p>
        </p:txBody>
      </p:sp>
      <p:sp>
        <p:nvSpPr>
          <p:cNvPr id="7" name="Date Placeholder 21">
            <a:extLst>
              <a:ext uri="{FF2B5EF4-FFF2-40B4-BE49-F238E27FC236}">
                <a16:creationId xmlns:a16="http://schemas.microsoft.com/office/drawing/2014/main" id="{6901C5E9-A8AC-F4BF-555D-57B8EBB82AEC}"/>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8" name="Footer Placeholder 15">
            <a:extLst>
              <a:ext uri="{FF2B5EF4-FFF2-40B4-BE49-F238E27FC236}">
                <a16:creationId xmlns:a16="http://schemas.microsoft.com/office/drawing/2014/main" id="{F2529548-F70C-23F1-991A-1A927506518D}"/>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pic>
        <p:nvPicPr>
          <p:cNvPr id="9" name="Google Shape;692;p48">
            <a:extLst>
              <a:ext uri="{FF2B5EF4-FFF2-40B4-BE49-F238E27FC236}">
                <a16:creationId xmlns:a16="http://schemas.microsoft.com/office/drawing/2014/main" id="{26577323-752D-F115-E777-A19FBE4AFA17}"/>
              </a:ext>
            </a:extLst>
          </p:cNvPr>
          <p:cNvPicPr preferRelativeResize="0"/>
          <p:nvPr/>
        </p:nvPicPr>
        <p:blipFill>
          <a:blip r:embed="rId2">
            <a:alphaModFix/>
          </a:blip>
          <a:stretch>
            <a:fillRect/>
          </a:stretch>
        </p:blipFill>
        <p:spPr>
          <a:xfrm>
            <a:off x="8717684" y="4805986"/>
            <a:ext cx="391313" cy="236149"/>
          </a:xfrm>
          <a:prstGeom prst="rect">
            <a:avLst/>
          </a:prstGeom>
          <a:noFill/>
          <a:ln>
            <a:noFill/>
          </a:ln>
        </p:spPr>
      </p:pic>
      <p:sp>
        <p:nvSpPr>
          <p:cNvPr id="10" name="Google Shape;75;p14">
            <a:extLst>
              <a:ext uri="{FF2B5EF4-FFF2-40B4-BE49-F238E27FC236}">
                <a16:creationId xmlns:a16="http://schemas.microsoft.com/office/drawing/2014/main" id="{63617FE6-76AD-3BFF-6E2B-182DFABE0570}"/>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4</a:t>
            </a:fld>
            <a:endParaRPr dirty="0"/>
          </a:p>
        </p:txBody>
      </p:sp>
    </p:spTree>
    <p:extLst>
      <p:ext uri="{BB962C8B-B14F-4D97-AF65-F5344CB8AC3E}">
        <p14:creationId xmlns:p14="http://schemas.microsoft.com/office/powerpoint/2010/main" val="32927366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E90818-D111-9170-091B-0B78F896A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Google Shape;103;p18">
            <a:extLst>
              <a:ext uri="{FF2B5EF4-FFF2-40B4-BE49-F238E27FC236}">
                <a16:creationId xmlns:a16="http://schemas.microsoft.com/office/drawing/2014/main" id="{86B5297B-C238-6717-C602-3693085976E8}"/>
              </a:ext>
            </a:extLst>
          </p:cNvPr>
          <p:cNvSpPr txBox="1">
            <a:spLocks/>
          </p:cNvSpPr>
          <p:nvPr/>
        </p:nvSpPr>
        <p:spPr>
          <a:xfrm>
            <a:off x="153331" y="-303690"/>
            <a:ext cx="6014400" cy="8574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000" b="1" dirty="0">
                <a:solidFill>
                  <a:schemeClr val="bg1"/>
                </a:solidFill>
                <a:latin typeface="Verdana" panose="020B0604030504040204" pitchFamily="34" charset="0"/>
                <a:ea typeface="Verdana" panose="020B0604030504040204" pitchFamily="34" charset="0"/>
              </a:rPr>
              <a:t>UML Diagram</a:t>
            </a:r>
          </a:p>
        </p:txBody>
      </p:sp>
      <p:pic>
        <p:nvPicPr>
          <p:cNvPr id="5" name="Picture 4">
            <a:extLst>
              <a:ext uri="{FF2B5EF4-FFF2-40B4-BE49-F238E27FC236}">
                <a16:creationId xmlns:a16="http://schemas.microsoft.com/office/drawing/2014/main" id="{61E1EE88-D05C-41C6-0808-9E191678A410}"/>
              </a:ext>
            </a:extLst>
          </p:cNvPr>
          <p:cNvPicPr>
            <a:picLocks noChangeAspect="1"/>
          </p:cNvPicPr>
          <p:nvPr/>
        </p:nvPicPr>
        <p:blipFill>
          <a:blip r:embed="rId2"/>
          <a:stretch>
            <a:fillRect/>
          </a:stretch>
        </p:blipFill>
        <p:spPr>
          <a:xfrm>
            <a:off x="1866276" y="592122"/>
            <a:ext cx="6283594" cy="4361292"/>
          </a:xfrm>
          <a:prstGeom prst="rect">
            <a:avLst/>
          </a:prstGeom>
        </p:spPr>
      </p:pic>
    </p:spTree>
    <p:extLst>
      <p:ext uri="{BB962C8B-B14F-4D97-AF65-F5344CB8AC3E}">
        <p14:creationId xmlns:p14="http://schemas.microsoft.com/office/powerpoint/2010/main" val="364284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AC73E6-07D2-7FD9-309E-01C926024124}"/>
              </a:ext>
            </a:extLst>
          </p:cNvPr>
          <p:cNvSpPr txBox="1">
            <a:spLocks/>
          </p:cNvSpPr>
          <p:nvPr/>
        </p:nvSpPr>
        <p:spPr>
          <a:xfrm>
            <a:off x="1928794" y="142852"/>
            <a:ext cx="4500594" cy="626768"/>
          </a:xfrm>
          <a:prstGeom prst="rect">
            <a:avLst/>
          </a:prstGeom>
        </p:spPr>
        <p:style>
          <a:lnRef idx="0">
            <a:schemeClr val="accent1"/>
          </a:lnRef>
          <a:fillRef idx="3">
            <a:schemeClr val="accent1"/>
          </a:fillRef>
          <a:effectRef idx="3">
            <a:schemeClr val="accent1"/>
          </a:effectRef>
          <a:fontRef idx="minor">
            <a:schemeClr val="lt1"/>
          </a:fontRef>
        </p:style>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Verdana" panose="020B0604030504040204" pitchFamily="34" charset="0"/>
                <a:ea typeface="Verdana" panose="020B0604030504040204" pitchFamily="34" charset="0"/>
              </a:rPr>
              <a:t>Existing System</a:t>
            </a:r>
          </a:p>
        </p:txBody>
      </p:sp>
      <p:sp>
        <p:nvSpPr>
          <p:cNvPr id="4" name="Google Shape;81;p15">
            <a:extLst>
              <a:ext uri="{FF2B5EF4-FFF2-40B4-BE49-F238E27FC236}">
                <a16:creationId xmlns:a16="http://schemas.microsoft.com/office/drawing/2014/main" id="{40489F07-B7E3-7EC2-B39A-44D81489E423}"/>
              </a:ext>
            </a:extLst>
          </p:cNvPr>
          <p:cNvSpPr txBox="1">
            <a:spLocks/>
          </p:cNvSpPr>
          <p:nvPr/>
        </p:nvSpPr>
        <p:spPr>
          <a:xfrm>
            <a:off x="422900" y="946066"/>
            <a:ext cx="5710851" cy="38987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r>
              <a:rPr lang="en-US" sz="1600" dirty="0">
                <a:latin typeface="Verdana" panose="020B0604030504040204" pitchFamily="34" charset="0"/>
                <a:ea typeface="Verdana" panose="020B0604030504040204" pitchFamily="34" charset="0"/>
              </a:rPr>
              <a:t>Presently examination papers are gathered at a place and get corrected by respective subject evaluators.</a:t>
            </a:r>
          </a:p>
          <a:p>
            <a:r>
              <a:rPr lang="en-US" sz="1600" dirty="0">
                <a:latin typeface="Verdana" panose="020B0604030504040204" pitchFamily="34" charset="0"/>
                <a:ea typeface="Verdana" panose="020B0604030504040204" pitchFamily="34" charset="0"/>
              </a:rPr>
              <a:t>The university level examination papers get corrected by calling evaluators from different institutions which may be located near or farther. </a:t>
            </a:r>
          </a:p>
          <a:p>
            <a:r>
              <a:rPr lang="en-US" sz="1600" dirty="0">
                <a:latin typeface="Verdana" panose="020B0604030504040204" pitchFamily="34" charset="0"/>
                <a:ea typeface="Verdana" panose="020B0604030504040204" pitchFamily="34" charset="0"/>
              </a:rPr>
              <a:t>Travel alliance fund and the fee of evaluation will be provided to evaluators.</a:t>
            </a:r>
          </a:p>
          <a:p>
            <a:r>
              <a:rPr lang="en-US" sz="1600" dirty="0">
                <a:latin typeface="Verdana" panose="020B0604030504040204" pitchFamily="34" charset="0"/>
                <a:ea typeface="Verdana" panose="020B0604030504040204" pitchFamily="34" charset="0"/>
              </a:rPr>
              <a:t>All the marks after evaluation will be uploaded online where students can check their performance.</a:t>
            </a:r>
          </a:p>
        </p:txBody>
      </p:sp>
      <p:pic>
        <p:nvPicPr>
          <p:cNvPr id="5" name="Google Shape;82;p15">
            <a:extLst>
              <a:ext uri="{FF2B5EF4-FFF2-40B4-BE49-F238E27FC236}">
                <a16:creationId xmlns:a16="http://schemas.microsoft.com/office/drawing/2014/main" id="{34DA4D3D-067C-77ED-2A47-EA8FA967F8C9}"/>
              </a:ext>
            </a:extLst>
          </p:cNvPr>
          <p:cNvPicPr preferRelativeResize="0"/>
          <p:nvPr/>
        </p:nvPicPr>
        <p:blipFill>
          <a:blip r:embed="rId3"/>
          <a:srcRect l="12783" r="12783"/>
          <a:stretch/>
        </p:blipFill>
        <p:spPr>
          <a:xfrm>
            <a:off x="5909011" y="960353"/>
            <a:ext cx="3199986" cy="2666751"/>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
        <p:nvSpPr>
          <p:cNvPr id="6" name="Date Placeholder 21">
            <a:extLst>
              <a:ext uri="{FF2B5EF4-FFF2-40B4-BE49-F238E27FC236}">
                <a16:creationId xmlns:a16="http://schemas.microsoft.com/office/drawing/2014/main" id="{FD0D98C1-72ED-46BF-B3AE-ECDC0E746A54}"/>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7" name="Footer Placeholder 15">
            <a:extLst>
              <a:ext uri="{FF2B5EF4-FFF2-40B4-BE49-F238E27FC236}">
                <a16:creationId xmlns:a16="http://schemas.microsoft.com/office/drawing/2014/main" id="{DAB12CB2-07BD-E47F-C79C-32744BE03A11}"/>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pic>
        <p:nvPicPr>
          <p:cNvPr id="8" name="Google Shape;692;p48">
            <a:extLst>
              <a:ext uri="{FF2B5EF4-FFF2-40B4-BE49-F238E27FC236}">
                <a16:creationId xmlns:a16="http://schemas.microsoft.com/office/drawing/2014/main" id="{D84E3171-6C3B-C9FE-B67D-935235F360F9}"/>
              </a:ext>
            </a:extLst>
          </p:cNvPr>
          <p:cNvPicPr preferRelativeResize="0"/>
          <p:nvPr/>
        </p:nvPicPr>
        <p:blipFill>
          <a:blip r:embed="rId4">
            <a:alphaModFix/>
          </a:blip>
          <a:stretch>
            <a:fillRect/>
          </a:stretch>
        </p:blipFill>
        <p:spPr>
          <a:xfrm>
            <a:off x="8717684" y="4805986"/>
            <a:ext cx="391313" cy="236149"/>
          </a:xfrm>
          <a:prstGeom prst="rect">
            <a:avLst/>
          </a:prstGeom>
          <a:noFill/>
          <a:ln>
            <a:noFill/>
          </a:ln>
        </p:spPr>
      </p:pic>
      <p:sp>
        <p:nvSpPr>
          <p:cNvPr id="9" name="Google Shape;75;p14">
            <a:extLst>
              <a:ext uri="{FF2B5EF4-FFF2-40B4-BE49-F238E27FC236}">
                <a16:creationId xmlns:a16="http://schemas.microsoft.com/office/drawing/2014/main" id="{AFFD71E7-229F-7265-AB43-93A40F0BCFA4}"/>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6</a:t>
            </a:fld>
            <a:endParaRPr dirty="0"/>
          </a:p>
        </p:txBody>
      </p:sp>
    </p:spTree>
    <p:extLst>
      <p:ext uri="{BB962C8B-B14F-4D97-AF65-F5344CB8AC3E}">
        <p14:creationId xmlns:p14="http://schemas.microsoft.com/office/powerpoint/2010/main" val="38967819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strips(downLeft)">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strips(downLeft)">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strips(downLeft)">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strips(downLeft)">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1">
            <a:extLst>
              <a:ext uri="{FF2B5EF4-FFF2-40B4-BE49-F238E27FC236}">
                <a16:creationId xmlns:a16="http://schemas.microsoft.com/office/drawing/2014/main" id="{FB71F6AD-CCEF-80C4-98BA-64BA1C93D4A6}"/>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6" name="Footer Placeholder 15">
            <a:extLst>
              <a:ext uri="{FF2B5EF4-FFF2-40B4-BE49-F238E27FC236}">
                <a16:creationId xmlns:a16="http://schemas.microsoft.com/office/drawing/2014/main" id="{5CF9F6FD-1661-4492-43E4-9210434F9B11}"/>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sp>
        <p:nvSpPr>
          <p:cNvPr id="7" name="Title 1">
            <a:extLst>
              <a:ext uri="{FF2B5EF4-FFF2-40B4-BE49-F238E27FC236}">
                <a16:creationId xmlns:a16="http://schemas.microsoft.com/office/drawing/2014/main" id="{6B1F05A2-E766-136C-5390-A860A923C325}"/>
              </a:ext>
            </a:extLst>
          </p:cNvPr>
          <p:cNvSpPr txBox="1">
            <a:spLocks/>
          </p:cNvSpPr>
          <p:nvPr/>
        </p:nvSpPr>
        <p:spPr>
          <a:xfrm>
            <a:off x="1928794" y="142852"/>
            <a:ext cx="4500594" cy="626768"/>
          </a:xfrm>
          <a:prstGeom prst="rect">
            <a:avLst/>
          </a:prstGeom>
        </p:spPr>
        <p:style>
          <a:lnRef idx="0">
            <a:schemeClr val="accent1"/>
          </a:lnRef>
          <a:fillRef idx="3">
            <a:schemeClr val="accent1"/>
          </a:fillRef>
          <a:effectRef idx="3">
            <a:schemeClr val="accent1"/>
          </a:effectRef>
          <a:fontRef idx="minor">
            <a:schemeClr val="lt1"/>
          </a:fontRef>
        </p:style>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Verdana" panose="020B0604030504040204" pitchFamily="34" charset="0"/>
                <a:ea typeface="Verdana" panose="020B0604030504040204" pitchFamily="34" charset="0"/>
              </a:rPr>
              <a:t>Proposed System</a:t>
            </a:r>
          </a:p>
        </p:txBody>
      </p:sp>
      <p:pic>
        <p:nvPicPr>
          <p:cNvPr id="8" name="Google Shape;692;p48">
            <a:extLst>
              <a:ext uri="{FF2B5EF4-FFF2-40B4-BE49-F238E27FC236}">
                <a16:creationId xmlns:a16="http://schemas.microsoft.com/office/drawing/2014/main" id="{7C5DD08D-9E7B-CD31-08DE-1204AC9C2F56}"/>
              </a:ext>
            </a:extLst>
          </p:cNvPr>
          <p:cNvPicPr preferRelativeResize="0"/>
          <p:nvPr/>
        </p:nvPicPr>
        <p:blipFill>
          <a:blip r:embed="rId2">
            <a:alphaModFix/>
          </a:blip>
          <a:stretch>
            <a:fillRect/>
          </a:stretch>
        </p:blipFill>
        <p:spPr>
          <a:xfrm>
            <a:off x="8717684" y="4805986"/>
            <a:ext cx="391313" cy="236149"/>
          </a:xfrm>
          <a:prstGeom prst="rect">
            <a:avLst/>
          </a:prstGeom>
          <a:noFill/>
          <a:ln>
            <a:noFill/>
          </a:ln>
        </p:spPr>
      </p:pic>
      <p:sp>
        <p:nvSpPr>
          <p:cNvPr id="9" name="Google Shape;75;p14">
            <a:extLst>
              <a:ext uri="{FF2B5EF4-FFF2-40B4-BE49-F238E27FC236}">
                <a16:creationId xmlns:a16="http://schemas.microsoft.com/office/drawing/2014/main" id="{8C5ADCE6-820F-3346-F91B-E6F01855B8F3}"/>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7</a:t>
            </a:fld>
            <a:endParaRPr dirty="0"/>
          </a:p>
        </p:txBody>
      </p:sp>
      <p:sp>
        <p:nvSpPr>
          <p:cNvPr id="10" name="Google Shape;81;p15">
            <a:extLst>
              <a:ext uri="{FF2B5EF4-FFF2-40B4-BE49-F238E27FC236}">
                <a16:creationId xmlns:a16="http://schemas.microsoft.com/office/drawing/2014/main" id="{C0BA188E-8A1F-F9B7-85C3-49F6FA4AA913}"/>
              </a:ext>
            </a:extLst>
          </p:cNvPr>
          <p:cNvSpPr txBox="1">
            <a:spLocks/>
          </p:cNvSpPr>
          <p:nvPr/>
        </p:nvSpPr>
        <p:spPr>
          <a:xfrm>
            <a:off x="0" y="973383"/>
            <a:ext cx="6972300" cy="10252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r>
              <a:rPr lang="en-US" sz="1600" dirty="0">
                <a:latin typeface="Verdana" panose="020B0604030504040204" pitchFamily="34" charset="0"/>
                <a:ea typeface="Verdana" panose="020B0604030504040204" pitchFamily="34" charset="0"/>
              </a:rPr>
              <a:t>Digital paper evaluation can be a valuable tool for evaluators. It can help to save time and ensure that student papers are properly evaluated.</a:t>
            </a:r>
          </a:p>
        </p:txBody>
      </p:sp>
      <p:sp>
        <p:nvSpPr>
          <p:cNvPr id="14" name="Google Shape;81;p15">
            <a:extLst>
              <a:ext uri="{FF2B5EF4-FFF2-40B4-BE49-F238E27FC236}">
                <a16:creationId xmlns:a16="http://schemas.microsoft.com/office/drawing/2014/main" id="{4F02AC7A-B58F-DC05-989F-6CA42F704882}"/>
              </a:ext>
            </a:extLst>
          </p:cNvPr>
          <p:cNvSpPr txBox="1">
            <a:spLocks/>
          </p:cNvSpPr>
          <p:nvPr/>
        </p:nvSpPr>
        <p:spPr>
          <a:xfrm>
            <a:off x="0" y="1920045"/>
            <a:ext cx="8863810" cy="30225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r>
              <a:rPr lang="en-US" sz="1600" dirty="0">
                <a:latin typeface="Verdana" panose="020B0604030504040204" pitchFamily="34" charset="0"/>
                <a:ea typeface="Verdana" panose="020B0604030504040204" pitchFamily="34" charset="0"/>
              </a:rPr>
              <a:t>We grade marks to respective questions online which will be stored in databases and also uploaded to share their performance with students.</a:t>
            </a:r>
          </a:p>
          <a:p>
            <a:r>
              <a:rPr lang="en-US" sz="1600" dirty="0">
                <a:latin typeface="Verdana" panose="020B0604030504040204" pitchFamily="34" charset="0"/>
                <a:ea typeface="Verdana" panose="020B0604030504040204" pitchFamily="34" charset="0"/>
              </a:rPr>
              <a:t>It proportionally increases the number of evaluators by being remote and decreases costs by saving on travel alliances.</a:t>
            </a:r>
          </a:p>
          <a:p>
            <a:r>
              <a:rPr lang="en-US" sz="1600" dirty="0">
                <a:latin typeface="Verdana" panose="020B0604030504040204" pitchFamily="34" charset="0"/>
                <a:ea typeface="Verdana" panose="020B0604030504040204" pitchFamily="34" charset="0"/>
              </a:rPr>
              <a:t>It will be a more efficient way to complete a huge number in lesser time comparatively.</a:t>
            </a:r>
          </a:p>
          <a:p>
            <a:r>
              <a:rPr lang="en-US" sz="1600" dirty="0">
                <a:latin typeface="Verdana" panose="020B0604030504040204" pitchFamily="34" charset="0"/>
                <a:ea typeface="Verdana" panose="020B0604030504040204" pitchFamily="34" charset="0"/>
              </a:rPr>
              <a:t>It can also be implemented within an institution. </a:t>
            </a:r>
          </a:p>
          <a:p>
            <a:endParaRPr lang="en-US"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735376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strips(down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trips(down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strips(downLeft)">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strips(downLeft)">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strips(downLeft)">
                                      <p:cBhvr>
                                        <p:cTn id="3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1">
            <a:extLst>
              <a:ext uri="{FF2B5EF4-FFF2-40B4-BE49-F238E27FC236}">
                <a16:creationId xmlns:a16="http://schemas.microsoft.com/office/drawing/2014/main" id="{610ADD75-9EB0-2A86-1FAC-17663B1860DE}"/>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6" name="Footer Placeholder 15">
            <a:extLst>
              <a:ext uri="{FF2B5EF4-FFF2-40B4-BE49-F238E27FC236}">
                <a16:creationId xmlns:a16="http://schemas.microsoft.com/office/drawing/2014/main" id="{544329A8-54D7-8B7C-5040-E67A798FD745}"/>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sp>
        <p:nvSpPr>
          <p:cNvPr id="7" name="Title 1">
            <a:extLst>
              <a:ext uri="{FF2B5EF4-FFF2-40B4-BE49-F238E27FC236}">
                <a16:creationId xmlns:a16="http://schemas.microsoft.com/office/drawing/2014/main" id="{B0C3834A-C985-0464-AFC1-9F03E5E28001}"/>
              </a:ext>
            </a:extLst>
          </p:cNvPr>
          <p:cNvSpPr txBox="1">
            <a:spLocks/>
          </p:cNvSpPr>
          <p:nvPr/>
        </p:nvSpPr>
        <p:spPr>
          <a:xfrm>
            <a:off x="1928794" y="142852"/>
            <a:ext cx="4500594" cy="626768"/>
          </a:xfrm>
          <a:prstGeom prst="rect">
            <a:avLst/>
          </a:prstGeom>
        </p:spPr>
        <p:style>
          <a:lnRef idx="0">
            <a:schemeClr val="accent1"/>
          </a:lnRef>
          <a:fillRef idx="3">
            <a:schemeClr val="accent1"/>
          </a:fillRef>
          <a:effectRef idx="3">
            <a:schemeClr val="accent1"/>
          </a:effectRef>
          <a:fontRef idx="minor">
            <a:schemeClr val="lt1"/>
          </a:fontRef>
        </p:style>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bg1"/>
                </a:solidFill>
                <a:latin typeface="Verdana" panose="020B0604030504040204" pitchFamily="34" charset="0"/>
                <a:ea typeface="Verdana" panose="020B0604030504040204" pitchFamily="34" charset="0"/>
              </a:rPr>
              <a:t>Proposed Modules</a:t>
            </a:r>
          </a:p>
        </p:txBody>
      </p:sp>
      <p:pic>
        <p:nvPicPr>
          <p:cNvPr id="8" name="Google Shape;692;p48">
            <a:extLst>
              <a:ext uri="{FF2B5EF4-FFF2-40B4-BE49-F238E27FC236}">
                <a16:creationId xmlns:a16="http://schemas.microsoft.com/office/drawing/2014/main" id="{BD6DFAD4-24DE-4118-97AC-03A819A8D1BC}"/>
              </a:ext>
            </a:extLst>
          </p:cNvPr>
          <p:cNvPicPr preferRelativeResize="0"/>
          <p:nvPr/>
        </p:nvPicPr>
        <p:blipFill>
          <a:blip r:embed="rId2">
            <a:alphaModFix/>
          </a:blip>
          <a:stretch>
            <a:fillRect/>
          </a:stretch>
        </p:blipFill>
        <p:spPr>
          <a:xfrm>
            <a:off x="8717684" y="4805986"/>
            <a:ext cx="391313" cy="236149"/>
          </a:xfrm>
          <a:prstGeom prst="rect">
            <a:avLst/>
          </a:prstGeom>
          <a:noFill/>
          <a:ln>
            <a:noFill/>
          </a:ln>
        </p:spPr>
      </p:pic>
      <p:sp>
        <p:nvSpPr>
          <p:cNvPr id="9" name="Google Shape;75;p14">
            <a:extLst>
              <a:ext uri="{FF2B5EF4-FFF2-40B4-BE49-F238E27FC236}">
                <a16:creationId xmlns:a16="http://schemas.microsoft.com/office/drawing/2014/main" id="{71D44B14-9AB2-8BBA-744F-DDD4A1F1D47F}"/>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8</a:t>
            </a:fld>
            <a:endParaRPr dirty="0"/>
          </a:p>
        </p:txBody>
      </p:sp>
      <p:sp>
        <p:nvSpPr>
          <p:cNvPr id="10" name="Google Shape;81;p15">
            <a:extLst>
              <a:ext uri="{FF2B5EF4-FFF2-40B4-BE49-F238E27FC236}">
                <a16:creationId xmlns:a16="http://schemas.microsoft.com/office/drawing/2014/main" id="{15C80D2B-5D8A-BA5D-3EF5-53DC1FF17405}"/>
              </a:ext>
            </a:extLst>
          </p:cNvPr>
          <p:cNvSpPr txBox="1">
            <a:spLocks/>
          </p:cNvSpPr>
          <p:nvPr/>
        </p:nvSpPr>
        <p:spPr>
          <a:xfrm>
            <a:off x="528638" y="894802"/>
            <a:ext cx="7815262" cy="34771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r>
              <a:rPr lang="en-US" sz="1600" dirty="0">
                <a:solidFill>
                  <a:schemeClr val="accent4">
                    <a:lumMod val="40000"/>
                    <a:lumOff val="60000"/>
                  </a:schemeClr>
                </a:solidFill>
                <a:latin typeface="Verdana" panose="020B0604030504040204" pitchFamily="34" charset="0"/>
                <a:ea typeface="Verdana" panose="020B0604030504040204" pitchFamily="34" charset="0"/>
              </a:rPr>
              <a:t>User Management Module:</a:t>
            </a:r>
          </a:p>
          <a:p>
            <a:pPr marL="449263" indent="0">
              <a:buNone/>
            </a:pPr>
            <a:r>
              <a:rPr lang="en-US" sz="1600" dirty="0">
                <a:solidFill>
                  <a:schemeClr val="accent4">
                    <a:lumMod val="40000"/>
                    <a:lumOff val="60000"/>
                  </a:schemeClr>
                </a:solidFill>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This module will manage user roles and their access rights to the application. There will be two types of users faculty(evaluators) and administrators.</a:t>
            </a:r>
          </a:p>
          <a:p>
            <a:r>
              <a:rPr lang="en-US" sz="1600" dirty="0">
                <a:solidFill>
                  <a:schemeClr val="accent4">
                    <a:lumMod val="40000"/>
                    <a:lumOff val="60000"/>
                  </a:schemeClr>
                </a:solidFill>
                <a:latin typeface="Verdana" panose="020B0604030504040204" pitchFamily="34" charset="0"/>
                <a:ea typeface="Verdana" panose="020B0604030504040204" pitchFamily="34" charset="0"/>
              </a:rPr>
              <a:t>Evaluation Module: </a:t>
            </a:r>
          </a:p>
          <a:p>
            <a:pPr marL="449263" indent="0">
              <a:buNone/>
            </a:pPr>
            <a:r>
              <a:rPr lang="en-US" sz="1600" dirty="0">
                <a:solidFill>
                  <a:schemeClr val="accent4">
                    <a:lumMod val="40000"/>
                    <a:lumOff val="60000"/>
                  </a:schemeClr>
                </a:solidFill>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This module will provide the ability to evaluate exam papers online. Evaluators are assigned with their respective subject papers only. They can grade marks specific to each question.</a:t>
            </a:r>
          </a:p>
          <a:p>
            <a:r>
              <a:rPr lang="en-US" sz="1600" dirty="0">
                <a:solidFill>
                  <a:schemeClr val="accent4">
                    <a:lumMod val="40000"/>
                    <a:lumOff val="60000"/>
                  </a:schemeClr>
                </a:solidFill>
                <a:latin typeface="Verdana" panose="020B0604030504040204" pitchFamily="34" charset="0"/>
                <a:ea typeface="Verdana" panose="020B0604030504040204" pitchFamily="34" charset="0"/>
              </a:rPr>
              <a:t>Marking Module: </a:t>
            </a:r>
          </a:p>
          <a:p>
            <a:pPr marL="449263" indent="0">
              <a:buNone/>
            </a:pPr>
            <a:r>
              <a:rPr lang="en-US" sz="1600" dirty="0">
                <a:solidFill>
                  <a:schemeClr val="accent4">
                    <a:lumMod val="40000"/>
                    <a:lumOff val="60000"/>
                  </a:schemeClr>
                </a:solidFill>
                <a:latin typeface="Verdana" panose="020B0604030504040204" pitchFamily="34" charset="0"/>
                <a:ea typeface="Verdana" panose="020B0604030504040204" pitchFamily="34" charset="0"/>
              </a:rPr>
              <a:t>	</a:t>
            </a:r>
            <a:r>
              <a:rPr lang="en-US" sz="1600" dirty="0">
                <a:latin typeface="Verdana" panose="020B0604030504040204" pitchFamily="34" charset="0"/>
                <a:ea typeface="Verdana" panose="020B0604030504040204" pitchFamily="34" charset="0"/>
              </a:rPr>
              <a:t>This module will calculate total marks and store them into the database where it is separated according to student and subject.</a:t>
            </a:r>
          </a:p>
        </p:txBody>
      </p:sp>
    </p:spTree>
    <p:extLst>
      <p:ext uri="{BB962C8B-B14F-4D97-AF65-F5344CB8AC3E}">
        <p14:creationId xmlns:p14="http://schemas.microsoft.com/office/powerpoint/2010/main" val="12972163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p:cTn id="12" dur="1000" fill="hold"/>
                                        <p:tgtEl>
                                          <p:spTgt spid="10">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p:cTn id="19" dur="1000" fill="hold"/>
                                        <p:tgtEl>
                                          <p:spTgt spid="10">
                                            <p:txEl>
                                              <p:pRg st="1" end="1"/>
                                            </p:txEl>
                                          </p:spTgt>
                                        </p:tgtEl>
                                        <p:attrNameLst>
                                          <p:attrName>ppt_w</p:attrName>
                                        </p:attrNameLst>
                                      </p:cBhvr>
                                      <p:tavLst>
                                        <p:tav tm="0">
                                          <p:val>
                                            <p:strVal val="#ppt_w+.3"/>
                                          </p:val>
                                        </p:tav>
                                        <p:tav tm="100000">
                                          <p:val>
                                            <p:strVal val="#ppt_w"/>
                                          </p:val>
                                        </p:tav>
                                      </p:tavLst>
                                    </p:anim>
                                    <p:anim calcmode="lin" valueType="num">
                                      <p:cBhvr>
                                        <p:cTn id="20" dur="1000" fill="hold"/>
                                        <p:tgtEl>
                                          <p:spTgt spid="10">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1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p:cTn id="26" dur="1000" fill="hold"/>
                                        <p:tgtEl>
                                          <p:spTgt spid="10">
                                            <p:txEl>
                                              <p:pRg st="2" end="2"/>
                                            </p:txEl>
                                          </p:spTgt>
                                        </p:tgtEl>
                                        <p:attrNameLst>
                                          <p:attrName>ppt_w</p:attrName>
                                        </p:attrNameLst>
                                      </p:cBhvr>
                                      <p:tavLst>
                                        <p:tav tm="0">
                                          <p:val>
                                            <p:strVal val="#ppt_w+.3"/>
                                          </p:val>
                                        </p:tav>
                                        <p:tav tm="100000">
                                          <p:val>
                                            <p:strVal val="#ppt_w"/>
                                          </p:val>
                                        </p:tav>
                                      </p:tavLst>
                                    </p:anim>
                                    <p:anim calcmode="lin" valueType="num">
                                      <p:cBhvr>
                                        <p:cTn id="27" dur="1000" fill="hold"/>
                                        <p:tgtEl>
                                          <p:spTgt spid="10">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1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 calcmode="lin" valueType="num">
                                      <p:cBhvr>
                                        <p:cTn id="33" dur="1000" fill="hold"/>
                                        <p:tgtEl>
                                          <p:spTgt spid="10">
                                            <p:txEl>
                                              <p:pRg st="3" end="3"/>
                                            </p:txEl>
                                          </p:spTgt>
                                        </p:tgtEl>
                                        <p:attrNameLst>
                                          <p:attrName>ppt_w</p:attrName>
                                        </p:attrNameLst>
                                      </p:cBhvr>
                                      <p:tavLst>
                                        <p:tav tm="0">
                                          <p:val>
                                            <p:strVal val="#ppt_w+.3"/>
                                          </p:val>
                                        </p:tav>
                                        <p:tav tm="100000">
                                          <p:val>
                                            <p:strVal val="#ppt_w"/>
                                          </p:val>
                                        </p:tav>
                                      </p:tavLst>
                                    </p:anim>
                                    <p:anim calcmode="lin" valueType="num">
                                      <p:cBhvr>
                                        <p:cTn id="34" dur="1000" fill="hold"/>
                                        <p:tgtEl>
                                          <p:spTgt spid="10">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10">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10">
                                            <p:txEl>
                                              <p:pRg st="4" end="4"/>
                                            </p:txEl>
                                          </p:spTgt>
                                        </p:tgtEl>
                                        <p:attrNameLst>
                                          <p:attrName>style.visibility</p:attrName>
                                        </p:attrNameLst>
                                      </p:cBhvr>
                                      <p:to>
                                        <p:strVal val="visible"/>
                                      </p:to>
                                    </p:set>
                                    <p:anim calcmode="lin" valueType="num">
                                      <p:cBhvr>
                                        <p:cTn id="40" dur="1000" fill="hold"/>
                                        <p:tgtEl>
                                          <p:spTgt spid="10">
                                            <p:txEl>
                                              <p:pRg st="4" end="4"/>
                                            </p:txEl>
                                          </p:spTgt>
                                        </p:tgtEl>
                                        <p:attrNameLst>
                                          <p:attrName>ppt_w</p:attrName>
                                        </p:attrNameLst>
                                      </p:cBhvr>
                                      <p:tavLst>
                                        <p:tav tm="0">
                                          <p:val>
                                            <p:strVal val="#ppt_w+.3"/>
                                          </p:val>
                                        </p:tav>
                                        <p:tav tm="100000">
                                          <p:val>
                                            <p:strVal val="#ppt_w"/>
                                          </p:val>
                                        </p:tav>
                                      </p:tavLst>
                                    </p:anim>
                                    <p:anim calcmode="lin" valueType="num">
                                      <p:cBhvr>
                                        <p:cTn id="41" dur="1000" fill="hold"/>
                                        <p:tgtEl>
                                          <p:spTgt spid="10">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1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grpId="0" nodeType="click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anim calcmode="lin" valueType="num">
                                      <p:cBhvr>
                                        <p:cTn id="47" dur="1000" fill="hold"/>
                                        <p:tgtEl>
                                          <p:spTgt spid="10">
                                            <p:txEl>
                                              <p:pRg st="5" end="5"/>
                                            </p:txEl>
                                          </p:spTgt>
                                        </p:tgtEl>
                                        <p:attrNameLst>
                                          <p:attrName>ppt_w</p:attrName>
                                        </p:attrNameLst>
                                      </p:cBhvr>
                                      <p:tavLst>
                                        <p:tav tm="0">
                                          <p:val>
                                            <p:strVal val="#ppt_w+.3"/>
                                          </p:val>
                                        </p:tav>
                                        <p:tav tm="100000">
                                          <p:val>
                                            <p:strVal val="#ppt_w"/>
                                          </p:val>
                                        </p:tav>
                                      </p:tavLst>
                                    </p:anim>
                                    <p:anim calcmode="lin" valueType="num">
                                      <p:cBhvr>
                                        <p:cTn id="48" dur="1000" fill="hold"/>
                                        <p:tgtEl>
                                          <p:spTgt spid="10">
                                            <p:txEl>
                                              <p:pRg st="5" end="5"/>
                                            </p:txEl>
                                          </p:spTgt>
                                        </p:tgtEl>
                                        <p:attrNameLst>
                                          <p:attrName>ppt_h</p:attrName>
                                        </p:attrNameLst>
                                      </p:cBhvr>
                                      <p:tavLst>
                                        <p:tav tm="0">
                                          <p:val>
                                            <p:strVal val="#ppt_h"/>
                                          </p:val>
                                        </p:tav>
                                        <p:tav tm="100000">
                                          <p:val>
                                            <p:strVal val="#ppt_h"/>
                                          </p:val>
                                        </p:tav>
                                      </p:tavLst>
                                    </p:anim>
                                    <p:animEffect transition="in" filter="fade">
                                      <p:cBhvr>
                                        <p:cTn id="49" dur="1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000" dirty="0">
                <a:latin typeface="Verdana" panose="020B0604030504040204" pitchFamily="34" charset="0"/>
                <a:ea typeface="Verdana" panose="020B0604030504040204" pitchFamily="34" charset="0"/>
              </a:rPr>
              <a:t>Requirments</a:t>
            </a:r>
            <a:endParaRPr sz="3000" dirty="0">
              <a:latin typeface="Verdana" panose="020B0604030504040204" pitchFamily="34" charset="0"/>
              <a:ea typeface="Verdana" panose="020B0604030504040204" pitchFamily="34" charset="0"/>
            </a:endParaRPr>
          </a:p>
        </p:txBody>
      </p:sp>
      <p:sp>
        <p:nvSpPr>
          <p:cNvPr id="104" name="Google Shape;104;p18"/>
          <p:cNvSpPr txBox="1">
            <a:spLocks noGrp="1"/>
          </p:cNvSpPr>
          <p:nvPr>
            <p:ph type="body" idx="1"/>
          </p:nvPr>
        </p:nvSpPr>
        <p:spPr>
          <a:xfrm>
            <a:off x="881189" y="1871521"/>
            <a:ext cx="3690811" cy="700229"/>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n-IN" sz="1600" dirty="0">
                <a:latin typeface="Verdana" panose="020B0604030504040204" pitchFamily="34" charset="0"/>
                <a:ea typeface="Verdana" panose="020B0604030504040204" pitchFamily="34" charset="0"/>
              </a:rPr>
              <a:t>Devices: Electronic Book Scanner,       		Computer/Mobile</a:t>
            </a:r>
          </a:p>
        </p:txBody>
      </p:sp>
      <p:pic>
        <p:nvPicPr>
          <p:cNvPr id="2" name="Google Shape;679;p48">
            <a:extLst>
              <a:ext uri="{FF2B5EF4-FFF2-40B4-BE49-F238E27FC236}">
                <a16:creationId xmlns:a16="http://schemas.microsoft.com/office/drawing/2014/main" id="{BBECFEE0-244D-64D7-6984-CFD15AE86B1A}"/>
              </a:ext>
            </a:extLst>
          </p:cNvPr>
          <p:cNvPicPr preferRelativeResize="0"/>
          <p:nvPr/>
        </p:nvPicPr>
        <p:blipFill>
          <a:blip r:embed="rId3">
            <a:alphaModFix/>
          </a:blip>
          <a:stretch>
            <a:fillRect/>
          </a:stretch>
        </p:blipFill>
        <p:spPr>
          <a:xfrm>
            <a:off x="6776603" y="964528"/>
            <a:ext cx="1217100" cy="1387025"/>
          </a:xfrm>
          <a:prstGeom prst="rect">
            <a:avLst/>
          </a:prstGeom>
          <a:noFill/>
          <a:ln>
            <a:noFill/>
          </a:ln>
        </p:spPr>
      </p:pic>
      <p:pic>
        <p:nvPicPr>
          <p:cNvPr id="3" name="Google Shape;682;p48">
            <a:extLst>
              <a:ext uri="{FF2B5EF4-FFF2-40B4-BE49-F238E27FC236}">
                <a16:creationId xmlns:a16="http://schemas.microsoft.com/office/drawing/2014/main" id="{B304A8EF-016D-7F3B-9329-1C1B4B7E875D}"/>
              </a:ext>
            </a:extLst>
          </p:cNvPr>
          <p:cNvPicPr preferRelativeResize="0"/>
          <p:nvPr/>
        </p:nvPicPr>
        <p:blipFill>
          <a:blip r:embed="rId4">
            <a:alphaModFix/>
          </a:blip>
          <a:stretch>
            <a:fillRect/>
          </a:stretch>
        </p:blipFill>
        <p:spPr>
          <a:xfrm>
            <a:off x="5976826" y="2260945"/>
            <a:ext cx="1717628" cy="897601"/>
          </a:xfrm>
          <a:prstGeom prst="rect">
            <a:avLst/>
          </a:prstGeom>
          <a:noFill/>
          <a:ln>
            <a:noFill/>
          </a:ln>
        </p:spPr>
      </p:pic>
      <p:pic>
        <p:nvPicPr>
          <p:cNvPr id="4" name="Google Shape;683;p48">
            <a:extLst>
              <a:ext uri="{FF2B5EF4-FFF2-40B4-BE49-F238E27FC236}">
                <a16:creationId xmlns:a16="http://schemas.microsoft.com/office/drawing/2014/main" id="{24865FF7-3574-2D91-F26B-16435D17F14B}"/>
              </a:ext>
            </a:extLst>
          </p:cNvPr>
          <p:cNvPicPr preferRelativeResize="0"/>
          <p:nvPr/>
        </p:nvPicPr>
        <p:blipFill>
          <a:blip r:embed="rId5">
            <a:alphaModFix/>
          </a:blip>
          <a:stretch>
            <a:fillRect/>
          </a:stretch>
        </p:blipFill>
        <p:spPr>
          <a:xfrm>
            <a:off x="5748547" y="1467448"/>
            <a:ext cx="3044933" cy="2106332"/>
          </a:xfrm>
          <a:prstGeom prst="rect">
            <a:avLst/>
          </a:prstGeom>
          <a:noFill/>
          <a:ln>
            <a:noFill/>
          </a:ln>
        </p:spPr>
      </p:pic>
      <p:pic>
        <p:nvPicPr>
          <p:cNvPr id="5" name="Google Shape;687;p48">
            <a:extLst>
              <a:ext uri="{FF2B5EF4-FFF2-40B4-BE49-F238E27FC236}">
                <a16:creationId xmlns:a16="http://schemas.microsoft.com/office/drawing/2014/main" id="{A9459F79-A975-117D-CA21-AF23E1B3F966}"/>
              </a:ext>
            </a:extLst>
          </p:cNvPr>
          <p:cNvPicPr preferRelativeResize="0"/>
          <p:nvPr/>
        </p:nvPicPr>
        <p:blipFill>
          <a:blip r:embed="rId6">
            <a:alphaModFix/>
          </a:blip>
          <a:stretch>
            <a:fillRect/>
          </a:stretch>
        </p:blipFill>
        <p:spPr>
          <a:xfrm>
            <a:off x="7483955" y="1633625"/>
            <a:ext cx="1019495" cy="1122001"/>
          </a:xfrm>
          <a:prstGeom prst="rect">
            <a:avLst/>
          </a:prstGeom>
          <a:noFill/>
          <a:ln>
            <a:noFill/>
          </a:ln>
        </p:spPr>
      </p:pic>
      <p:sp>
        <p:nvSpPr>
          <p:cNvPr id="6" name="Title 1">
            <a:extLst>
              <a:ext uri="{FF2B5EF4-FFF2-40B4-BE49-F238E27FC236}">
                <a16:creationId xmlns:a16="http://schemas.microsoft.com/office/drawing/2014/main" id="{AD63C2D9-B608-0EE8-0DE2-1EE921979451}"/>
              </a:ext>
            </a:extLst>
          </p:cNvPr>
          <p:cNvSpPr txBox="1">
            <a:spLocks/>
          </p:cNvSpPr>
          <p:nvPr/>
        </p:nvSpPr>
        <p:spPr>
          <a:xfrm>
            <a:off x="0" y="1181700"/>
            <a:ext cx="4857752" cy="571496"/>
          </a:xfrm>
          <a:prstGeom prst="rect">
            <a:avLst/>
          </a:prstGeom>
          <a:solidFill>
            <a:schemeClr val="accent2"/>
          </a:solidFill>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mj-cs"/>
              </a:rPr>
              <a:t>Hardware Requirements:</a:t>
            </a:r>
          </a:p>
        </p:txBody>
      </p:sp>
      <p:sp>
        <p:nvSpPr>
          <p:cNvPr id="7" name="Title 1">
            <a:extLst>
              <a:ext uri="{FF2B5EF4-FFF2-40B4-BE49-F238E27FC236}">
                <a16:creationId xmlns:a16="http://schemas.microsoft.com/office/drawing/2014/main" id="{97422B7D-EFE9-E6D2-8A73-6E5DB3529A4E}"/>
              </a:ext>
            </a:extLst>
          </p:cNvPr>
          <p:cNvSpPr txBox="1">
            <a:spLocks/>
          </p:cNvSpPr>
          <p:nvPr/>
        </p:nvSpPr>
        <p:spPr>
          <a:xfrm>
            <a:off x="0" y="2606208"/>
            <a:ext cx="4857752" cy="571496"/>
          </a:xfrm>
          <a:prstGeom prst="rect">
            <a:avLst/>
          </a:prstGeom>
          <a:solidFill>
            <a:schemeClr val="accent2"/>
          </a:solidFill>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mj-cs"/>
              </a:rPr>
              <a:t>Software Requirements:</a:t>
            </a:r>
          </a:p>
        </p:txBody>
      </p:sp>
      <p:sp>
        <p:nvSpPr>
          <p:cNvPr id="8" name="Google Shape;104;p18">
            <a:extLst>
              <a:ext uri="{FF2B5EF4-FFF2-40B4-BE49-F238E27FC236}">
                <a16:creationId xmlns:a16="http://schemas.microsoft.com/office/drawing/2014/main" id="{484579EB-78E5-DB4D-4DD5-0DB8E334D19B}"/>
              </a:ext>
            </a:extLst>
          </p:cNvPr>
          <p:cNvSpPr txBox="1">
            <a:spLocks/>
          </p:cNvSpPr>
          <p:nvPr/>
        </p:nvSpPr>
        <p:spPr>
          <a:xfrm>
            <a:off x="932798" y="3280974"/>
            <a:ext cx="4427221" cy="14546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76200" indent="0">
              <a:buFont typeface="Muli"/>
              <a:buNone/>
            </a:pPr>
            <a:r>
              <a:rPr lang="en-IN" sz="1600" dirty="0">
                <a:latin typeface="Verdana" panose="020B0604030504040204" pitchFamily="34" charset="0"/>
                <a:ea typeface="Verdana" panose="020B0604030504040204" pitchFamily="34" charset="0"/>
              </a:rPr>
              <a:t>Front-End: HTML, Bootstrap CSS, </a:t>
            </a:r>
            <a:r>
              <a:rPr lang="en-IN" sz="1600" dirty="0" err="1">
                <a:latin typeface="Verdana" panose="020B0604030504040204" pitchFamily="34" charset="0"/>
                <a:ea typeface="Verdana" panose="020B0604030504040204" pitchFamily="34" charset="0"/>
              </a:rPr>
              <a:t>php</a:t>
            </a:r>
            <a:endParaRPr lang="en-IN" sz="1600" dirty="0">
              <a:latin typeface="Verdana" panose="020B0604030504040204" pitchFamily="34" charset="0"/>
              <a:ea typeface="Verdana" panose="020B0604030504040204" pitchFamily="34" charset="0"/>
            </a:endParaRPr>
          </a:p>
          <a:p>
            <a:pPr marL="76200" indent="0">
              <a:buFont typeface="Muli"/>
              <a:buNone/>
            </a:pPr>
            <a:r>
              <a:rPr lang="en-IN" sz="1600" dirty="0">
                <a:latin typeface="Verdana" panose="020B0604030504040204" pitchFamily="34" charset="0"/>
                <a:ea typeface="Verdana" panose="020B0604030504040204" pitchFamily="34" charset="0"/>
              </a:rPr>
              <a:t>Back-End: </a:t>
            </a:r>
            <a:r>
              <a:rPr lang="en-IN" sz="1600" dirty="0" err="1">
                <a:latin typeface="Verdana" panose="020B0604030504040204" pitchFamily="34" charset="0"/>
                <a:ea typeface="Verdana" panose="020B0604030504040204" pitchFamily="34" charset="0"/>
              </a:rPr>
              <a:t>mySQL</a:t>
            </a:r>
            <a:endParaRPr lang="en-IN" sz="1600" dirty="0">
              <a:latin typeface="Verdana" panose="020B0604030504040204" pitchFamily="34" charset="0"/>
              <a:ea typeface="Verdana" panose="020B0604030504040204" pitchFamily="34" charset="0"/>
            </a:endParaRPr>
          </a:p>
          <a:p>
            <a:pPr marL="76200" indent="0">
              <a:buFont typeface="Muli"/>
              <a:buNone/>
            </a:pPr>
            <a:r>
              <a:rPr lang="en-IN" sz="1600" dirty="0">
                <a:latin typeface="Verdana" panose="020B0604030504040204" pitchFamily="34" charset="0"/>
                <a:ea typeface="Verdana" panose="020B0604030504040204" pitchFamily="34" charset="0"/>
              </a:rPr>
              <a:t>Web-servers: WampServer</a:t>
            </a:r>
          </a:p>
        </p:txBody>
      </p:sp>
      <p:sp>
        <p:nvSpPr>
          <p:cNvPr id="11" name="Date Placeholder 21">
            <a:extLst>
              <a:ext uri="{FF2B5EF4-FFF2-40B4-BE49-F238E27FC236}">
                <a16:creationId xmlns:a16="http://schemas.microsoft.com/office/drawing/2014/main" id="{174B0134-6DBB-BA31-FB8E-A927CC1EC027}"/>
              </a:ext>
            </a:extLst>
          </p:cNvPr>
          <p:cNvSpPr txBox="1">
            <a:spLocks/>
          </p:cNvSpPr>
          <p:nvPr/>
        </p:nvSpPr>
        <p:spPr>
          <a:xfrm>
            <a:off x="6429388" y="4749850"/>
            <a:ext cx="2133600" cy="365126"/>
          </a:xfrm>
          <a:prstGeom prst="rect">
            <a:avLst/>
          </a:prstGeom>
          <a:no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467384AD-8392-4343-A024-679A713485E2}" type="datetime3">
              <a:rPr lang="en-US" smtClean="0">
                <a:solidFill>
                  <a:schemeClr val="tx1"/>
                </a:solidFill>
                <a:latin typeface="Perpetua" panose="02020502060401020303" pitchFamily="18" charset="0"/>
                <a:ea typeface="Verdana" panose="020B0604030504040204" pitchFamily="34" charset="0"/>
              </a:rPr>
              <a:pPr algn="ctr"/>
              <a:t>22 August 2023</a:t>
            </a:fld>
            <a:endParaRPr lang="en-US" dirty="0">
              <a:solidFill>
                <a:schemeClr val="tx1"/>
              </a:solidFill>
              <a:latin typeface="Perpetua" panose="02020502060401020303" pitchFamily="18" charset="0"/>
              <a:ea typeface="Verdana" panose="020B0604030504040204" pitchFamily="34" charset="0"/>
            </a:endParaRPr>
          </a:p>
        </p:txBody>
      </p:sp>
      <p:sp>
        <p:nvSpPr>
          <p:cNvPr id="12" name="Footer Placeholder 15">
            <a:extLst>
              <a:ext uri="{FF2B5EF4-FFF2-40B4-BE49-F238E27FC236}">
                <a16:creationId xmlns:a16="http://schemas.microsoft.com/office/drawing/2014/main" id="{93F6D42E-6A30-6805-55BE-907757C05C1D}"/>
              </a:ext>
            </a:extLst>
          </p:cNvPr>
          <p:cNvSpPr txBox="1">
            <a:spLocks/>
          </p:cNvSpPr>
          <p:nvPr/>
        </p:nvSpPr>
        <p:spPr>
          <a:xfrm>
            <a:off x="459568" y="4749849"/>
            <a:ext cx="313371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Perpetua" panose="02020502060401020303" pitchFamily="18" charset="0"/>
              </a:rPr>
              <a:t>Industry Oriented Mini Project Presentation</a:t>
            </a:r>
          </a:p>
        </p:txBody>
      </p:sp>
      <p:pic>
        <p:nvPicPr>
          <p:cNvPr id="13" name="Google Shape;692;p48">
            <a:extLst>
              <a:ext uri="{FF2B5EF4-FFF2-40B4-BE49-F238E27FC236}">
                <a16:creationId xmlns:a16="http://schemas.microsoft.com/office/drawing/2014/main" id="{FD3D4958-F0A6-A8E3-E3B1-BAD70F67DBB9}"/>
              </a:ext>
            </a:extLst>
          </p:cNvPr>
          <p:cNvPicPr preferRelativeResize="0"/>
          <p:nvPr/>
        </p:nvPicPr>
        <p:blipFill>
          <a:blip r:embed="rId7">
            <a:alphaModFix/>
          </a:blip>
          <a:stretch>
            <a:fillRect/>
          </a:stretch>
        </p:blipFill>
        <p:spPr>
          <a:xfrm>
            <a:off x="8717684" y="4805986"/>
            <a:ext cx="391313" cy="236149"/>
          </a:xfrm>
          <a:prstGeom prst="rect">
            <a:avLst/>
          </a:prstGeom>
          <a:noFill/>
          <a:ln>
            <a:noFill/>
          </a:ln>
        </p:spPr>
      </p:pic>
      <p:sp>
        <p:nvSpPr>
          <p:cNvPr id="14" name="Google Shape;75;p14">
            <a:extLst>
              <a:ext uri="{FF2B5EF4-FFF2-40B4-BE49-F238E27FC236}">
                <a16:creationId xmlns:a16="http://schemas.microsoft.com/office/drawing/2014/main" id="{D47FC550-6A39-0AF8-6781-A746216C3ABA}"/>
              </a:ext>
            </a:extLst>
          </p:cNvPr>
          <p:cNvSpPr txBox="1">
            <a:spLocks noGrp="1"/>
          </p:cNvSpPr>
          <p:nvPr>
            <p:ph type="sldNum" idx="12"/>
          </p:nvPr>
        </p:nvSpPr>
        <p:spPr>
          <a:xfrm>
            <a:off x="8761148" y="4735611"/>
            <a:ext cx="205324"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9</a:t>
            </a:fld>
            <a:endParaRPr dirty="0"/>
          </a:p>
        </p:txBody>
      </p:sp>
      <p:pic>
        <p:nvPicPr>
          <p:cNvPr id="10" name="Picture 9" descr="Engineering drawing&#10;&#10;Description automatically generated with medium confidence">
            <a:extLst>
              <a:ext uri="{FF2B5EF4-FFF2-40B4-BE49-F238E27FC236}">
                <a16:creationId xmlns:a16="http://schemas.microsoft.com/office/drawing/2014/main" id="{33A3A640-9B96-A0DC-1044-7FA983422931}"/>
              </a:ext>
            </a:extLst>
          </p:cNvPr>
          <p:cNvPicPr>
            <a:picLocks noChangeAspect="1"/>
          </p:cNvPicPr>
          <p:nvPr/>
        </p:nvPicPr>
        <p:blipFill>
          <a:blip r:embed="rId8"/>
          <a:stretch>
            <a:fillRect/>
          </a:stretch>
        </p:blipFill>
        <p:spPr>
          <a:xfrm>
            <a:off x="5429552" y="895201"/>
            <a:ext cx="1371973" cy="1371973"/>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
                                            <p:txEl>
                                              <p:pRg st="0" end="0"/>
                                            </p:txEl>
                                          </p:spTgt>
                                        </p:tgtEl>
                                        <p:attrNameLst>
                                          <p:attrName>style.visibility</p:attrName>
                                        </p:attrNameLst>
                                      </p:cBhvr>
                                      <p:to>
                                        <p:strVal val="visible"/>
                                      </p:to>
                                    </p:set>
                                    <p:animEffect transition="in" filter="fade">
                                      <p:cBhvr>
                                        <p:cTn id="12" dur="1000"/>
                                        <p:tgtEl>
                                          <p:spTgt spid="104">
                                            <p:txEl>
                                              <p:pRg st="0" end="0"/>
                                            </p:txEl>
                                          </p:spTgt>
                                        </p:tgtEl>
                                      </p:cBhvr>
                                    </p:animEffect>
                                    <p:anim calcmode="lin" valueType="num">
                                      <p:cBhvr>
                                        <p:cTn id="13"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1000"/>
                                        <p:tgtEl>
                                          <p:spTgt spid="8">
                                            <p:txEl>
                                              <p:pRg st="0" end="0"/>
                                            </p:txEl>
                                          </p:spTgt>
                                        </p:tgtEl>
                                      </p:cBhvr>
                                    </p:animEffect>
                                    <p:anim calcmode="lin" valueType="num">
                                      <p:cBhvr>
                                        <p:cTn id="2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42" presetClass="entr" presetSubtype="0" fill="hold" grpId="0" nodeType="after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fade">
                                      <p:cBhvr>
                                        <p:cTn id="29" dur="1000"/>
                                        <p:tgtEl>
                                          <p:spTgt spid="8">
                                            <p:txEl>
                                              <p:pRg st="1" end="1"/>
                                            </p:txEl>
                                          </p:spTgt>
                                        </p:tgtEl>
                                      </p:cBhvr>
                                    </p:animEffect>
                                    <p:anim calcmode="lin" valueType="num">
                                      <p:cBhvr>
                                        <p:cTn id="3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1000"/>
                                        <p:tgtEl>
                                          <p:spTgt spid="8">
                                            <p:txEl>
                                              <p:pRg st="2" end="2"/>
                                            </p:txEl>
                                          </p:spTgt>
                                        </p:tgtEl>
                                      </p:cBhvr>
                                    </p:animEffect>
                                    <p:anim calcmode="lin" valueType="num">
                                      <p:cBhvr>
                                        <p:cTn id="3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6" grpId="0" animBg="1"/>
      <p:bldP spid="7" grpId="0" animBg="1"/>
      <p:bldP spid="8" grpId="0" build="p"/>
    </p:bld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663</Words>
  <Application>Microsoft Office PowerPoint</Application>
  <PresentationFormat>On-screen Show (16:9)</PresentationFormat>
  <Paragraphs>87</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Muli</vt:lpstr>
      <vt:lpstr>Verdana</vt:lpstr>
      <vt:lpstr>Perpetua</vt:lpstr>
      <vt:lpstr>Book Antiqua</vt:lpstr>
      <vt:lpstr>Lexend Deca</vt:lpstr>
      <vt:lpstr>Aliena template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Requirments</vt:lpstr>
      <vt:lpstr>PowerPoint Presentation</vt:lpstr>
      <vt:lpstr>Thank You!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Abdul Raqeeb</dc:creator>
  <cp:lastModifiedBy>Shaik Abdul Raqeeb</cp:lastModifiedBy>
  <cp:revision>31</cp:revision>
  <dcterms:modified xsi:type="dcterms:W3CDTF">2023-08-22T16:12:17Z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2023-03-21T06:37:48Z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635c55ad-c69e-4927-9177-64b201fa6563</vt:lpwstr>
  </property>
  <property fmtid="{D5CDD505-2E9C-101B-9397-08002B2CF9AE}" pid="7" name="MSIP_Label_defa4170-0d19-0005-0004-bc88714345d2_ActionId">
    <vt:lpwstr>913f9729-826e-4361-a295-8cdcd1e3536f</vt:lpwstr>
  </property>
  <property fmtid="{D5CDD505-2E9C-101B-9397-08002B2CF9AE}" pid="8" name="MSIP_Label_defa4170-0d19-0005-0004-bc88714345d2_ContentBits">
    <vt:lpwstr>0</vt:lpwstr>
  </property>
</Properties>
</file>