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7" r:id="rId5"/>
    <p:sldId id="271" r:id="rId6"/>
    <p:sldId id="261" r:id="rId7"/>
    <p:sldId id="262" r:id="rId8"/>
    <p:sldId id="272" r:id="rId9"/>
    <p:sldId id="259" r:id="rId10"/>
    <p:sldId id="263" r:id="rId11"/>
    <p:sldId id="264" r:id="rId12"/>
    <p:sldId id="260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FE64715-9891-4459-FEAE-F8900F43D530}" name="FNU Abdul Rasheed" initials="FA" userId="S::arash854@students.campbellsville.edu::bf82d7a2-09c8-4bc9-b0b2-86f2b700965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20/06/2024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British Airways Flight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Abdul Rasheed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80871-F3BD-F70C-60B3-7D1980B9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Cabin Staff Service Ratings by Years:</a:t>
            </a:r>
            <a:endParaRPr lang="en-US" dirty="0"/>
          </a:p>
        </p:txBody>
      </p:sp>
      <p:pic>
        <p:nvPicPr>
          <p:cNvPr id="5" name="Content Placeholder 4" descr="A graph with a line and a line graph&#10;&#10;Description automatically generated with medium confidence">
            <a:extLst>
              <a:ext uri="{FF2B5EF4-FFF2-40B4-BE49-F238E27FC236}">
                <a16:creationId xmlns:a16="http://schemas.microsoft.com/office/drawing/2014/main" id="{805A3AA3-0E2E-EACD-FFE1-844258997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9411"/>
            <a:ext cx="9685420" cy="50532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B1670E-5732-F714-AB31-14264864B93D}"/>
              </a:ext>
            </a:extLst>
          </p:cNvPr>
          <p:cNvSpPr txBox="1"/>
          <p:nvPr/>
        </p:nvSpPr>
        <p:spPr>
          <a:xfrm>
            <a:off x="5727032" y="1888958"/>
            <a:ext cx="4427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average cabin staff services was the </a:t>
            </a:r>
            <a:r>
              <a:rPr lang="en-US" dirty="0">
                <a:highlight>
                  <a:srgbClr val="FFFF00"/>
                </a:highlight>
              </a:rPr>
              <a:t>lowest in 2017</a:t>
            </a:r>
            <a:r>
              <a:rPr lang="en-US" dirty="0"/>
              <a:t>. In the following few years It was improved and </a:t>
            </a:r>
            <a:r>
              <a:rPr lang="en-US" dirty="0">
                <a:highlight>
                  <a:srgbClr val="FFFF00"/>
                </a:highlight>
              </a:rPr>
              <a:t>declining since 2020.</a:t>
            </a:r>
          </a:p>
        </p:txBody>
      </p:sp>
    </p:spTree>
    <p:extLst>
      <p:ext uri="{BB962C8B-B14F-4D97-AF65-F5344CB8AC3E}">
        <p14:creationId xmlns:p14="http://schemas.microsoft.com/office/powerpoint/2010/main" val="2825599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B7CF-50F1-FEC4-677B-3212D655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Services impact the Recommending the  British Airways;</a:t>
            </a:r>
          </a:p>
        </p:txBody>
      </p:sp>
      <p:pic>
        <p:nvPicPr>
          <p:cNvPr id="5" name="Content Placeholder 4" descr="A graph of a number of blue squares&#10;&#10;Description automatically generated with medium confidence">
            <a:extLst>
              <a:ext uri="{FF2B5EF4-FFF2-40B4-BE49-F238E27FC236}">
                <a16:creationId xmlns:a16="http://schemas.microsoft.com/office/drawing/2014/main" id="{D45CF2A9-F34D-0D48-E32E-3FB5FCDB2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52" y="1777499"/>
            <a:ext cx="6641515" cy="47153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FA43C1-3BC3-0529-7BB4-E65880475666}"/>
              </a:ext>
            </a:extLst>
          </p:cNvPr>
          <p:cNvSpPr txBox="1"/>
          <p:nvPr/>
        </p:nvSpPr>
        <p:spPr>
          <a:xfrm>
            <a:off x="7495674" y="2273968"/>
            <a:ext cx="44276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average Ground service for passenger </a:t>
            </a:r>
            <a:r>
              <a:rPr lang="en-US" dirty="0">
                <a:highlight>
                  <a:srgbClr val="FFFF00"/>
                </a:highlight>
              </a:rPr>
              <a:t>not recommended British airways  is 2.24</a:t>
            </a:r>
            <a:r>
              <a:rPr lang="en-US" dirty="0"/>
              <a:t>, whereas those </a:t>
            </a:r>
            <a:r>
              <a:rPr lang="en-US" dirty="0">
                <a:highlight>
                  <a:srgbClr val="FFFF00"/>
                </a:highlight>
              </a:rPr>
              <a:t>recommending is 3.69</a:t>
            </a:r>
            <a:r>
              <a:rPr lang="en-US" dirty="0"/>
              <a:t>. Hence, the ground services plays an important factor for customers to recommending the British Airways.</a:t>
            </a:r>
          </a:p>
        </p:txBody>
      </p:sp>
    </p:spTree>
    <p:extLst>
      <p:ext uri="{BB962C8B-B14F-4D97-AF65-F5344CB8AC3E}">
        <p14:creationId xmlns:p14="http://schemas.microsoft.com/office/powerpoint/2010/main" val="1395602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4B7F-FB75-4CD2-8494-519C4D55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6567"/>
            <a:ext cx="10515600" cy="190725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ratings across different months:</a:t>
            </a:r>
          </a:p>
        </p:txBody>
      </p:sp>
      <p:pic>
        <p:nvPicPr>
          <p:cNvPr id="9" name="Content Placeholder 8" descr="A graph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C7D05ADB-91FA-12E7-2FDC-CCE66B3C2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4623"/>
            <a:ext cx="6878916" cy="545030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E32D01-66E8-5B1E-10DC-BF8FE6F08954}"/>
              </a:ext>
            </a:extLst>
          </p:cNvPr>
          <p:cNvSpPr txBox="1"/>
          <p:nvPr/>
        </p:nvSpPr>
        <p:spPr>
          <a:xfrm>
            <a:off x="8360229" y="1541417"/>
            <a:ext cx="3500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 ratings are the </a:t>
            </a:r>
            <a:r>
              <a:rPr lang="en-US" dirty="0">
                <a:highlight>
                  <a:srgbClr val="FFFF00"/>
                </a:highlight>
              </a:rPr>
              <a:t>lowest in the middle of years</a:t>
            </a:r>
            <a:r>
              <a:rPr lang="en-US" dirty="0"/>
              <a:t> except food &amp; beverages ratings</a:t>
            </a:r>
          </a:p>
        </p:txBody>
      </p:sp>
    </p:spTree>
    <p:extLst>
      <p:ext uri="{BB962C8B-B14F-4D97-AF65-F5344CB8AC3E}">
        <p14:creationId xmlns:p14="http://schemas.microsoft.com/office/powerpoint/2010/main" val="1737993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36DA0-2AE8-4778-41B9-EE9D0527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Various Ratings on Total Rating: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2165A7-A99D-023E-0C2A-C98AF6C01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1784"/>
            <a:ext cx="8475616" cy="56562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87B50C-2898-96DC-B695-CEAC9F19FB3E}"/>
              </a:ext>
            </a:extLst>
          </p:cNvPr>
          <p:cNvSpPr txBox="1"/>
          <p:nvPr/>
        </p:nvSpPr>
        <p:spPr>
          <a:xfrm>
            <a:off x="9588137" y="1554480"/>
            <a:ext cx="23905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Heat map, Value for </a:t>
            </a:r>
            <a:r>
              <a:rPr lang="en-US" dirty="0">
                <a:highlight>
                  <a:srgbClr val="FFFF00"/>
                </a:highlight>
              </a:rPr>
              <a:t>money is highly corelated to the total ratings</a:t>
            </a:r>
            <a:r>
              <a:rPr lang="en-US" dirty="0"/>
              <a:t> which is .84, also seat comfort, cabin staff service, food and beverages are highly related to total rating.</a:t>
            </a:r>
          </a:p>
        </p:txBody>
      </p:sp>
    </p:spTree>
    <p:extLst>
      <p:ext uri="{BB962C8B-B14F-4D97-AF65-F5344CB8AC3E}">
        <p14:creationId xmlns:p14="http://schemas.microsoft.com/office/powerpoint/2010/main" val="2859293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F071-F35E-ABBA-5379-470CB1ED2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503"/>
            <a:ext cx="10515600" cy="1586185"/>
          </a:xfrm>
        </p:spPr>
        <p:txBody>
          <a:bodyPr/>
          <a:lstStyle/>
          <a:p>
            <a:pPr algn="l"/>
            <a:r>
              <a:rPr lang="en-IN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Boeing 787 and its</a:t>
            </a:r>
            <a:r>
              <a:rPr lang="en-IN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Ratings:</a:t>
            </a:r>
          </a:p>
        </p:txBody>
      </p:sp>
      <p:pic>
        <p:nvPicPr>
          <p:cNvPr id="5" name="Content Placeholder 4" descr="A graph of different colored rectangular shapes&#10;&#10;Description automatically generated">
            <a:extLst>
              <a:ext uri="{FF2B5EF4-FFF2-40B4-BE49-F238E27FC236}">
                <a16:creationId xmlns:a16="http://schemas.microsoft.com/office/drawing/2014/main" id="{BF4DA580-38DD-E6FA-0DDD-948551AA8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175657"/>
            <a:ext cx="10515599" cy="56823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157F9-D396-A6C5-B6FD-35525C1AC46D}"/>
              </a:ext>
            </a:extLst>
          </p:cNvPr>
          <p:cNvSpPr txBox="1"/>
          <p:nvPr/>
        </p:nvSpPr>
        <p:spPr>
          <a:xfrm>
            <a:off x="7106194" y="1567542"/>
            <a:ext cx="3918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Boeing 787 has the highest average of different ratings, which is more than 3 in every aspects.</a:t>
            </a:r>
          </a:p>
        </p:txBody>
      </p:sp>
    </p:spTree>
    <p:extLst>
      <p:ext uri="{BB962C8B-B14F-4D97-AF65-F5344CB8AC3E}">
        <p14:creationId xmlns:p14="http://schemas.microsoft.com/office/powerpoint/2010/main" val="3710631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D37C-8704-0645-3D2A-615AA9A4C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Boeing 787, Ratings and Recommended:</a:t>
            </a:r>
          </a:p>
        </p:txBody>
      </p:sp>
      <p:pic>
        <p:nvPicPr>
          <p:cNvPr id="5" name="Content Placeholder 4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662EE9DA-0958-CABB-247F-4C1F022AE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3040"/>
            <a:ext cx="10515599" cy="5278029"/>
          </a:xfrm>
        </p:spPr>
      </p:pic>
    </p:spTree>
    <p:extLst>
      <p:ext uri="{BB962C8B-B14F-4D97-AF65-F5344CB8AC3E}">
        <p14:creationId xmlns:p14="http://schemas.microsoft.com/office/powerpoint/2010/main" val="2435274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C0ED-DEAF-6292-3B32-8B8848E4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Boeing 777-200, Ratings and Recommended:</a:t>
            </a:r>
          </a:p>
        </p:txBody>
      </p:sp>
      <p:pic>
        <p:nvPicPr>
          <p:cNvPr id="5" name="Content Placeholder 4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D891CA99-1746-1DD8-0C3A-CC3B92C92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08" y="1528354"/>
            <a:ext cx="9888583" cy="4964521"/>
          </a:xfrm>
        </p:spPr>
      </p:pic>
    </p:spTree>
    <p:extLst>
      <p:ext uri="{BB962C8B-B14F-4D97-AF65-F5344CB8AC3E}">
        <p14:creationId xmlns:p14="http://schemas.microsoft.com/office/powerpoint/2010/main" val="1293818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9961-A987-F63D-943B-DA342203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 of Various aircrafts, ratings and recommendation: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7DF99-C08C-2419-645C-60D5A8F80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frequent Aircrafts are the A320, Boeing 777, Boeing 747-400, A380, Boeing 777-200, A319, Boeing 747, A321 and Boeing 787 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with total of </a:t>
            </a:r>
            <a:r>
              <a:rPr lang="en-I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1491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Aircrafts 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Boeing 787, 747-400, 777 and A320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various average ratings 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 recommended more than 4.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Aircrafts 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Boeing 747, 777-300 and A321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various ratings average in 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not recommended more than 4</a:t>
            </a:r>
          </a:p>
        </p:txBody>
      </p:sp>
    </p:spTree>
    <p:extLst>
      <p:ext uri="{BB962C8B-B14F-4D97-AF65-F5344CB8AC3E}">
        <p14:creationId xmlns:p14="http://schemas.microsoft.com/office/powerpoint/2010/main" val="356262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B8CD-BEBD-8402-0237-B363EB8C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different traveler types across various seat types:</a:t>
            </a:r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1C3C8C2-A590-356B-D4E2-A26851D67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6137"/>
            <a:ext cx="10194758" cy="508935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2589F2-D488-619B-5839-1AC9A2A7EE4C}"/>
              </a:ext>
            </a:extLst>
          </p:cNvPr>
          <p:cNvSpPr txBox="1"/>
          <p:nvPr/>
        </p:nvSpPr>
        <p:spPr>
          <a:xfrm>
            <a:off x="5077326" y="1888958"/>
            <a:ext cx="42952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every type of traveler most customer book the </a:t>
            </a:r>
            <a:r>
              <a:rPr lang="en-US" dirty="0">
                <a:highlight>
                  <a:srgbClr val="FFFF00"/>
                </a:highlight>
              </a:rPr>
              <a:t>Economy seat which is 1977 </a:t>
            </a:r>
            <a:r>
              <a:rPr lang="en-US" dirty="0"/>
              <a:t>in total, second the </a:t>
            </a:r>
            <a:r>
              <a:rPr lang="en-US" dirty="0">
                <a:highlight>
                  <a:srgbClr val="FFFF00"/>
                </a:highlight>
              </a:rPr>
              <a:t>business class with 1234,  together 3211 which account for 84.54% of all the seats.</a:t>
            </a:r>
          </a:p>
        </p:txBody>
      </p:sp>
    </p:spTree>
    <p:extLst>
      <p:ext uri="{BB962C8B-B14F-4D97-AF65-F5344CB8AC3E}">
        <p14:creationId xmlns:p14="http://schemas.microsoft.com/office/powerpoint/2010/main" val="111380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BD0D0-F9BD-84AF-5913-9344800B9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Total Ratings for Different Types of Travelers:</a:t>
            </a:r>
            <a:endParaRPr lang="en-US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D76CC1-D0AC-41E2-A105-987C1C73F2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408480"/>
              </p:ext>
            </p:extLst>
          </p:nvPr>
        </p:nvGraphicFramePr>
        <p:xfrm>
          <a:off x="741946" y="1690688"/>
          <a:ext cx="10495549" cy="4289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857">
                  <a:extLst>
                    <a:ext uri="{9D8B030D-6E8A-4147-A177-3AD203B41FA5}">
                      <a16:colId xmlns:a16="http://schemas.microsoft.com/office/drawing/2014/main" val="2209002923"/>
                    </a:ext>
                  </a:extLst>
                </a:gridCol>
                <a:gridCol w="1278857">
                  <a:extLst>
                    <a:ext uri="{9D8B030D-6E8A-4147-A177-3AD203B41FA5}">
                      <a16:colId xmlns:a16="http://schemas.microsoft.com/office/drawing/2014/main" val="1032472034"/>
                    </a:ext>
                  </a:extLst>
                </a:gridCol>
                <a:gridCol w="1278857">
                  <a:extLst>
                    <a:ext uri="{9D8B030D-6E8A-4147-A177-3AD203B41FA5}">
                      <a16:colId xmlns:a16="http://schemas.microsoft.com/office/drawing/2014/main" val="3070203664"/>
                    </a:ext>
                  </a:extLst>
                </a:gridCol>
                <a:gridCol w="1278857">
                  <a:extLst>
                    <a:ext uri="{9D8B030D-6E8A-4147-A177-3AD203B41FA5}">
                      <a16:colId xmlns:a16="http://schemas.microsoft.com/office/drawing/2014/main" val="2457019816"/>
                    </a:ext>
                  </a:extLst>
                </a:gridCol>
                <a:gridCol w="1278857">
                  <a:extLst>
                    <a:ext uri="{9D8B030D-6E8A-4147-A177-3AD203B41FA5}">
                      <a16:colId xmlns:a16="http://schemas.microsoft.com/office/drawing/2014/main" val="1055503021"/>
                    </a:ext>
                  </a:extLst>
                </a:gridCol>
                <a:gridCol w="1278857">
                  <a:extLst>
                    <a:ext uri="{9D8B030D-6E8A-4147-A177-3AD203B41FA5}">
                      <a16:colId xmlns:a16="http://schemas.microsoft.com/office/drawing/2014/main" val="1915606820"/>
                    </a:ext>
                  </a:extLst>
                </a:gridCol>
                <a:gridCol w="1595186">
                  <a:extLst>
                    <a:ext uri="{9D8B030D-6E8A-4147-A177-3AD203B41FA5}">
                      <a16:colId xmlns:a16="http://schemas.microsoft.com/office/drawing/2014/main" val="728177669"/>
                    </a:ext>
                  </a:extLst>
                </a:gridCol>
                <a:gridCol w="1227221">
                  <a:extLst>
                    <a:ext uri="{9D8B030D-6E8A-4147-A177-3AD203B41FA5}">
                      <a16:colId xmlns:a16="http://schemas.microsoft.com/office/drawing/2014/main" val="1857577512"/>
                    </a:ext>
                  </a:extLst>
                </a:gridCol>
              </a:tblGrid>
              <a:tr h="13716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>
                        <a:effectLst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Type Of Traveller</a:t>
                      </a:r>
                    </a:p>
                    <a:p>
                      <a:pPr algn="ctr" fontAlgn="ctr"/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Seat Comfort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Cabin Staff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Food &amp; Beverages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Ground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Value For Money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Inflight Entertainment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Total Rating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919779"/>
                  </a:ext>
                </a:extLst>
              </a:tr>
              <a:tr h="406422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  <a:highlight>
                            <a:srgbClr val="FF0000"/>
                          </a:highlight>
                        </a:rPr>
                        <a:t>Business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highlight>
                            <a:srgbClr val="FF0000"/>
                          </a:highlight>
                        </a:rPr>
                        <a:t>2.507576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highlight>
                            <a:srgbClr val="FF0000"/>
                          </a:highlight>
                        </a:rPr>
                        <a:t>2.865152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highlight>
                            <a:srgbClr val="FF0000"/>
                          </a:highlight>
                        </a:rPr>
                        <a:t>2.345455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highlight>
                            <a:srgbClr val="FF0000"/>
                          </a:highlight>
                        </a:rPr>
                        <a:t>2.486364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  <a:highlight>
                            <a:srgbClr val="FF0000"/>
                          </a:highlight>
                        </a:rPr>
                        <a:t>2.121212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highlight>
                            <a:srgbClr val="FF0000"/>
                          </a:highlight>
                        </a:rPr>
                        <a:t>2.569697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highlight>
                            <a:srgbClr val="FF0000"/>
                          </a:highlight>
                        </a:rPr>
                        <a:t>1.756061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746745"/>
                  </a:ext>
                </a:extLst>
              </a:tr>
              <a:tr h="701496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>
                          <a:effectLst/>
                        </a:rPr>
                        <a:t>Couple Leisure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2.773567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3.194363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2.686103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2.823129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2.551992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2.839650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2.251215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75016"/>
                  </a:ext>
                </a:extLst>
              </a:tr>
              <a:tr h="701496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>
                          <a:effectLst/>
                        </a:rPr>
                        <a:t>Family Leisure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2.772182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3.167866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2.669065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2.717026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2.513189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2.781775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2.142686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149481"/>
                  </a:ext>
                </a:extLst>
              </a:tr>
              <a:tr h="701496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>
                          <a:effectLst/>
                        </a:rPr>
                        <a:t>Solo Leisure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2.996764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3.331176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2.843581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2.970874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2.796117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2.894283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2.489213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330211"/>
                  </a:ext>
                </a:extLst>
              </a:tr>
              <a:tr h="406422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Unknown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3.210458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3.532026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3.075817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2.996078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3.266667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2.958170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2.6169932.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8676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F2005DD-9FD4-2205-C958-D2F4569D605D}"/>
              </a:ext>
            </a:extLst>
          </p:cNvPr>
          <p:cNvSpPr txBox="1"/>
          <p:nvPr/>
        </p:nvSpPr>
        <p:spPr>
          <a:xfrm>
            <a:off x="1046747" y="6220326"/>
            <a:ext cx="380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 Unknown is the missing data</a:t>
            </a:r>
          </a:p>
        </p:txBody>
      </p:sp>
    </p:spTree>
    <p:extLst>
      <p:ext uri="{BB962C8B-B14F-4D97-AF65-F5344CB8AC3E}">
        <p14:creationId xmlns:p14="http://schemas.microsoft.com/office/powerpoint/2010/main" val="229473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Ratings of Business Travellers: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IN" sz="1600" b="0" i="0" u="none" strike="noStrike" dirty="0">
              <a:solidFill>
                <a:srgbClr val="000000"/>
              </a:solidFill>
              <a:effectLst/>
            </a:endParaRPr>
          </a:p>
          <a:p>
            <a:endParaRPr lang="en-GB" dirty="0"/>
          </a:p>
        </p:txBody>
      </p:sp>
      <p:pic>
        <p:nvPicPr>
          <p:cNvPr id="6" name="Picture 5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25ABCDB6-6C22-A706-2FEC-CAF042245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9" y="1366378"/>
            <a:ext cx="10680031" cy="5269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D576F8-CC78-6A54-12F5-F473762F1AB4}"/>
              </a:ext>
            </a:extLst>
          </p:cNvPr>
          <p:cNvSpPr txBox="1"/>
          <p:nvPr/>
        </p:nvSpPr>
        <p:spPr>
          <a:xfrm>
            <a:off x="6424863" y="1973179"/>
            <a:ext cx="4355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average ratings of </a:t>
            </a:r>
            <a:r>
              <a:rPr lang="en-US" dirty="0">
                <a:highlight>
                  <a:srgbClr val="FFFF00"/>
                </a:highlight>
              </a:rPr>
              <a:t>Business travelers is </a:t>
            </a:r>
            <a:r>
              <a:rPr lang="en-US" dirty="0"/>
              <a:t>the lowest among all types of travelers, significant difference in </a:t>
            </a:r>
            <a:r>
              <a:rPr lang="en-US" dirty="0">
                <a:highlight>
                  <a:srgbClr val="FFFF00"/>
                </a:highlight>
              </a:rPr>
              <a:t>total ratings which is 1.76 on scale of 5.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4F1D0-902B-DC1D-2C8E-0923EEA0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Business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travellers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recommending British Airways: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124CC-BF8D-E228-0574-505117604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Business travelers passengers are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660.</a:t>
            </a:r>
          </a:p>
          <a:p>
            <a:r>
              <a:rPr lang="en-US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77.42%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 business travelers are not recommending the British Airways.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22.42%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recommending to fly with British Airways.</a:t>
            </a:r>
          </a:p>
        </p:txBody>
      </p:sp>
    </p:spTree>
    <p:extLst>
      <p:ext uri="{BB962C8B-B14F-4D97-AF65-F5344CB8AC3E}">
        <p14:creationId xmlns:p14="http://schemas.microsoft.com/office/powerpoint/2010/main" val="78689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532C-829D-91E8-1401-4BF64077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Ratings of different types of classes:</a:t>
            </a:r>
          </a:p>
        </p:txBody>
      </p:sp>
      <p:graphicFrame>
        <p:nvGraphicFramePr>
          <p:cNvPr id="28" name="Content Placeholder 27">
            <a:extLst>
              <a:ext uri="{FF2B5EF4-FFF2-40B4-BE49-F238E27FC236}">
                <a16:creationId xmlns:a16="http://schemas.microsoft.com/office/drawing/2014/main" id="{34B85361-EFB7-DBBB-28E6-C2FDCBD0D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398736"/>
              </p:ext>
            </p:extLst>
          </p:nvPr>
        </p:nvGraphicFramePr>
        <p:xfrm>
          <a:off x="1124953" y="2021305"/>
          <a:ext cx="10228848" cy="3489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264">
                  <a:extLst>
                    <a:ext uri="{9D8B030D-6E8A-4147-A177-3AD203B41FA5}">
                      <a16:colId xmlns:a16="http://schemas.microsoft.com/office/drawing/2014/main" val="1637812668"/>
                    </a:ext>
                  </a:extLst>
                </a:gridCol>
                <a:gridCol w="1461264">
                  <a:extLst>
                    <a:ext uri="{9D8B030D-6E8A-4147-A177-3AD203B41FA5}">
                      <a16:colId xmlns:a16="http://schemas.microsoft.com/office/drawing/2014/main" val="1856731244"/>
                    </a:ext>
                  </a:extLst>
                </a:gridCol>
                <a:gridCol w="1461264">
                  <a:extLst>
                    <a:ext uri="{9D8B030D-6E8A-4147-A177-3AD203B41FA5}">
                      <a16:colId xmlns:a16="http://schemas.microsoft.com/office/drawing/2014/main" val="184109485"/>
                    </a:ext>
                  </a:extLst>
                </a:gridCol>
                <a:gridCol w="1461264">
                  <a:extLst>
                    <a:ext uri="{9D8B030D-6E8A-4147-A177-3AD203B41FA5}">
                      <a16:colId xmlns:a16="http://schemas.microsoft.com/office/drawing/2014/main" val="1212167604"/>
                    </a:ext>
                  </a:extLst>
                </a:gridCol>
                <a:gridCol w="1461264">
                  <a:extLst>
                    <a:ext uri="{9D8B030D-6E8A-4147-A177-3AD203B41FA5}">
                      <a16:colId xmlns:a16="http://schemas.microsoft.com/office/drawing/2014/main" val="1630423892"/>
                    </a:ext>
                  </a:extLst>
                </a:gridCol>
                <a:gridCol w="1723380">
                  <a:extLst>
                    <a:ext uri="{9D8B030D-6E8A-4147-A177-3AD203B41FA5}">
                      <a16:colId xmlns:a16="http://schemas.microsoft.com/office/drawing/2014/main" val="3744455804"/>
                    </a:ext>
                  </a:extLst>
                </a:gridCol>
                <a:gridCol w="1199148">
                  <a:extLst>
                    <a:ext uri="{9D8B030D-6E8A-4147-A177-3AD203B41FA5}">
                      <a16:colId xmlns:a16="http://schemas.microsoft.com/office/drawing/2014/main" val="1177328583"/>
                    </a:ext>
                  </a:extLst>
                </a:gridCol>
              </a:tblGrid>
              <a:tr h="6828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Seat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Seat Comfort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Cabin Staff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Food &amp; Beverages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For 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Inflight 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314848"/>
                  </a:ext>
                </a:extLst>
              </a:tr>
              <a:tr h="67481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Business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2.901945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3.438412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2.949757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2.760940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2.782010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2.552674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132663"/>
                  </a:ext>
                </a:extLst>
              </a:tr>
              <a:tr h="67481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Economy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highlight>
                            <a:srgbClr val="FF0000"/>
                          </a:highlight>
                        </a:rPr>
                        <a:t>2.734952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highlight>
                            <a:srgbClr val="FF0000"/>
                          </a:highlight>
                        </a:rPr>
                        <a:t>3.057663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highlight>
                            <a:srgbClr val="FF0000"/>
                          </a:highlight>
                        </a:rPr>
                        <a:t>2.567021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highlight>
                            <a:srgbClr val="FF0000"/>
                          </a:highlight>
                        </a:rPr>
                        <a:t>2.586748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highlight>
                            <a:srgbClr val="FF0000"/>
                          </a:highlight>
                        </a:rPr>
                        <a:t>2.692463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  <a:highlight>
                            <a:srgbClr val="FF0000"/>
                          </a:highlight>
                        </a:rPr>
                        <a:t>2.150228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520534"/>
                  </a:ext>
                </a:extLst>
              </a:tr>
              <a:tr h="3909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First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3.665116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3.920930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3.218605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3.051163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3.074419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2.993023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374988"/>
                  </a:ext>
                </a:extLst>
              </a:tr>
              <a:tr h="67481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Premium Economy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3.029730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3.113514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2.710811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2.664865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2.813514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2.412162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3067791"/>
                  </a:ext>
                </a:extLst>
              </a:tr>
              <a:tr h="3909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3.000000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2.000000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2.500000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1.250000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792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38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B940-2AB6-3BAD-D851-87DBC39E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Ratings of Economy Seat:</a:t>
            </a:r>
            <a:endParaRPr lang="en-US" b="1" dirty="0"/>
          </a:p>
        </p:txBody>
      </p:sp>
      <p:pic>
        <p:nvPicPr>
          <p:cNvPr id="5" name="Content Placeholder 4" descr="A graph of a bar chart&#10;&#10;Description automatically generated">
            <a:extLst>
              <a:ext uri="{FF2B5EF4-FFF2-40B4-BE49-F238E27FC236}">
                <a16:creationId xmlns:a16="http://schemas.microsoft.com/office/drawing/2014/main" id="{09E88730-12C8-E321-C0C4-1218546C5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27" y="1431758"/>
            <a:ext cx="9962146" cy="54262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34DCB6-AA97-52E1-EB7A-CFC7014D780D}"/>
              </a:ext>
            </a:extLst>
          </p:cNvPr>
          <p:cNvSpPr txBox="1"/>
          <p:nvPr/>
        </p:nvSpPr>
        <p:spPr>
          <a:xfrm>
            <a:off x="7724273" y="2057400"/>
            <a:ext cx="2935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Economy Class </a:t>
            </a:r>
            <a:r>
              <a:rPr lang="en-US" dirty="0"/>
              <a:t>has the lowest of all Ratings, with </a:t>
            </a:r>
            <a:r>
              <a:rPr lang="en-US" dirty="0">
                <a:highlight>
                  <a:srgbClr val="FFFF00"/>
                </a:highlight>
              </a:rPr>
              <a:t>total rating 2.15</a:t>
            </a:r>
          </a:p>
        </p:txBody>
      </p:sp>
    </p:spTree>
    <p:extLst>
      <p:ext uri="{BB962C8B-B14F-4D97-AF65-F5344CB8AC3E}">
        <p14:creationId xmlns:p14="http://schemas.microsoft.com/office/powerpoint/2010/main" val="250552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EF93-3640-A247-BB95-ABF53761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Economy class recommending British Airways: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147CC-EFB2-7590-EC98-AD56EAF2B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Economy seats passengers are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1977.</a:t>
            </a:r>
          </a:p>
          <a:p>
            <a:r>
              <a:rPr lang="en-US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64.18%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 Economy passengers are not recommending the British Airways.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35.81%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recommending to fly with British Airways.</a:t>
            </a:r>
          </a:p>
        </p:txBody>
      </p:sp>
    </p:spTree>
    <p:extLst>
      <p:ext uri="{BB962C8B-B14F-4D97-AF65-F5344CB8AC3E}">
        <p14:creationId xmlns:p14="http://schemas.microsoft.com/office/powerpoint/2010/main" val="110283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he average Cabin staff service declines in the second quarters of every year.&#10;">
            <a:extLst>
              <a:ext uri="{FF2B5EF4-FFF2-40B4-BE49-F238E27FC236}">
                <a16:creationId xmlns:a16="http://schemas.microsoft.com/office/drawing/2014/main" id="{CB455BCE-CC56-AE47-3A48-F0CEC52B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Cabin Staff Service Ratings by Months: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graph of a graph with blue lines&#10;&#10;Description automatically generated">
            <a:extLst>
              <a:ext uri="{FF2B5EF4-FFF2-40B4-BE49-F238E27FC236}">
                <a16:creationId xmlns:a16="http://schemas.microsoft.com/office/drawing/2014/main" id="{D8B040F7-2C31-F8F1-393E-30F7DF96C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47" y="1287380"/>
            <a:ext cx="9793705" cy="53059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8374E7-D7B1-358A-C8E6-6B2E17394CCA}"/>
              </a:ext>
            </a:extLst>
          </p:cNvPr>
          <p:cNvSpPr txBox="1"/>
          <p:nvPr/>
        </p:nvSpPr>
        <p:spPr>
          <a:xfrm>
            <a:off x="5618748" y="1828799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average cabin staff is </a:t>
            </a:r>
            <a:r>
              <a:rPr lang="en-US" dirty="0">
                <a:highlight>
                  <a:srgbClr val="FFFF00"/>
                </a:highlight>
              </a:rPr>
              <a:t>lowest between the months of April to August.</a:t>
            </a:r>
          </a:p>
        </p:txBody>
      </p:sp>
    </p:spTree>
    <p:extLst>
      <p:ext uri="{BB962C8B-B14F-4D97-AF65-F5344CB8AC3E}">
        <p14:creationId xmlns:p14="http://schemas.microsoft.com/office/powerpoint/2010/main" val="428665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613</Words>
  <Application>Microsoft Macintosh PowerPoint</Application>
  <PresentationFormat>Widescreen</PresentationFormat>
  <Paragraphs>129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British Airways Flight Reviews</vt:lpstr>
      <vt:lpstr>Distribution of different traveler types across various seat types:</vt:lpstr>
      <vt:lpstr>Average Total Ratings for Different Types of Travelers:</vt:lpstr>
      <vt:lpstr>Average Ratings of Business Travellers:</vt:lpstr>
      <vt:lpstr>Percentage of Business travellers recommending British Airways:</vt:lpstr>
      <vt:lpstr>Average Ratings of different types of classes:</vt:lpstr>
      <vt:lpstr>Average Ratings of Economy Seat:</vt:lpstr>
      <vt:lpstr>Percentage of Economy class recommending British Airways:</vt:lpstr>
      <vt:lpstr>Cabin Staff Service Ratings by Months:</vt:lpstr>
      <vt:lpstr>Cabin Staff Service Ratings by Years:</vt:lpstr>
      <vt:lpstr>Ground Services impact the Recommending the  British Airways;</vt:lpstr>
      <vt:lpstr>Different ratings across different months:</vt:lpstr>
      <vt:lpstr>Impact of Various Ratings on Total Rating:</vt:lpstr>
      <vt:lpstr>Boeing 787 and its Ratings:</vt:lpstr>
      <vt:lpstr>Boeing 787, Ratings and Recommended:</vt:lpstr>
      <vt:lpstr>Boeing 777-200, Ratings and Recommended:</vt:lpstr>
      <vt:lpstr>Explanation of Various aircrafts, ratings and recommendation: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FNU Abdul Rasheed</cp:lastModifiedBy>
  <cp:revision>11</cp:revision>
  <dcterms:created xsi:type="dcterms:W3CDTF">2022-12-06T11:13:27Z</dcterms:created>
  <dcterms:modified xsi:type="dcterms:W3CDTF">2024-06-20T10:36:52Z</dcterms:modified>
</cp:coreProperties>
</file>