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256" r:id="rId3"/>
    <p:sldId id="257" r:id="rId4"/>
    <p:sldId id="264" r:id="rId5"/>
    <p:sldId id="258" r:id="rId6"/>
    <p:sldId id="259" r:id="rId7"/>
    <p:sldId id="260" r:id="rId8"/>
    <p:sldId id="261"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092E7-5E73-47C5-8366-8D6AB136300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A3E18-ABEE-4B01-B6E3-0F29A2FA7C6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4E831BC-D56C-48C4-B4A0-18A2A166D5A3}" type="datetime1">
              <a:rPr lang="en-IN" smtClean="0"/>
            </a:fld>
            <a:endParaRPr lang="en-IN"/>
          </a:p>
        </p:txBody>
      </p:sp>
      <p:sp>
        <p:nvSpPr>
          <p:cNvPr id="5" name="Footer Placeholder 4"/>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A6F8447A-1D8C-4C8E-8CF2-B2CE2B1AE583}" type="datetime1">
              <a:rPr lang="en-IN" smtClean="0"/>
            </a:fld>
            <a:endParaRPr lang="en-IN"/>
          </a:p>
        </p:txBody>
      </p:sp>
      <p:sp>
        <p:nvSpPr>
          <p:cNvPr id="5" name="Footer Placeholder 4"/>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03EE62D-9BEB-4E4D-942C-EEB5F2C1D237}" type="datetime1">
              <a:rPr lang="en-IN" smtClean="0"/>
            </a:fld>
            <a:endParaRPr lang="en-IN"/>
          </a:p>
        </p:txBody>
      </p:sp>
      <p:sp>
        <p:nvSpPr>
          <p:cNvPr id="5" name="Footer Placeholder 4"/>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EB5727E-DA71-4BAE-B5EF-718C16C99FFA}" type="datetime1">
              <a:rPr lang="en-IN" smtClean="0"/>
            </a:fld>
            <a:endParaRPr lang="en-IN"/>
          </a:p>
        </p:txBody>
      </p:sp>
      <p:sp>
        <p:nvSpPr>
          <p:cNvPr id="5" name="Footer Placeholder 4"/>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AE048A20-E007-4FC1-B279-87BAFC4EAD84}" type="datetime1">
              <a:rPr lang="en-IN" smtClean="0"/>
            </a:fld>
            <a:endParaRPr lang="en-IN"/>
          </a:p>
        </p:txBody>
      </p:sp>
      <p:sp>
        <p:nvSpPr>
          <p:cNvPr id="5" name="Footer Placeholder 4"/>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F8B9E15F-31B5-40A4-8101-73FC1D582017}" type="datetime1">
              <a:rPr lang="en-IN" smtClean="0"/>
            </a:fld>
            <a:endParaRPr lang="en-IN"/>
          </a:p>
        </p:txBody>
      </p:sp>
      <p:sp>
        <p:nvSpPr>
          <p:cNvPr id="6" name="Footer Placeholder 5"/>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7" name="Slide Number Placeholder 6"/>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AABBCD2-F505-42F2-9CD5-7F1169E0177B}" type="datetime1">
              <a:rPr lang="en-IN" smtClean="0"/>
            </a:fld>
            <a:endParaRPr lang="en-IN"/>
          </a:p>
        </p:txBody>
      </p:sp>
      <p:sp>
        <p:nvSpPr>
          <p:cNvPr id="8" name="Footer Placeholder 7"/>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9" name="Slide Number Placeholder 8"/>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DDBD5C-82A7-40B7-BB23-4F5F6DB81BDC}" type="datetime1">
              <a:rPr lang="en-IN" smtClean="0"/>
            </a:fld>
            <a:endParaRPr lang="en-IN"/>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137B2-4B19-4812-8F59-C157D4D0E82E}" type="datetime1">
              <a:rPr lang="en-IN" smtClean="0"/>
            </a:fld>
            <a:endParaRPr lang="en-IN"/>
          </a:p>
        </p:txBody>
      </p:sp>
      <p:sp>
        <p:nvSpPr>
          <p:cNvPr id="3" name="Footer Placeholder 2"/>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4" name="Slide Number Placeholder 3"/>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D87E448-C7E5-4FE1-9429-5F21BE9BFA9A}" type="datetime1">
              <a:rPr lang="en-IN" smtClean="0"/>
            </a:fld>
            <a:endParaRPr lang="en-IN"/>
          </a:p>
        </p:txBody>
      </p:sp>
      <p:sp>
        <p:nvSpPr>
          <p:cNvPr id="6" name="Footer Placeholder 5"/>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7" name="Slide Number Placeholder 6"/>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C996D66-6E76-4B3E-8073-B4F07087EBD4}" type="datetime1">
              <a:rPr lang="en-IN" smtClean="0"/>
            </a:fld>
            <a:endParaRPr lang="en-IN"/>
          </a:p>
        </p:txBody>
      </p:sp>
      <p:sp>
        <p:nvSpPr>
          <p:cNvPr id="6" name="Footer Placeholder 5"/>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7" name="Slide Number Placeholder 6"/>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A6130-E65E-4D84-8849-A2483EA128D3}"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ICMISC 2024: CMR Institute of Technology, Hyderabad, India | Website:- www.iotsmartcon.com</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001D0-0BA0-4672-A6AB-84C1E77EF16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23975" y="5202555"/>
            <a:ext cx="9144000" cy="1426210"/>
          </a:xfrm>
        </p:spPr>
        <p:txBody>
          <a:bodyPr>
            <a:normAutofit/>
          </a:bodyPr>
          <a:lstStyle/>
          <a:p>
            <a:pPr algn="l"/>
            <a:r>
              <a:rPr lang="en-IN" sz="2000" b="1" dirty="0" smtClean="0">
                <a:solidFill>
                  <a:schemeClr val="accent2">
                    <a:lumMod val="50000"/>
                  </a:schemeClr>
                </a:solidFill>
              </a:rPr>
              <a:t>Presenters Name &amp; Affiliation:-</a:t>
            </a:r>
            <a:r>
              <a:rPr lang="en-US" altLang="en-IN" sz="2000" b="1" dirty="0" smtClean="0">
                <a:solidFill>
                  <a:schemeClr val="accent2">
                    <a:lumMod val="50000"/>
                  </a:schemeClr>
                </a:solidFill>
              </a:rPr>
              <a:t> </a:t>
            </a:r>
            <a:r>
              <a:rPr lang="en-IN" sz="2000" b="1" dirty="0" smtClean="0">
                <a:solidFill>
                  <a:schemeClr val="accent2">
                    <a:lumMod val="50000"/>
                  </a:schemeClr>
                </a:solidFill>
                <a:sym typeface="+mn-ea"/>
              </a:rPr>
              <a:t>Abdul Razzak R Yergatti</a:t>
            </a:r>
            <a:endParaRPr lang="en-IN" sz="2000" b="1" dirty="0" smtClean="0">
              <a:solidFill>
                <a:schemeClr val="accent2">
                  <a:lumMod val="50000"/>
                </a:schemeClr>
              </a:solidFill>
            </a:endParaRPr>
          </a:p>
          <a:p>
            <a:pPr algn="l"/>
            <a:r>
              <a:rPr lang="en-IN" sz="2000" b="1" dirty="0" smtClean="0">
                <a:solidFill>
                  <a:schemeClr val="accent2">
                    <a:lumMod val="50000"/>
                  </a:schemeClr>
                </a:solidFill>
              </a:rPr>
              <a:t>Name of All the Authors:- Abdul Razzak R Yergatti, Vinayak Suresh Bhajantri</a:t>
            </a:r>
            <a:r>
              <a:rPr lang="en-US" altLang="en-IN" sz="2000" b="1" dirty="0" smtClean="0">
                <a:solidFill>
                  <a:schemeClr val="accent2">
                    <a:lumMod val="50000"/>
                  </a:schemeClr>
                </a:solidFill>
              </a:rPr>
              <a:t> and</a:t>
            </a:r>
            <a:r>
              <a:rPr lang="en-IN" sz="2000" b="1" dirty="0" smtClean="0">
                <a:solidFill>
                  <a:schemeClr val="accent2">
                    <a:lumMod val="50000"/>
                  </a:schemeClr>
                </a:solidFill>
              </a:rPr>
              <a:t> </a:t>
            </a:r>
            <a:r>
              <a:rPr lang="en-US" altLang="en-IN" sz="2000" b="1" dirty="0" smtClean="0">
                <a:solidFill>
                  <a:schemeClr val="accent2">
                    <a:lumMod val="50000"/>
                  </a:schemeClr>
                </a:solidFill>
              </a:rPr>
              <a:t>			</a:t>
            </a:r>
            <a:r>
              <a:rPr lang="en-IN" sz="2000" b="1" dirty="0" smtClean="0">
                <a:solidFill>
                  <a:schemeClr val="accent2">
                    <a:lumMod val="50000"/>
                  </a:schemeClr>
                </a:solidFill>
              </a:rPr>
              <a:t>Rahul B Sajjan</a:t>
            </a:r>
            <a:endParaRPr lang="en-IN" sz="2000" b="1" dirty="0" smtClean="0">
              <a:solidFill>
                <a:schemeClr val="accent2">
                  <a:lumMod val="50000"/>
                </a:schemeClr>
              </a:solidFill>
            </a:endParaRPr>
          </a:p>
        </p:txBody>
      </p:sp>
      <p:pic>
        <p:nvPicPr>
          <p:cNvPr id="4" name="Picture 3"/>
          <p:cNvPicPr>
            <a:picLocks noChangeAspect="1"/>
          </p:cNvPicPr>
          <p:nvPr/>
        </p:nvPicPr>
        <p:blipFill>
          <a:blip r:embed="rId1"/>
          <a:stretch>
            <a:fillRect/>
          </a:stretch>
        </p:blipFill>
        <p:spPr>
          <a:xfrm>
            <a:off x="8635823" y="280079"/>
            <a:ext cx="3314699" cy="915686"/>
          </a:xfrm>
          <a:prstGeom prst="rect">
            <a:avLst/>
          </a:prstGeom>
        </p:spPr>
      </p:pic>
      <p:sp>
        <p:nvSpPr>
          <p:cNvPr id="6" name="Title 1"/>
          <p:cNvSpPr txBox="1"/>
          <p:nvPr/>
        </p:nvSpPr>
        <p:spPr>
          <a:xfrm>
            <a:off x="1562403" y="754092"/>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002060"/>
                </a:solidFill>
                <a:latin typeface="Book Antiqua" panose="02040602050305030304" pitchFamily="18" charset="0"/>
              </a:rPr>
              <a:t>5th International conference on Recent Trends in Machine Learning, IOT, Smart Cities &amp; </a:t>
            </a:r>
            <a:r>
              <a:rPr lang="en-US" sz="2800" b="1" dirty="0" smtClean="0">
                <a:solidFill>
                  <a:srgbClr val="002060"/>
                </a:solidFill>
                <a:latin typeface="Book Antiqua" panose="02040602050305030304" pitchFamily="18" charset="0"/>
              </a:rPr>
              <a:t>Application (ICMISC 2024)</a:t>
            </a:r>
            <a:endParaRPr lang="en-US" sz="2800" b="1" dirty="0" smtClean="0">
              <a:solidFill>
                <a:srgbClr val="002060"/>
              </a:solidFill>
              <a:latin typeface="Book Antiqua" panose="02040602050305030304" pitchFamily="18" charset="0"/>
            </a:endParaRPr>
          </a:p>
          <a:p>
            <a:endParaRPr lang="en-US" sz="1600" b="1" dirty="0" smtClean="0">
              <a:solidFill>
                <a:schemeClr val="accent6">
                  <a:lumMod val="50000"/>
                </a:schemeClr>
              </a:solidFill>
            </a:endParaRPr>
          </a:p>
          <a:p>
            <a:r>
              <a:rPr lang="en-US" sz="1600" b="1" dirty="0" smtClean="0">
                <a:solidFill>
                  <a:schemeClr val="accent6">
                    <a:lumMod val="50000"/>
                  </a:schemeClr>
                </a:solidFill>
                <a:latin typeface="Book Antiqua" panose="02040602050305030304" pitchFamily="18" charset="0"/>
              </a:rPr>
              <a:t>28-29 March 2024, </a:t>
            </a:r>
            <a:endParaRPr lang="en-US" sz="1600" b="1" dirty="0" smtClean="0">
              <a:solidFill>
                <a:schemeClr val="accent6">
                  <a:lumMod val="50000"/>
                </a:schemeClr>
              </a:solidFill>
              <a:latin typeface="Book Antiqua" panose="02040602050305030304" pitchFamily="18" charset="0"/>
            </a:endParaRPr>
          </a:p>
          <a:p>
            <a:r>
              <a:rPr lang="en-US" sz="1600" b="1" dirty="0" smtClean="0">
                <a:solidFill>
                  <a:schemeClr val="accent6">
                    <a:lumMod val="50000"/>
                  </a:schemeClr>
                </a:solidFill>
                <a:latin typeface="Book Antiqua" panose="02040602050305030304" pitchFamily="18" charset="0"/>
              </a:rPr>
              <a:t>CMR Institute of Technology, Hyderabad, India</a:t>
            </a:r>
            <a:endParaRPr lang="en-IN" sz="1600" b="1" dirty="0">
              <a:solidFill>
                <a:schemeClr val="accent6">
                  <a:lumMod val="50000"/>
                </a:schemeClr>
              </a:solidFill>
              <a:latin typeface="Book Antiqua" panose="02040602050305030304" pitchFamily="18" charset="0"/>
            </a:endParaRPr>
          </a:p>
        </p:txBody>
      </p:sp>
      <p:sp>
        <p:nvSpPr>
          <p:cNvPr id="7" name="Title 1"/>
          <p:cNvSpPr txBox="1"/>
          <p:nvPr/>
        </p:nvSpPr>
        <p:spPr>
          <a:xfrm>
            <a:off x="1323975" y="2062480"/>
            <a:ext cx="9144000" cy="2660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smtClean="0">
                <a:solidFill>
                  <a:srgbClr val="FF0000"/>
                </a:solidFill>
              </a:rPr>
              <a:t>Title of Paper:- </a:t>
            </a:r>
            <a:r>
              <a:rPr lang="en-IN" sz="2400" b="1" dirty="0" smtClean="0">
                <a:solidFill>
                  <a:schemeClr val="accent5">
                    <a:lumMod val="75000"/>
                  </a:schemeClr>
                </a:solidFill>
              </a:rPr>
              <a:t>Deep Neural Network Architecture for Cardiac Structures </a:t>
            </a:r>
            <a:r>
              <a:rPr lang="en-US" altLang="en-IN" sz="2400" b="1" dirty="0" smtClean="0">
                <a:solidFill>
                  <a:schemeClr val="accent5">
                    <a:lumMod val="75000"/>
                  </a:schemeClr>
                </a:solidFill>
              </a:rPr>
              <a:t>		 </a:t>
            </a:r>
            <a:r>
              <a:rPr lang="en-IN" sz="2400" b="1" dirty="0" smtClean="0">
                <a:solidFill>
                  <a:schemeClr val="accent5">
                    <a:lumMod val="75000"/>
                  </a:schemeClr>
                </a:solidFill>
              </a:rPr>
              <a:t>Segmentation</a:t>
            </a:r>
            <a:r>
              <a:rPr lang="en-US" altLang="en-IN" sz="2400" b="1" dirty="0" smtClean="0">
                <a:solidFill>
                  <a:schemeClr val="accent5">
                    <a:lumMod val="75000"/>
                  </a:schemeClr>
                </a:solidFill>
              </a:rPr>
              <a:t> </a:t>
            </a:r>
            <a:br>
              <a:rPr lang="en-IN" sz="2400" b="1" dirty="0" smtClean="0">
                <a:solidFill>
                  <a:schemeClr val="accent5">
                    <a:lumMod val="75000"/>
                  </a:schemeClr>
                </a:solidFill>
              </a:rPr>
            </a:br>
            <a:r>
              <a:rPr lang="en-IN" sz="2400" b="1" dirty="0" smtClean="0">
                <a:solidFill>
                  <a:srgbClr val="FF0000"/>
                </a:solidFill>
              </a:rPr>
              <a:t>Paper ID:- </a:t>
            </a:r>
            <a:r>
              <a:rPr lang="en-US" altLang="en-IN" sz="2400" b="1" dirty="0" smtClean="0">
                <a:solidFill>
                  <a:schemeClr val="accent5">
                    <a:lumMod val="75000"/>
                  </a:schemeClr>
                </a:solidFill>
                <a:sym typeface="+mn-ea"/>
              </a:rPr>
              <a:t>159</a:t>
            </a:r>
            <a:endParaRPr lang="en-IN" sz="2400" b="1" dirty="0" smtClean="0">
              <a:solidFill>
                <a:srgbClr val="FF0000"/>
              </a:solidFill>
            </a:endParaRPr>
          </a:p>
          <a:p>
            <a:pPr algn="l"/>
            <a:r>
              <a:rPr lang="en-IN" sz="2400" b="1" dirty="0" smtClean="0">
                <a:solidFill>
                  <a:srgbClr val="FF0000"/>
                </a:solidFill>
              </a:rPr>
              <a:t>Track Name:- </a:t>
            </a:r>
            <a:r>
              <a:rPr lang="en-US" altLang="en-IN" sz="2400" b="1" dirty="0" smtClean="0">
                <a:solidFill>
                  <a:schemeClr val="accent5">
                    <a:lumMod val="75000"/>
                  </a:schemeClr>
                </a:solidFill>
                <a:sym typeface="+mn-ea"/>
              </a:rPr>
              <a:t>5B(5B): Medical Artificial Intelligence</a:t>
            </a:r>
            <a:endParaRPr lang="en-US" altLang="en-IN" sz="2400" b="1" i="1"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10" y="147955"/>
            <a:ext cx="10515600" cy="809625"/>
          </a:xfrm>
        </p:spPr>
        <p:txBody>
          <a:bodyPr>
            <a:normAutofit/>
          </a:bodyPr>
          <a:lstStyle/>
          <a:p>
            <a:r>
              <a:rPr lang="en-IN" b="1" dirty="0" smtClean="0"/>
              <a:t>Introduction</a:t>
            </a:r>
            <a:endParaRPr lang="en-IN" b="1" dirty="0"/>
          </a:p>
        </p:txBody>
      </p:sp>
      <p:sp>
        <p:nvSpPr>
          <p:cNvPr id="3" name="Content Placeholder 2"/>
          <p:cNvSpPr>
            <a:spLocks noGrp="1"/>
          </p:cNvSpPr>
          <p:nvPr>
            <p:ph sz="half" idx="1"/>
          </p:nvPr>
        </p:nvSpPr>
        <p:spPr>
          <a:xfrm>
            <a:off x="520700" y="1124585"/>
            <a:ext cx="7122795" cy="5010785"/>
          </a:xfrm>
        </p:spPr>
        <p:txBody>
          <a:bodyPr>
            <a:normAutofit lnSpcReduction="10000"/>
          </a:bodyPr>
          <a:lstStyle/>
          <a:p>
            <a:r>
              <a:rPr lang="en-IN"/>
              <a:t>The heart is one of the most vital organs in the human body. </a:t>
            </a:r>
            <a:endParaRPr lang="en-IN"/>
          </a:p>
          <a:p>
            <a:r>
              <a:rPr lang="en-US" altLang="en-IN"/>
              <a:t>I</a:t>
            </a:r>
            <a:r>
              <a:rPr lang="en-IN"/>
              <a:t>t supplies blood to every part of the body and is situated in the middle of the chest, it is frequently referred to as the engine of the human body. </a:t>
            </a:r>
            <a:endParaRPr lang="en-IN"/>
          </a:p>
          <a:p>
            <a:r>
              <a:rPr lang="en-IN">
                <a:sym typeface="+mn-ea"/>
              </a:rPr>
              <a:t>According to research, cardiovascular diseases claim the lives of 17.3 million people year globally, with 80% of these fatalities occurring in low- and middle-income countries. </a:t>
            </a:r>
            <a:endParaRPr lang="en-IN">
              <a:sym typeface="+mn-ea"/>
            </a:endParaRPr>
          </a:p>
          <a:p>
            <a:r>
              <a:rPr lang="en-IN">
                <a:sym typeface="+mn-ea"/>
              </a:rPr>
              <a:t>In addition, it appears that by 2030, 23.6 million people would have died from cardiovascular diseases.</a:t>
            </a:r>
            <a:r>
              <a:rPr lang="en-US" altLang="en-IN">
                <a:sym typeface="+mn-ea"/>
              </a:rPr>
              <a:t> </a:t>
            </a:r>
            <a:endParaRPr lang="en-US" altLang="en-IN">
              <a:sym typeface="+mn-ea"/>
            </a:endParaRPr>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pic>
        <p:nvPicPr>
          <p:cNvPr id="7" name="Content Placeholder 5" descr="Generate a card a52ad74f-ea3c-43c3-a49a-90955cc87ed0"/>
          <p:cNvPicPr>
            <a:picLocks noChangeAspect="1"/>
          </p:cNvPicPr>
          <p:nvPr>
            <p:ph sz="half" idx="2"/>
          </p:nvPr>
        </p:nvPicPr>
        <p:blipFill>
          <a:blip r:embed="rId1"/>
          <a:stretch>
            <a:fillRect/>
          </a:stretch>
        </p:blipFill>
        <p:spPr>
          <a:xfrm>
            <a:off x="7913370" y="1398270"/>
            <a:ext cx="3735070" cy="3575050"/>
          </a:xfrm>
          <a:prstGeom prst="rect">
            <a:avLst/>
          </a:prstGeom>
        </p:spPr>
      </p:pic>
      <p:cxnSp>
        <p:nvCxnSpPr>
          <p:cNvPr id="9"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2870" y="90805"/>
            <a:ext cx="10515600" cy="952500"/>
          </a:xfrm>
        </p:spPr>
        <p:txBody>
          <a:bodyPr/>
          <a:p>
            <a:r>
              <a:rPr lang="en-IN" b="1" dirty="0" smtClean="0">
                <a:sym typeface="+mn-ea"/>
              </a:rPr>
              <a:t>Introduction</a:t>
            </a:r>
            <a:endParaRPr lang="en-US"/>
          </a:p>
        </p:txBody>
      </p:sp>
      <p:sp>
        <p:nvSpPr>
          <p:cNvPr id="4" name="Footer Placeholder 3"/>
          <p:cNvSpPr>
            <a:spLocks noGrp="1"/>
          </p:cNvSpPr>
          <p:nvPr>
            <p:ph type="ftr" sz="quarter" idx="11"/>
          </p:nvPr>
        </p:nvSpPr>
        <p:spPr/>
        <p:txBody>
          <a:bodyPr/>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p>
            <a:fld id="{874001D0-0BA0-4672-A6AB-84C1E77EF167}" type="slidenum">
              <a:rPr lang="en-IN" smtClean="0"/>
            </a:fld>
            <a:endParaRPr lang="en-IN"/>
          </a:p>
        </p:txBody>
      </p:sp>
      <p:sp>
        <p:nvSpPr>
          <p:cNvPr id="9" name="Content Placeholder 8"/>
          <p:cNvSpPr/>
          <p:nvPr>
            <p:ph idx="1"/>
          </p:nvPr>
        </p:nvSpPr>
        <p:spPr>
          <a:xfrm>
            <a:off x="311785" y="1223010"/>
            <a:ext cx="11042015" cy="4954270"/>
          </a:xfrm>
        </p:spPr>
        <p:txBody>
          <a:bodyPr>
            <a:normAutofit/>
          </a:bodyPr>
          <a:p>
            <a:r>
              <a:rPr lang="en-US" altLang="en-IN">
                <a:sym typeface="+mn-ea"/>
              </a:rPr>
              <a:t>The</a:t>
            </a:r>
            <a:r>
              <a:rPr lang="en-IN">
                <a:sym typeface="+mn-ea"/>
              </a:rPr>
              <a:t> traditional automated learning algorithms are unable to divide the whole heart. In turn, the U-Net model for biomedical cardiac medical image segmentation has been applied in this research. </a:t>
            </a:r>
            <a:endParaRPr lang="en-IN">
              <a:sym typeface="+mn-ea"/>
            </a:endParaRPr>
          </a:p>
          <a:p>
            <a:r>
              <a:rPr lang="en-IN">
                <a:sym typeface="+mn-ea"/>
              </a:rPr>
              <a:t>The suggested U-Net model uses an encoder that has been enhanced using transfer learning techniques, which enables it to learn from a small quantity of input efficiently. </a:t>
            </a:r>
            <a:endParaRPr lang="en-IN">
              <a:sym typeface="+mn-ea"/>
            </a:endParaRPr>
          </a:p>
          <a:p>
            <a:r>
              <a:rPr lang="en-IN">
                <a:sym typeface="+mn-ea"/>
              </a:rPr>
              <a:t>Our primary goal is to classify the myocardium accurately, both left and right valve views in our segmented envision, while segmenting the whole heart image. This component enhances the model’s ability with additional classification and localization, providing improved precision and accuracy in both aspects.</a:t>
            </a:r>
            <a:endParaRPr lang="en-IN"/>
          </a:p>
          <a:p>
            <a:endParaRPr lang="en-IN"/>
          </a:p>
          <a:p>
            <a:endParaRPr lang="en-IN"/>
          </a:p>
          <a:p>
            <a:endParaRPr lang="en-US"/>
          </a:p>
        </p:txBody>
      </p:sp>
      <p:cxnSp>
        <p:nvCxnSpPr>
          <p:cNvPr id="10"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85" y="79375"/>
            <a:ext cx="10515600" cy="981710"/>
          </a:xfrm>
        </p:spPr>
        <p:txBody>
          <a:bodyPr/>
          <a:lstStyle/>
          <a:p>
            <a:r>
              <a:rPr lang="en-IN" b="1" dirty="0" smtClean="0"/>
              <a:t>Literature Survey</a:t>
            </a:r>
            <a:endParaRPr lang="en-IN" b="1" dirty="0"/>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graphicFrame>
        <p:nvGraphicFramePr>
          <p:cNvPr id="20" name="Content Placeholder 19"/>
          <p:cNvGraphicFramePr/>
          <p:nvPr>
            <p:ph idx="1"/>
          </p:nvPr>
        </p:nvGraphicFramePr>
        <p:xfrm>
          <a:off x="838200" y="1140460"/>
          <a:ext cx="10515600" cy="4830445"/>
        </p:xfrm>
        <a:graphic>
          <a:graphicData uri="http://schemas.openxmlformats.org/drawingml/2006/table">
            <a:tbl>
              <a:tblPr/>
              <a:tblGrid>
                <a:gridCol w="1460500"/>
                <a:gridCol w="1464945"/>
                <a:gridCol w="1178560"/>
                <a:gridCol w="1744980"/>
                <a:gridCol w="1459865"/>
                <a:gridCol w="2023110"/>
                <a:gridCol w="1183640"/>
              </a:tblGrid>
              <a:tr h="345440">
                <a:tc>
                  <a:txBody>
                    <a:bodyPr/>
                    <a:p>
                      <a:pPr indent="0" algn="ctr">
                        <a:buNone/>
                      </a:pPr>
                      <a:r>
                        <a:rPr lang="en-US" sz="1400" b="1">
                          <a:latin typeface="Times New Roman" panose="02020603050405020304" charset="0"/>
                          <a:cs typeface="Times New Roman" panose="02020603050405020304" charset="0"/>
                        </a:rPr>
                        <a:t>Objective of the study</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Datasets</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Publicly available</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ML/DLalgorithm</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Accuracy/</a:t>
                      </a:r>
                      <a:endParaRPr lang="en-US" sz="1400" b="1">
                        <a:latin typeface="Times New Roman" panose="02020603050405020304" charset="0"/>
                        <a:cs typeface="Times New Roman" panose="02020603050405020304" charset="0"/>
                      </a:endParaRPr>
                    </a:p>
                    <a:p>
                      <a:pPr indent="0" algn="ctr">
                        <a:buNone/>
                      </a:pPr>
                      <a:r>
                        <a:rPr lang="en-US" sz="1400" b="1">
                          <a:latin typeface="Times New Roman" panose="02020603050405020304" charset="0"/>
                          <a:cs typeface="Times New Roman" panose="02020603050405020304" charset="0"/>
                        </a:rPr>
                        <a:t>Performance</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Challenges</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Reference</a:t>
                      </a:r>
                      <a:endParaRPr lang="en-US" sz="1400" b="1">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805">
                <a:tc>
                  <a:txBody>
                    <a:bodyPr/>
                    <a:p>
                      <a:pPr indent="0" algn="ctr">
                        <a:buNone/>
                      </a:pPr>
                      <a:r>
                        <a:rPr lang="en-US" sz="1200" b="0">
                          <a:latin typeface="Times New Roman" panose="02020603050405020304" charset="0"/>
                          <a:cs typeface="Times New Roman" panose="02020603050405020304" charset="0"/>
                        </a:rPr>
                        <a:t>Volume and Ejection Fraction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Sparse Regression, </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CNN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Accuracy-68</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Accurate detection of Ejection Fraction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[13]</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805">
                <a:tc>
                  <a:txBody>
                    <a:bodyPr/>
                    <a:p>
                      <a:pPr indent="0" algn="ctr">
                        <a:buNone/>
                      </a:pPr>
                      <a:r>
                        <a:rPr lang="en-US" sz="1200" b="0">
                          <a:latin typeface="Times New Roman" panose="02020603050405020304" charset="0"/>
                          <a:cs typeface="Times New Roman" panose="02020603050405020304" charset="0"/>
                        </a:rPr>
                        <a:t>Left Ventricle</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MRI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CNN, RNN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Accuracy-70,</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Precision-68</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LV metrics into cardiac function parameters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[14]</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7525">
                <a:tc>
                  <a:txBody>
                    <a:bodyPr/>
                    <a:p>
                      <a:pPr indent="0" algn="ctr">
                        <a:buNone/>
                      </a:pPr>
                      <a:r>
                        <a:rPr lang="en-US" sz="1200" b="0">
                          <a:latin typeface="Times New Roman" panose="02020603050405020304" charset="0"/>
                          <a:cs typeface="Times New Roman" panose="02020603050405020304" charset="0"/>
                        </a:rPr>
                        <a:t>LV and cardiacphases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CMRI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Accuracy-74, </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Precision-65</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Limited availability of datasets for accurate segmentation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[15]</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5440">
                <a:tc>
                  <a:txBody>
                    <a:bodyPr/>
                    <a:p>
                      <a:pPr indent="0" algn="ctr">
                        <a:buNone/>
                      </a:pPr>
                      <a:r>
                        <a:rPr lang="en-US" sz="1200" b="0">
                          <a:latin typeface="Times New Roman" panose="02020603050405020304" charset="0"/>
                          <a:cs typeface="Times New Roman" panose="02020603050405020304" charset="0"/>
                        </a:rPr>
                        <a:t>Left Ventricle and Right Ventricle</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2DMRI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CNN,U-Net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Accuracy-86</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Segmentation of RV is difficult due to limited datasets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[12]</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7525">
                <a:tc>
                  <a:txBody>
                    <a:bodyPr/>
                    <a:p>
                      <a:pPr indent="0" algn="ctr">
                        <a:buNone/>
                      </a:pPr>
                      <a:r>
                        <a:rPr lang="en-US" sz="1200" b="0">
                          <a:latin typeface="Times New Roman" panose="02020603050405020304" charset="0"/>
                          <a:cs typeface="Times New Roman" panose="02020603050405020304" charset="0"/>
                        </a:rPr>
                        <a:t>Segmentation of ventricular boundaries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MRI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Dynamic Programming, Gradient Descent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Accuracy-75</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Segmentation of internal cardiac structures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[11]</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9610">
                <a:tc>
                  <a:txBody>
                    <a:bodyPr/>
                    <a:p>
                      <a:pPr indent="0" algn="ctr">
                        <a:buNone/>
                      </a:pPr>
                      <a:r>
                        <a:rPr lang="en-US" sz="1200" b="0">
                          <a:latin typeface="Times New Roman" panose="02020603050405020304" charset="0"/>
                          <a:cs typeface="Times New Roman" panose="02020603050405020304" charset="0"/>
                        </a:rPr>
                        <a:t>LV,LA,multi-chamber, Coronary Artery, and Aortic valve segmentation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CT,MRI</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Yes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CNN, RNN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Accuracy-95,</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Precision-86</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Smart Imaging, Deep learning techniques in segmentatioon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[10]</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5440">
                <a:tc>
                  <a:txBody>
                    <a:bodyPr/>
                    <a:p>
                      <a:pPr indent="0" algn="ctr">
                        <a:buNone/>
                      </a:pPr>
                      <a:r>
                        <a:rPr lang="en-US" sz="1200" b="0">
                          <a:latin typeface="Times New Roman" panose="02020603050405020304" charset="0"/>
                          <a:cs typeface="Times New Roman" panose="02020603050405020304" charset="0"/>
                        </a:rPr>
                        <a:t>Shape and Contour segmentation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Yes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DT,CNN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Accuracy-95</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DT is not suitable for whole cardiac segmentation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[4]</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89610">
                <a:tc>
                  <a:txBody>
                    <a:bodyPr/>
                    <a:p>
                      <a:pPr indent="0" algn="ctr">
                        <a:buNone/>
                      </a:pPr>
                      <a:r>
                        <a:rPr lang="en-US" sz="1200" b="0">
                          <a:latin typeface="Times New Roman" panose="02020603050405020304" charset="0"/>
                          <a:cs typeface="Times New Roman" panose="02020603050405020304" charset="0"/>
                        </a:rPr>
                        <a:t>Segmentation of left ventricle(LV) from echocardiograms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CT,CMR</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No</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ConvolutionalL STM,</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U-Net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Accuracy-97</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Operator-dependent variability in echocardiography data</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[16]</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0245">
                <a:tc>
                  <a:txBody>
                    <a:bodyPr/>
                    <a:p>
                      <a:pPr indent="0" algn="ctr">
                        <a:buNone/>
                      </a:pPr>
                      <a:r>
                        <a:rPr lang="en-US" sz="1200" b="0">
                          <a:latin typeface="Times New Roman" panose="02020603050405020304" charset="0"/>
                          <a:cs typeface="Times New Roman" panose="02020603050405020304" charset="0"/>
                        </a:rPr>
                        <a:t>One-step detectionand image segmentation of whole heart segmentation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CT</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Yes</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DCNN,U-Net, FCNN,</a:t>
                      </a:r>
                      <a:endParaRPr lang="en-US" sz="1200" b="0">
                        <a:latin typeface="Times New Roman" panose="02020603050405020304" charset="0"/>
                        <a:cs typeface="Times New Roman" panose="02020603050405020304" charset="0"/>
                      </a:endParaRPr>
                    </a:p>
                    <a:p>
                      <a:pPr indent="0" algn="ctr">
                        <a:buNone/>
                      </a:pPr>
                      <a:r>
                        <a:rPr lang="en-US" sz="1200" b="0">
                          <a:latin typeface="Times New Roman" panose="02020603050405020304" charset="0"/>
                          <a:cs typeface="Times New Roman" panose="02020603050405020304" charset="0"/>
                        </a:rPr>
                        <a:t>R-CNN</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Precision-70</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Processing small patches of volume</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[18]</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22"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0"/>
            <a:ext cx="10515600" cy="1176020"/>
          </a:xfrm>
        </p:spPr>
        <p:txBody>
          <a:bodyPr/>
          <a:lstStyle/>
          <a:p>
            <a:r>
              <a:rPr lang="en-IN" b="1" dirty="0" smtClean="0"/>
              <a:t>Method</a:t>
            </a:r>
            <a:endParaRPr lang="en-IN" b="1" dirty="0"/>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pic>
        <p:nvPicPr>
          <p:cNvPr id="6" name="image1.jpeg"/>
          <p:cNvPicPr>
            <a:picLocks noChangeAspect="1"/>
          </p:cNvPicPr>
          <p:nvPr>
            <p:ph idx="1"/>
          </p:nvPr>
        </p:nvPicPr>
        <p:blipFill>
          <a:blip r:embed="rId1" cstate="print"/>
          <a:stretch>
            <a:fillRect/>
          </a:stretch>
        </p:blipFill>
        <p:spPr>
          <a:xfrm>
            <a:off x="1235075" y="1620520"/>
            <a:ext cx="9197975" cy="3921125"/>
          </a:xfrm>
          <a:prstGeom prst="rect">
            <a:avLst/>
          </a:prstGeom>
        </p:spPr>
      </p:pic>
      <p:cxnSp>
        <p:nvCxnSpPr>
          <p:cNvPr id="10"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75565"/>
            <a:ext cx="10515600" cy="734695"/>
          </a:xfrm>
        </p:spPr>
        <p:txBody>
          <a:bodyPr>
            <a:normAutofit fontScale="90000"/>
          </a:bodyPr>
          <a:lstStyle/>
          <a:p>
            <a:r>
              <a:rPr lang="en-IN" b="1" dirty="0" smtClean="0"/>
              <a:t>Result</a:t>
            </a:r>
            <a:endParaRPr lang="en-IN" b="1" dirty="0"/>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pic>
        <p:nvPicPr>
          <p:cNvPr id="7" name="image2.png"/>
          <p:cNvPicPr>
            <a:picLocks noChangeAspect="1"/>
          </p:cNvPicPr>
          <p:nvPr>
            <p:ph sz="half" idx="1"/>
          </p:nvPr>
        </p:nvPicPr>
        <p:blipFill>
          <a:blip r:embed="rId1" cstate="print"/>
          <a:stretch>
            <a:fillRect/>
          </a:stretch>
        </p:blipFill>
        <p:spPr>
          <a:xfrm>
            <a:off x="527685" y="796925"/>
            <a:ext cx="3981450" cy="2552700"/>
          </a:xfrm>
          <a:prstGeom prst="rect">
            <a:avLst/>
          </a:prstGeom>
        </p:spPr>
      </p:pic>
      <p:pic>
        <p:nvPicPr>
          <p:cNvPr id="8" name="image3.jpeg"/>
          <p:cNvPicPr>
            <a:picLocks noChangeAspect="1"/>
          </p:cNvPicPr>
          <p:nvPr>
            <p:ph sz="half" idx="2"/>
          </p:nvPr>
        </p:nvPicPr>
        <p:blipFill>
          <a:blip r:embed="rId2" cstate="print"/>
          <a:stretch>
            <a:fillRect/>
          </a:stretch>
        </p:blipFill>
        <p:spPr>
          <a:xfrm>
            <a:off x="720725" y="3887470"/>
            <a:ext cx="4136390" cy="1816100"/>
          </a:xfrm>
          <a:prstGeom prst="rect">
            <a:avLst/>
          </a:prstGeom>
        </p:spPr>
      </p:pic>
      <p:pic>
        <p:nvPicPr>
          <p:cNvPr id="10" name="image4.jpeg"/>
          <p:cNvPicPr>
            <a:picLocks noChangeAspect="1"/>
          </p:cNvPicPr>
          <p:nvPr/>
        </p:nvPicPr>
        <p:blipFill>
          <a:blip r:embed="rId3" cstate="print"/>
          <a:stretch>
            <a:fillRect/>
          </a:stretch>
        </p:blipFill>
        <p:spPr>
          <a:xfrm>
            <a:off x="5687060" y="3887470"/>
            <a:ext cx="4318000" cy="1803400"/>
          </a:xfrm>
          <a:prstGeom prst="rect">
            <a:avLst/>
          </a:prstGeom>
        </p:spPr>
      </p:pic>
      <p:grpSp>
        <p:nvGrpSpPr>
          <p:cNvPr id="1081360884" name="Group 2"/>
          <p:cNvGrpSpPr/>
          <p:nvPr/>
        </p:nvGrpSpPr>
        <p:grpSpPr>
          <a:xfrm>
            <a:off x="5026025" y="811530"/>
            <a:ext cx="6008370" cy="2592070"/>
            <a:chOff x="2917" y="289"/>
            <a:chExt cx="6459" cy="1746"/>
          </a:xfrm>
        </p:grpSpPr>
        <p:pic>
          <p:nvPicPr>
            <p:cNvPr id="486331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916" y="288"/>
              <a:ext cx="3198" cy="1746"/>
            </a:xfrm>
            <a:prstGeom prst="rect">
              <a:avLst/>
            </a:prstGeom>
            <a:noFill/>
            <a:ln>
              <a:noFill/>
            </a:ln>
          </p:spPr>
        </p:pic>
        <p:pic>
          <p:nvPicPr>
            <p:cNvPr id="8266278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183" y="318"/>
              <a:ext cx="3192" cy="1704"/>
            </a:xfrm>
            <a:prstGeom prst="rect">
              <a:avLst/>
            </a:prstGeom>
            <a:noFill/>
            <a:ln>
              <a:noFill/>
            </a:ln>
          </p:spPr>
        </p:pic>
      </p:grpSp>
      <p:sp>
        <p:nvSpPr>
          <p:cNvPr id="11" name="Text Box 10"/>
          <p:cNvSpPr txBox="1"/>
          <p:nvPr/>
        </p:nvSpPr>
        <p:spPr>
          <a:xfrm>
            <a:off x="527685" y="3397885"/>
            <a:ext cx="4329430" cy="441325"/>
          </a:xfrm>
          <a:prstGeom prst="rect">
            <a:avLst/>
          </a:prstGeom>
          <a:noFill/>
        </p:spPr>
        <p:txBody>
          <a:bodyPr wrap="square" rtlCol="0">
            <a:noAutofit/>
          </a:bodyPr>
          <a:p>
            <a:r>
              <a:rPr lang="en-US" sz="1400">
                <a:solidFill>
                  <a:schemeClr val="tx1"/>
                </a:solidFill>
                <a:uFillTx/>
              </a:rPr>
              <a:t>  Input image      ground truth image  segmented image</a:t>
            </a:r>
            <a:endParaRPr lang="en-US" sz="1400">
              <a:solidFill>
                <a:schemeClr val="tx1"/>
              </a:solidFill>
              <a:uFillTx/>
            </a:endParaRPr>
          </a:p>
        </p:txBody>
      </p:sp>
      <p:sp>
        <p:nvSpPr>
          <p:cNvPr id="23" name="Text Box 22"/>
          <p:cNvSpPr txBox="1"/>
          <p:nvPr/>
        </p:nvSpPr>
        <p:spPr>
          <a:xfrm>
            <a:off x="793115" y="5799455"/>
            <a:ext cx="4135120" cy="368300"/>
          </a:xfrm>
          <a:prstGeom prst="rect">
            <a:avLst/>
          </a:prstGeom>
          <a:noFill/>
        </p:spPr>
        <p:txBody>
          <a:bodyPr wrap="square" rtlCol="0">
            <a:spAutoFit/>
          </a:bodyPr>
          <a:p>
            <a:r>
              <a:rPr lang="en-US"/>
              <a:t>  Input image                    Segmented image</a:t>
            </a:r>
            <a:endParaRPr lang="en-US"/>
          </a:p>
        </p:txBody>
      </p:sp>
      <p:sp>
        <p:nvSpPr>
          <p:cNvPr id="24" name="Text Box 23"/>
          <p:cNvSpPr txBox="1"/>
          <p:nvPr/>
        </p:nvSpPr>
        <p:spPr>
          <a:xfrm>
            <a:off x="5778500" y="5799455"/>
            <a:ext cx="4135120" cy="368300"/>
          </a:xfrm>
          <a:prstGeom prst="rect">
            <a:avLst/>
          </a:prstGeom>
          <a:noFill/>
        </p:spPr>
        <p:txBody>
          <a:bodyPr wrap="square" rtlCol="0">
            <a:spAutoFit/>
          </a:bodyPr>
          <a:p>
            <a:r>
              <a:rPr lang="en-US"/>
              <a:t>  Input image                    Segmented image</a:t>
            </a:r>
            <a:endParaRPr lang="en-US"/>
          </a:p>
        </p:txBody>
      </p:sp>
      <p:cxnSp>
        <p:nvCxnSpPr>
          <p:cNvPr id="25" name="Google Shape;97;p14"/>
          <p:cNvCxnSpPr/>
          <p:nvPr/>
        </p:nvCxnSpPr>
        <p:spPr>
          <a:xfrm>
            <a:off x="114568" y="679977"/>
            <a:ext cx="11993077" cy="20317"/>
          </a:xfrm>
          <a:prstGeom prst="straightConnector1">
            <a:avLst/>
          </a:prstGeom>
          <a:noFill/>
          <a:ln w="9525" cap="flat" cmpd="sng">
            <a:solidFill>
              <a:srgbClr val="E4948A"/>
            </a:solidFill>
            <a:prstDash val="solid"/>
            <a:round/>
            <a:headEnd type="none" w="sm" len="sm"/>
            <a:tailEnd type="none" w="sm" len="sm"/>
          </a:ln>
        </p:spPr>
      </p:cxnSp>
      <p:sp>
        <p:nvSpPr>
          <p:cNvPr id="3" name="Text Box 2"/>
          <p:cNvSpPr txBox="1"/>
          <p:nvPr/>
        </p:nvSpPr>
        <p:spPr>
          <a:xfrm>
            <a:off x="5140960" y="3402330"/>
            <a:ext cx="5982970" cy="500380"/>
          </a:xfrm>
          <a:prstGeom prst="rect">
            <a:avLst/>
          </a:prstGeom>
          <a:noFill/>
        </p:spPr>
        <p:txBody>
          <a:bodyPr wrap="square" rtlCol="0">
            <a:noAutofit/>
          </a:bodyPr>
          <a:p>
            <a:r>
              <a:rPr lang="en-US"/>
              <a:t>         IOU Score Epoch                          Dice Loss Over Epochs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730" y="122555"/>
            <a:ext cx="10515600" cy="965200"/>
          </a:xfrm>
        </p:spPr>
        <p:txBody>
          <a:bodyPr/>
          <a:lstStyle/>
          <a:p>
            <a:r>
              <a:rPr lang="en-IN" b="1" dirty="0" smtClean="0"/>
              <a:t>Discussion</a:t>
            </a:r>
            <a:endParaRPr lang="en-IN" b="1" dirty="0"/>
          </a:p>
        </p:txBody>
      </p:sp>
      <p:sp>
        <p:nvSpPr>
          <p:cNvPr id="3" name="Content Placeholder 2"/>
          <p:cNvSpPr>
            <a:spLocks noGrp="1"/>
          </p:cNvSpPr>
          <p:nvPr>
            <p:ph idx="1"/>
          </p:nvPr>
        </p:nvSpPr>
        <p:spPr>
          <a:xfrm>
            <a:off x="838200" y="1825625"/>
            <a:ext cx="10515600" cy="4370070"/>
          </a:xfrm>
        </p:spPr>
        <p:txBody>
          <a:bodyPr>
            <a:normAutofit fontScale="70000"/>
          </a:bodyPr>
          <a:lstStyle/>
          <a:p>
            <a:r>
              <a:rPr lang="en-US" altLang="en-IN"/>
              <a:t>The  U-Net model is trained by passing in images to the model we can produce an initial guess at the ground truth mask initially guess won’t be accurate we can still use it to compare against our ground truth label this comparison gives us an error, we can use to adjust the model’s parameters meaning that the next time we pass in an image we’ll have a slightly better prediction so why is this model so effective when working with high-resolution inputs and outputs. </a:t>
            </a:r>
            <a:endParaRPr lang="en-US" altLang="en-IN"/>
          </a:p>
          <a:p>
            <a:r>
              <a:rPr lang="en-US" altLang="en-IN"/>
              <a:t>The encoder in the U-Net model is in charge of retrieving aspects of the input imagery, decoder is in oversight of sampling intermediate features and attracting the final output.</a:t>
            </a:r>
            <a:endParaRPr lang="en-US" altLang="en-IN"/>
          </a:p>
          <a:p>
            <a:endParaRPr lang="en-US" altLang="en-IN"/>
          </a:p>
          <a:p>
            <a:pPr marL="0" indent="0">
              <a:buNone/>
            </a:pPr>
            <a:r>
              <a:rPr lang="en-US" altLang="en-IN"/>
              <a:t>Challenges: One of the major problems in cardiac image segmentation was the availability of the dataset. Thus we have collected a total of 5000 masked images and 5000 heart images. The dataset consists of five classes (normal case, dilated cardiomyopathy, abnormal right ventricle, heart failure with infarction, and hypertrophic cardiomyopathy).</a:t>
            </a:r>
            <a:endParaRPr lang="en-US" altLang="en-IN"/>
          </a:p>
          <a:p>
            <a:endParaRPr lang="en-US" altLang="en-IN"/>
          </a:p>
          <a:p>
            <a:endParaRPr lang="en-US" altLang="en-IN"/>
          </a:p>
          <a:p>
            <a:endParaRPr lang="en-US" altLang="en-IN"/>
          </a:p>
          <a:p>
            <a:endParaRPr lang="en-US" altLang="en-IN"/>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cxnSp>
        <p:nvCxnSpPr>
          <p:cNvPr id="10"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
        <p:nvSpPr>
          <p:cNvPr id="6" name="Text Box 5"/>
          <p:cNvSpPr txBox="1"/>
          <p:nvPr/>
        </p:nvSpPr>
        <p:spPr>
          <a:xfrm>
            <a:off x="3294380" y="1087120"/>
            <a:ext cx="8210550" cy="738505"/>
          </a:xfrm>
          <a:prstGeom prst="rect">
            <a:avLst/>
          </a:prstGeom>
          <a:noFill/>
        </p:spPr>
        <p:txBody>
          <a:bodyPr wrap="square" rtlCol="0">
            <a:noAutofit/>
          </a:bodyPr>
          <a:p>
            <a:r>
              <a:rPr lang="en-GB" sz="2400" b="1" i="1" dirty="0">
                <a:solidFill>
                  <a:srgbClr val="002060"/>
                </a:solidFill>
                <a:latin typeface="Calibri" panose="020F0502020204030204"/>
                <a:cs typeface="Calibri" panose="020F0502020204030204"/>
                <a:sym typeface="+mn-ea"/>
              </a:rPr>
              <a:t>Why </a:t>
            </a:r>
            <a:r>
              <a:rPr lang="en-US" altLang="en-GB" sz="2400" b="1" i="1" dirty="0">
                <a:solidFill>
                  <a:srgbClr val="002060"/>
                </a:solidFill>
                <a:latin typeface="Calibri" panose="020F0502020204030204"/>
                <a:cs typeface="Calibri" panose="020F0502020204030204"/>
                <a:sym typeface="+mn-ea"/>
              </a:rPr>
              <a:t>U-Net model is useful for cardiac image segmentation</a:t>
            </a:r>
            <a:r>
              <a:rPr lang="en-GB" sz="2400" b="1" i="1" dirty="0">
                <a:solidFill>
                  <a:srgbClr val="002060"/>
                </a:solidFill>
                <a:latin typeface="Calibri" panose="020F0502020204030204"/>
                <a:cs typeface="Calibri" panose="020F0502020204030204"/>
                <a:sym typeface="+mn-ea"/>
              </a:rPr>
              <a:t>? </a:t>
            </a:r>
            <a:endParaRPr lang="en-GB" sz="2400" b="1" i="1" dirty="0">
              <a:solidFill>
                <a:srgbClr val="002060"/>
              </a:solidFill>
              <a:latin typeface="Calibri" panose="020F0502020204030204"/>
              <a:cs typeface="Calibri" panose="020F0502020204030204"/>
            </a:endParaRPr>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4515" y="187960"/>
            <a:ext cx="10515600" cy="716915"/>
          </a:xfrm>
        </p:spPr>
        <p:txBody>
          <a:bodyPr>
            <a:normAutofit fontScale="90000"/>
          </a:bodyPr>
          <a:p>
            <a:r>
              <a:rPr lang="en-US" sz="4890" b="1"/>
              <a:t>References</a:t>
            </a:r>
            <a:endParaRPr lang="en-US" sz="4890" b="1"/>
          </a:p>
        </p:txBody>
      </p:sp>
      <p:sp>
        <p:nvSpPr>
          <p:cNvPr id="3" name="Content Placeholder 2"/>
          <p:cNvSpPr>
            <a:spLocks noGrp="1"/>
          </p:cNvSpPr>
          <p:nvPr>
            <p:ph idx="1"/>
          </p:nvPr>
        </p:nvSpPr>
        <p:spPr>
          <a:xfrm>
            <a:off x="309245" y="1057275"/>
            <a:ext cx="11556365" cy="5024755"/>
          </a:xfrm>
        </p:spPr>
        <p:txBody>
          <a:bodyPr>
            <a:normAutofit fontScale="25000"/>
          </a:bodyPr>
          <a:p>
            <a:endParaRPr lang="en-US"/>
          </a:p>
          <a:p>
            <a:r>
              <a:rPr lang="en-US" sz="3200" b="1"/>
              <a:t>1.B Norrving, S Mendis, S Davis. Global status report on noncommunicable diseases, switzer- land world health organization. 2, 2014.</a:t>
            </a:r>
            <a:endParaRPr lang="en-US" sz="3200" b="1"/>
          </a:p>
          <a:p>
            <a:r>
              <a:rPr lang="en-US" sz="3200" b="1"/>
              <a:t>2.B. Norrving, S. Mendis, P. Puska. Global atlas on cardiovascular disease prevention and control.World Health Organization in collaboration with the World Heart Federation and the World Stroke Organization. pp.3-18, 2011.</a:t>
            </a:r>
            <a:endParaRPr lang="en-US" sz="3200" b="1"/>
          </a:p>
          <a:p>
            <a:r>
              <a:rPr lang="en-US" sz="3200" b="1"/>
              <a:t>3.Z.Li A. Lin and X.Yang. "A network of simultaneous segmentation and registration for right ventricle MRI,.IEEE   International Conference on   Bio-Informatics and   Bio-Medicine (BIBM),  Seoul, Korea  (South), pp.  657-662, DOI: 10.1109/BIBM49941.2020.9313411.  2020.</a:t>
            </a:r>
            <a:endParaRPr lang="en-US" sz="3200" b="1"/>
          </a:p>
          <a:p>
            <a:r>
              <a:rPr lang="en-US" sz="3200" b="1"/>
              <a:t>4.W. G. Hundley, R. B. Stacey. The role of cardiovascular magnetic resonance (CMR) and computed tomography (CT) in facilitating heart failure management. current treatment options in cardiovascular medicine.15(4) (2013) 373-386. 2013.</a:t>
            </a:r>
            <a:endParaRPr lang="en-US" sz="3200" b="1"/>
          </a:p>
          <a:p>
            <a:r>
              <a:rPr lang="en-US" sz="3200" b="1"/>
              <a:t>5.T. H. Hauser S. B. Yeon L. Goepfert K. V. Kissinger W. J. E. V. Gelfand, S. Hughes. Man- ning, severity of mitral and aortic.</a:t>
            </a:r>
            <a:endParaRPr lang="en-US" sz="3200" b="1"/>
          </a:p>
          <a:p>
            <a:r>
              <a:rPr lang="en-US" sz="3200" b="1"/>
              <a:t>6.Bai W, Dacher JN, Grosgeorge D, Caudron J et al. Petitjean C, Zuluaga MA. Right ventricle segmentation from cardiac MRI: a collation study. Med Image Anal.19:187–202. doi: 10.1016/j.media.2014.10.004. 2015.</a:t>
            </a:r>
            <a:endParaRPr lang="en-US" sz="3200" b="1"/>
          </a:p>
          <a:p>
            <a:r>
              <a:rPr lang="en-US" sz="3200" b="1"/>
              <a:t>7.Gooya A Shao L Petersen SE Frangi AF. Peng P, Lekadir K. A review of heart chamber segmentation for structural and functional analysis using cardiac magnetic resonance imaging. Magn Reson Mater Phys Biol Med. 29:155–95. doi: 10.1007/s10334-015-0521-4 2016.</a:t>
            </a:r>
            <a:endParaRPr lang="en-US" sz="3200" b="1"/>
          </a:p>
          <a:p>
            <a:r>
              <a:rPr lang="en-US" sz="3200" b="1"/>
              <a:t>8.Amini AA. Tavakoli V. A survey of shaped-based registration and segmentation techniques for cardiac images. 117:966–89. doi: 10.1016/j.cviu.2012.11.017. 2013.</a:t>
            </a:r>
            <a:endParaRPr lang="en-US" sz="3200" b="1"/>
          </a:p>
          <a:p>
            <a:r>
              <a:rPr lang="en-US" sz="3200" b="1"/>
              <a:t>9.Bloch I Funka-Lea G. Lesage D, Angelini ED. A review of 3d vessel lumen segmentation techniques: models, features and extraction schemes. Med Image Anal.,13:819–45. doi: 10.1016/j.media.2009.07.011. 2009.</a:t>
            </a:r>
            <a:endParaRPr lang="en-US" sz="3200" b="1"/>
          </a:p>
          <a:p>
            <a:r>
              <a:rPr lang="en-US" sz="3200" b="1"/>
              <a:t>10.Huaqi Qiu1 Giacomo Tarroni 1, 2 Jinming Duan3 Wenjia Bai 4, 5 Chen Chen1 *, Chen Qin1 and Daniel Rueckert 1. Deep learning for cardiac image segmentation: A review.</a:t>
            </a:r>
            <a:endParaRPr lang="en-US" sz="3200" b="1"/>
          </a:p>
          <a:p>
            <a:r>
              <a:rPr lang="en-US" sz="3200" b="1"/>
              <a:t>11.Gupta, A., et al. "Cardiac MRI image segmentation using deformable models." computers in cardiology 1993, proceedings... IEEE, 1993.</a:t>
            </a:r>
            <a:endParaRPr lang="en-US" sz="3200" b="1"/>
          </a:p>
          <a:p>
            <a:r>
              <a:rPr lang="en-US" sz="3200" b="1"/>
              <a:t>12.Alain Lalande Zotti, Zhiming Luo and Pierre-Marc Jodoin. Convolutional neural network with shape prior applied to cardiac MRI segmentation clement.</a:t>
            </a:r>
            <a:endParaRPr lang="en-US" sz="3200" b="1"/>
          </a:p>
          <a:p>
            <a:r>
              <a:rPr lang="en-US" sz="3200" b="1"/>
              <a:t>13.M. Bhaduri W. Xue, A. Islam, and S. Li. “direct multitype cardiac indices estimation via joint representation and regression learning,” IEEE Transactions on Medical Imaging., vol. 36, no. 10, pp. 2057–2067. 2017.</a:t>
            </a:r>
            <a:endParaRPr lang="en-US" sz="3200" b="1"/>
          </a:p>
          <a:p>
            <a:r>
              <a:rPr lang="en-US" sz="3200" b="1"/>
              <a:t>14.S. Pandey S. Leung W. Xue, G. Brahm, and S. Li. “full left ventricle quantification via deep multitask relationships learning,”. vol.43, pp. 54–65, 2018.</a:t>
            </a:r>
            <a:endParaRPr lang="en-US" sz="3200" b="1"/>
          </a:p>
          <a:p>
            <a:r>
              <a:rPr lang="en-US" sz="3200" b="1"/>
              <a:t>15.M. Khened et al. “Densely connected fully convolutional network for short-axis cardiac cine MRI image segmentation and heart diagnosis using random forest,”. 2017.</a:t>
            </a:r>
            <a:endParaRPr lang="en-US" sz="3200" b="1"/>
          </a:p>
          <a:p>
            <a:r>
              <a:rPr lang="en-US" sz="3200" b="1"/>
              <a:t>16.Liao Z Behnami D Abdi A Vaseli H et al. Jafari MH, Girgis H. A unified framework integrating recurrent fully-convolutional networks and optical flow for segmentation of the left ventricle in echocardiography data. in: Deep learning in medical image analysis and multi-modal learning for clinical decision support. 2018.</a:t>
            </a:r>
            <a:endParaRPr lang="en-US" sz="3200" b="1"/>
          </a:p>
          <a:p>
            <a:r>
              <a:rPr lang="en-US" sz="3200" b="1"/>
              <a:t>17.A generative adversarial model for right ventricle segmentation. (accessed September 1, 2019).</a:t>
            </a:r>
            <a:endParaRPr lang="en-US" sz="3200" b="1"/>
          </a:p>
          <a:p>
            <a:r>
              <a:rPr lang="en-US" sz="3200" b="1"/>
              <a:t>18.Feng J. Xu Z, Wu Z. CFUN: combining faster R-CNN and U-Net network for efficient whole heart segmentation. (accessed September 1).2019.</a:t>
            </a:r>
            <a:endParaRPr lang="en-US" sz="3200" b="1"/>
          </a:p>
          <a:p>
            <a:r>
              <a:rPr lang="en-US" sz="3200" b="1"/>
              <a:t>19.Lamata P Montana G. Int J Comput Assist Radiol Surg. Savioli N, Vieira MS. Automatic bi-plane left ventricular ejection fraction estimation with mobile point-of-care ultrasound using multi-task learning and adversarial training. 2019.</a:t>
            </a:r>
            <a:endParaRPr lang="en-US" sz="3200" b="1"/>
          </a:p>
        </p:txBody>
      </p:sp>
      <p:sp>
        <p:nvSpPr>
          <p:cNvPr id="4" name="Footer Placeholder 3"/>
          <p:cNvSpPr>
            <a:spLocks noGrp="1"/>
          </p:cNvSpPr>
          <p:nvPr>
            <p:ph type="ftr" sz="quarter" idx="11"/>
          </p:nvPr>
        </p:nvSpPr>
        <p:spPr/>
        <p:txBody>
          <a:bodyPr/>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p>
            <a:fld id="{874001D0-0BA0-4672-A6AB-84C1E77EF167}" type="slidenum">
              <a:rPr lang="en-IN" smtClean="0"/>
            </a:fld>
            <a:endParaRPr lang="en-IN"/>
          </a:p>
        </p:txBody>
      </p:sp>
      <p:cxnSp>
        <p:nvCxnSpPr>
          <p:cNvPr id="10" name="Google Shape;97;p14"/>
          <p:cNvCxnSpPr/>
          <p:nvPr/>
        </p:nvCxnSpPr>
        <p:spPr>
          <a:xfrm>
            <a:off x="86628" y="884447"/>
            <a:ext cx="11993077" cy="20317"/>
          </a:xfrm>
          <a:prstGeom prst="straightConnector1">
            <a:avLst/>
          </a:prstGeom>
          <a:noFill/>
          <a:ln w="9525" cap="flat" cmpd="sng">
            <a:solidFill>
              <a:srgbClr val="E4948A"/>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lgn="ctr">
              <a:buNone/>
            </a:pPr>
            <a:r>
              <a:rPr lang="en-IN" sz="4000" dirty="0" smtClean="0"/>
              <a:t>Thank You</a:t>
            </a:r>
            <a:endParaRPr lang="en-IN" sz="4000" dirty="0"/>
          </a:p>
        </p:txBody>
      </p:sp>
      <p:sp>
        <p:nvSpPr>
          <p:cNvPr id="4" name="Footer Placeholder 3"/>
          <p:cNvSpPr>
            <a:spLocks noGrp="1"/>
          </p:cNvSpPr>
          <p:nvPr>
            <p:ph type="ftr" sz="quarter" idx="11"/>
          </p:nvPr>
        </p:nvSpPr>
        <p:spPr/>
        <p:txBody>
          <a:bodyPr/>
          <a:lstStyle/>
          <a:p>
            <a:r>
              <a:rPr lang="en-US" smtClean="0"/>
              <a:t>ICMISC 2024: CMR Institute of Technology, Hyderabad, India | Website:- www.iotsmartcon.com</a:t>
            </a:r>
            <a:endParaRPr lang="en-IN"/>
          </a:p>
        </p:txBody>
      </p:sp>
      <p:sp>
        <p:nvSpPr>
          <p:cNvPr id="5" name="Slide Number Placeholder 4"/>
          <p:cNvSpPr>
            <a:spLocks noGrp="1"/>
          </p:cNvSpPr>
          <p:nvPr>
            <p:ph type="sldNum" sz="quarter" idx="12"/>
          </p:nvPr>
        </p:nvSpPr>
        <p:spPr/>
        <p:txBody>
          <a:bodyPr/>
          <a:lstStyle/>
          <a:p>
            <a:fld id="{874001D0-0BA0-4672-A6AB-84C1E77EF167}"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8586</Words>
  <Application>WPS Presentation</Application>
  <PresentationFormat>Widescreen</PresentationFormat>
  <Paragraphs>258</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Book Antiqua</vt:lpstr>
      <vt:lpstr>Times New Roman</vt:lpstr>
      <vt:lpstr>Calibri</vt:lpstr>
      <vt:lpstr>Calibri Light</vt:lpstr>
      <vt:lpstr>Microsoft YaHei</vt:lpstr>
      <vt:lpstr>Arial Unicode MS</vt:lpstr>
      <vt:lpstr>Calibri</vt:lpstr>
      <vt:lpstr>Office Theme</vt:lpstr>
      <vt:lpstr>PowerPoint 演示文稿</vt:lpstr>
      <vt:lpstr>Introduction</vt:lpstr>
      <vt:lpstr>Introduction</vt:lpstr>
      <vt:lpstr>Literature Survey</vt:lpstr>
      <vt:lpstr>Method</vt:lpstr>
      <vt:lpstr>Result</vt:lpstr>
      <vt:lpstr>Discussion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  Paper ID:- </dc:title>
  <dc:creator>STUDENT</dc:creator>
  <cp:lastModifiedBy>ABDUL</cp:lastModifiedBy>
  <cp:revision>24</cp:revision>
  <dcterms:created xsi:type="dcterms:W3CDTF">2024-03-22T06:30:00Z</dcterms:created>
  <dcterms:modified xsi:type="dcterms:W3CDTF">2024-03-28T09:42:31Z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185061654B404A218EF7FCC935574ABA_12</vt:lpwstr>
  </property>
  <property fmtid="{D5CDD505-2E9C-101B-9397-08002B2CF9AE}" pid="3" name="KSOProductBuildVer">
    <vt:lpwstr>1033-12.2.0.13489</vt:lpwstr>
  </property>
</Properties>
</file>