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752" userDrawn="1">
          <p15:clr>
            <a:srgbClr val="A4A3A4"/>
          </p15:clr>
        </p15:guide>
        <p15:guide id="2" pos="67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6774" autoAdjust="0"/>
  </p:normalViewPr>
  <p:slideViewPr>
    <p:cSldViewPr showGuides="1">
      <p:cViewPr varScale="1">
        <p:scale>
          <a:sx n="36" d="100"/>
          <a:sy n="36" d="100"/>
        </p:scale>
        <p:origin x="736" y="52"/>
      </p:cViewPr>
      <p:guideLst>
        <p:guide orient="horz" pos="4752"/>
        <p:guide pos="67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endParaRPr lang="en-US"/>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endParaRPr lang="en-US"/>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endParaRPr lang="en-US"/>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endParaRPr lang="en-US"/>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tags" Target="../tags/tag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7544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3600" b="1"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3600" b="1"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3600" b="1"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2000" b="1" dirty="0">
              <a:solidFill>
                <a:srgbClr val="C00000"/>
              </a:solidFill>
              <a:latin typeface="Bookman Old Style" panose="02050604050505020204" pitchFamily="18" charset="0"/>
            </a:endParaRPr>
          </a:p>
          <a:p>
            <a:pPr algn="ctr" defTabSz="2077720" fontAlgn="auto">
              <a:spcBef>
                <a:spcPts val="0"/>
              </a:spcBef>
              <a:spcAft>
                <a:spcPts val="0"/>
              </a:spcAft>
              <a:defRPr/>
            </a:pPr>
            <a:r>
              <a:rPr lang="en-US" sz="3600" b="1" dirty="0">
                <a:solidFill>
                  <a:srgbClr val="C00000"/>
                </a:solidFill>
                <a:latin typeface="Bookman Old Style" panose="02050604050505020204" pitchFamily="18" charset="0"/>
              </a:rPr>
              <a:t>Malware </a:t>
            </a:r>
            <a:r>
              <a:rPr lang="en-US" sz="3600" b="1" dirty="0" smtClean="0">
                <a:solidFill>
                  <a:srgbClr val="C00000"/>
                </a:solidFill>
                <a:latin typeface="Bookman Old Style" panose="02050604050505020204" pitchFamily="18" charset="0"/>
              </a:rPr>
              <a:t>Detection</a:t>
            </a:r>
            <a:endParaRPr lang="en-US" sz="3600" b="1" dirty="0" smtClean="0">
              <a:solidFill>
                <a:srgbClr val="C00000"/>
              </a:solidFill>
              <a:latin typeface="Bookman Old Style" panose="02050604050505020204" pitchFamily="18" charset="0"/>
            </a:endParaRPr>
          </a:p>
          <a:p>
            <a:pPr algn="ctr" defTabSz="2077720" fontAlgn="auto">
              <a:spcBef>
                <a:spcPts val="0"/>
              </a:spcBef>
              <a:spcAft>
                <a:spcPts val="0"/>
              </a:spcAft>
              <a:defRPr/>
            </a:pPr>
            <a:r>
              <a:rPr lang="en-GB" sz="2200" dirty="0" smtClean="0">
                <a:solidFill>
                  <a:srgbClr val="C00000"/>
                </a:solidFill>
                <a:latin typeface="Bookman Old Style" panose="02050604050505020204" pitchFamily="18" charset="0"/>
              </a:rPr>
              <a:t>Team 05</a:t>
            </a:r>
            <a:endParaRPr lang="en-GB" sz="2200" dirty="0" smtClean="0">
              <a:solidFill>
                <a:srgbClr val="C00000"/>
              </a:solidFill>
              <a:latin typeface="Bookman Old Style" panose="02050604050505020204" pitchFamily="18" charset="0"/>
            </a:endParaRPr>
          </a:p>
          <a:p>
            <a:pPr algn="ctr" defTabSz="2077720" fontAlgn="auto">
              <a:spcBef>
                <a:spcPts val="0"/>
              </a:spcBef>
              <a:spcAft>
                <a:spcPts val="0"/>
              </a:spcAft>
              <a:defRPr/>
            </a:pPr>
            <a:r>
              <a:rPr lang="en-GB" sz="2200" dirty="0" smtClean="0">
                <a:solidFill>
                  <a:srgbClr val="C00000"/>
                </a:solidFill>
                <a:latin typeface="Bookman Old Style" panose="02050604050505020204" pitchFamily="18" charset="0"/>
              </a:rPr>
              <a:t>Zeeshan M, Muzammil </a:t>
            </a:r>
            <a:r>
              <a:rPr lang="en-GB" sz="2200" dirty="0">
                <a:solidFill>
                  <a:srgbClr val="C00000"/>
                </a:solidFill>
                <a:latin typeface="Bookman Old Style" panose="02050604050505020204" pitchFamily="18" charset="0"/>
              </a:rPr>
              <a:t>K</a:t>
            </a:r>
            <a:r>
              <a:rPr lang="en-GB" sz="2200" dirty="0" smtClean="0">
                <a:solidFill>
                  <a:srgbClr val="C00000"/>
                </a:solidFill>
                <a:latin typeface="Bookman Old Style" panose="02050604050505020204" pitchFamily="18" charset="0"/>
              </a:rPr>
              <a:t>, Prajwal S, </a:t>
            </a:r>
            <a:r>
              <a:rPr lang="en-GB" sz="2200" dirty="0">
                <a:solidFill>
                  <a:srgbClr val="C00000"/>
                </a:solidFill>
                <a:latin typeface="Bookman Old Style" panose="02050604050505020204" pitchFamily="18" charset="0"/>
              </a:rPr>
              <a:t>Abdul R </a:t>
            </a:r>
            <a:r>
              <a:rPr lang="en-GB" sz="2200" dirty="0" smtClean="0">
                <a:solidFill>
                  <a:srgbClr val="C00000"/>
                </a:solidFill>
                <a:latin typeface="Bookman Old Style" panose="02050604050505020204" pitchFamily="18" charset="0"/>
              </a:rPr>
              <a:t>Y</a:t>
            </a:r>
            <a:endParaRPr lang="en-GB" sz="2200"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2200" b="1" dirty="0" smtClean="0">
                <a:solidFill>
                  <a:srgbClr val="C00000"/>
                </a:solidFill>
                <a:latin typeface="Bookman Old Style" panose="02050604050505020204" pitchFamily="18" charset="0"/>
              </a:rPr>
              <a:t>Guide</a:t>
            </a:r>
            <a:r>
              <a:rPr lang="en-GB" sz="2200" b="1" dirty="0">
                <a:solidFill>
                  <a:srgbClr val="C00000"/>
                </a:solidFill>
                <a:latin typeface="Bookman Old Style" panose="02050604050505020204" pitchFamily="18" charset="0"/>
              </a:rPr>
              <a:t>: </a:t>
            </a:r>
            <a:r>
              <a:rPr lang="en-GB" sz="2200" dirty="0" smtClean="0">
                <a:solidFill>
                  <a:srgbClr val="C00000"/>
                </a:solidFill>
                <a:latin typeface="Bookman Old Style" panose="02050604050505020204" pitchFamily="18" charset="0"/>
              </a:rPr>
              <a:t>Prof</a:t>
            </a:r>
            <a:r>
              <a:rPr lang="en-GB" sz="2200" dirty="0">
                <a:solidFill>
                  <a:srgbClr val="C00000"/>
                </a:solidFill>
                <a:latin typeface="Bookman Old Style" panose="02050604050505020204" pitchFamily="18" charset="0"/>
              </a:rPr>
              <a:t>. </a:t>
            </a:r>
            <a:r>
              <a:rPr lang="en-GB" sz="2200" dirty="0" smtClean="0">
                <a:solidFill>
                  <a:srgbClr val="C00000"/>
                </a:solidFill>
                <a:latin typeface="Bookman Old Style" panose="02050604050505020204" pitchFamily="18" charset="0"/>
              </a:rPr>
              <a:t>Azharuddin</a:t>
            </a:r>
            <a:endParaRPr lang="en-GB" sz="2200" dirty="0" smtClean="0">
              <a:solidFill>
                <a:srgbClr val="C00000"/>
              </a:solidFill>
              <a:latin typeface="Bookman Old Style" panose="02050604050505020204" pitchFamily="18" charset="0"/>
            </a:endParaRPr>
          </a:p>
          <a:p>
            <a:pPr algn="ctr" defTabSz="2077720" fontAlgn="auto">
              <a:spcBef>
                <a:spcPts val="0"/>
              </a:spcBef>
              <a:spcAft>
                <a:spcPts val="0"/>
              </a:spcAft>
              <a:defRPr/>
            </a:pPr>
            <a:r>
              <a:rPr lang="en-GB" sz="2200" dirty="0" smtClean="0">
                <a:solidFill>
                  <a:srgbClr val="C00000"/>
                </a:solidFill>
                <a:latin typeface="Bookman Old Style" panose="02050604050505020204" pitchFamily="18" charset="0"/>
              </a:rPr>
              <a:t>School </a:t>
            </a:r>
            <a:r>
              <a:rPr lang="en-GB" sz="2200" dirty="0">
                <a:solidFill>
                  <a:srgbClr val="C00000"/>
                </a:solidFill>
                <a:latin typeface="Bookman Old Style" panose="02050604050505020204" pitchFamily="18" charset="0"/>
              </a:rPr>
              <a:t>of Electronics and Communication Engineering </a:t>
            </a:r>
            <a:endParaRPr lang="en-GB" sz="2200"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2200" dirty="0">
                <a:solidFill>
                  <a:srgbClr val="C00000"/>
                </a:solidFill>
                <a:latin typeface="Bookman Old Style" panose="02050604050505020204" pitchFamily="18" charset="0"/>
              </a:rPr>
              <a:t>(</a:t>
            </a:r>
            <a:r>
              <a:rPr lang="en-GB" sz="2200" dirty="0" smtClean="0">
                <a:solidFill>
                  <a:srgbClr val="C00000"/>
                </a:solidFill>
                <a:latin typeface="Bookman Old Style" panose="02050604050505020204" pitchFamily="18" charset="0"/>
              </a:rPr>
              <a:t>01fe21bei019@kletech.ac.in</a:t>
            </a:r>
            <a:r>
              <a:rPr lang="en-GB" sz="2200" dirty="0">
                <a:solidFill>
                  <a:srgbClr val="C00000"/>
                </a:solidFill>
                <a:latin typeface="Bookman Old Style" panose="02050604050505020204" pitchFamily="18" charset="0"/>
              </a:rPr>
              <a:t>, </a:t>
            </a:r>
            <a:r>
              <a:rPr lang="en-GB" sz="2200" dirty="0" smtClean="0">
                <a:solidFill>
                  <a:srgbClr val="C00000"/>
                </a:solidFill>
                <a:latin typeface="Bookman Old Style" panose="02050604050505020204" pitchFamily="18" charset="0"/>
              </a:rPr>
              <a:t>01fe21bei021@kletech.ac.in</a:t>
            </a:r>
            <a:r>
              <a:rPr lang="en-GB" sz="2200" dirty="0">
                <a:solidFill>
                  <a:srgbClr val="C00000"/>
                </a:solidFill>
                <a:latin typeface="Bookman Old Style" panose="02050604050505020204" pitchFamily="18" charset="0"/>
              </a:rPr>
              <a:t>, </a:t>
            </a:r>
            <a:r>
              <a:rPr lang="en-GB" sz="2200" dirty="0" smtClean="0">
                <a:solidFill>
                  <a:srgbClr val="C00000"/>
                </a:solidFill>
                <a:latin typeface="Bookman Old Style" panose="02050604050505020204" pitchFamily="18" charset="0"/>
              </a:rPr>
              <a:t>01fe21bei032@kletech.ac.in</a:t>
            </a:r>
            <a:r>
              <a:rPr lang="en-GB" sz="2200" dirty="0">
                <a:solidFill>
                  <a:srgbClr val="C00000"/>
                </a:solidFill>
                <a:latin typeface="Bookman Old Style" panose="02050604050505020204" pitchFamily="18" charset="0"/>
              </a:rPr>
              <a:t>, </a:t>
            </a:r>
            <a:r>
              <a:rPr lang="en-GB" sz="2200" dirty="0" smtClean="0">
                <a:solidFill>
                  <a:srgbClr val="C00000"/>
                </a:solidFill>
                <a:latin typeface="Bookman Old Style" panose="02050604050505020204" pitchFamily="18" charset="0"/>
              </a:rPr>
              <a:t>01fe21bei049@kletech.ac.in</a:t>
            </a:r>
            <a:r>
              <a:rPr lang="en-GB" sz="2200" dirty="0">
                <a:solidFill>
                  <a:srgbClr val="C00000"/>
                </a:solidFill>
                <a:latin typeface="Bookman Old Style" panose="02050604050505020204" pitchFamily="18" charset="0"/>
              </a:rPr>
              <a:t>)</a:t>
            </a:r>
            <a:endParaRPr lang="en-GB" sz="2200"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600" dirty="0">
              <a:latin typeface="Bookman Old Style" panose="02050604050505020204" pitchFamily="18" charset="0"/>
            </a:endParaRPr>
          </a:p>
          <a:p>
            <a:pPr algn="ctr" defTabSz="2077720" fontAlgn="auto">
              <a:spcBef>
                <a:spcPts val="0"/>
              </a:spcBef>
              <a:spcAft>
                <a:spcPts val="0"/>
              </a:spcAft>
              <a:defRPr/>
            </a:pPr>
            <a:endParaRPr lang="en-US" sz="7100" dirty="0">
              <a:latin typeface="Bookman Old Style" panose="02050604050505020204" pitchFamily="18" charset="0"/>
            </a:endParaRPr>
          </a:p>
        </p:txBody>
      </p:sp>
      <p:sp>
        <p:nvSpPr>
          <p:cNvPr id="2060" name="Text Box 25"/>
          <p:cNvSpPr txBox="1">
            <a:spLocks noChangeArrowheads="1"/>
          </p:cNvSpPr>
          <p:nvPr/>
        </p:nvSpPr>
        <p:spPr bwMode="auto">
          <a:xfrm>
            <a:off x="259616" y="3993576"/>
            <a:ext cx="6858000" cy="747730"/>
          </a:xfrm>
          <a:prstGeom prst="rect">
            <a:avLst/>
          </a:prstGeom>
          <a:solidFill>
            <a:schemeClr val="accent3">
              <a:lumMod val="40000"/>
              <a:lumOff val="60000"/>
            </a:schemeClr>
          </a:solidFill>
          <a:ln w="9525">
            <a:noFill/>
            <a:prstDash val="sysDot"/>
            <a:miter lim="800000"/>
          </a:ln>
        </p:spPr>
        <p:txBody>
          <a:bodyPr wrap="none" lIns="161460" tIns="161460" rIns="161460" bIns="161460" anchor="t" anchorCtr="1"/>
          <a:lstStyle/>
          <a:p>
            <a:r>
              <a:rPr lang="en-US" sz="3600" b="1" dirty="0">
                <a:solidFill>
                  <a:srgbClr val="C00000"/>
                </a:solidFill>
                <a:latin typeface="Bookman Old Style" panose="02050604050505020204" pitchFamily="18" charset="0"/>
                <a:cs typeface="Arial" panose="020B0604020202020204" pitchFamily="34" charset="0"/>
              </a:rPr>
              <a:t>Objectives</a:t>
            </a:r>
            <a:endParaRPr lang="en-US" sz="3400" dirty="0">
              <a:solidFill>
                <a:srgbClr val="C00000"/>
              </a:solidFill>
              <a:latin typeface="Bookman Old Style" panose="02050604050505020204" pitchFamily="18" charset="0"/>
            </a:endParaRPr>
          </a:p>
        </p:txBody>
      </p:sp>
      <p:sp>
        <p:nvSpPr>
          <p:cNvPr id="2062" name="Text Box 25"/>
          <p:cNvSpPr txBox="1">
            <a:spLocks noChangeArrowheads="1"/>
          </p:cNvSpPr>
          <p:nvPr/>
        </p:nvSpPr>
        <p:spPr bwMode="auto">
          <a:xfrm>
            <a:off x="14965361" y="2438400"/>
            <a:ext cx="6019801" cy="533400"/>
          </a:xfrm>
          <a:prstGeom prst="rect">
            <a:avLst/>
          </a:prstGeom>
          <a:solidFill>
            <a:schemeClr val="accent3">
              <a:lumMod val="40000"/>
              <a:lumOff val="60000"/>
            </a:schemeClr>
          </a:solidFill>
          <a:ln w="9525">
            <a:noFill/>
            <a:prstDash val="sysDot"/>
            <a:miter lim="800000"/>
          </a:ln>
        </p:spPr>
        <p:txBody>
          <a:bodyPr wrap="none" lIns="161460" tIns="161460" rIns="161460" bIns="161460" anchor="ctr" anchorCtr="1"/>
          <a:lstStyle/>
          <a:p>
            <a:pPr algn="ctr" defTabSz="3098800"/>
            <a:r>
              <a:rPr lang="en-GB" sz="3400" dirty="0">
                <a:latin typeface="Bookman Old Style" panose="02050604050505020204" pitchFamily="18" charset="0"/>
              </a:rPr>
              <a:t>      </a:t>
            </a:r>
            <a:r>
              <a:rPr lang="en-GB" sz="3600" b="1" dirty="0">
                <a:solidFill>
                  <a:srgbClr val="C00000"/>
                </a:solidFill>
                <a:latin typeface="Bookman Old Style" panose="02050604050505020204" pitchFamily="18" charset="0"/>
                <a:cs typeface="Arial" panose="020B0604020202020204" pitchFamily="34" charset="0"/>
              </a:rPr>
              <a:t>Results</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250" name="Rectangle 249"/>
          <p:cNvSpPr/>
          <p:nvPr/>
        </p:nvSpPr>
        <p:spPr>
          <a:xfrm>
            <a:off x="411162" y="11560844"/>
            <a:ext cx="6781800" cy="646331"/>
          </a:xfrm>
          <a:prstGeom prst="rect">
            <a:avLst/>
          </a:prstGeom>
          <a:solidFill>
            <a:schemeClr val="accent3">
              <a:lumMod val="40000"/>
              <a:lumOff val="60000"/>
            </a:schemeClr>
          </a:solidFill>
        </p:spPr>
        <p:txBody>
          <a:bodyPr wrap="square">
            <a:spAutoFit/>
          </a:bodyPr>
          <a:lstStyle/>
          <a:p>
            <a:pPr algn="ctr" defTabSz="2077720" fontAlgn="auto">
              <a:spcBef>
                <a:spcPts val="0"/>
              </a:spcBef>
              <a:spcAft>
                <a:spcPts val="0"/>
              </a:spcAft>
              <a:defRPr/>
            </a:pPr>
            <a:r>
              <a:rPr lang="en-GB" sz="3600" b="1" dirty="0">
                <a:solidFill>
                  <a:srgbClr val="C00000"/>
                </a:solidFill>
                <a:latin typeface="Bookman Old Style" panose="02050604050505020204" pitchFamily="18" charset="0"/>
                <a:cs typeface="Arial" panose="020B0604020202020204" pitchFamily="34" charset="0"/>
              </a:rPr>
              <a:t>Literature survey</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94" name="Rectangle 93"/>
          <p:cNvSpPr/>
          <p:nvPr/>
        </p:nvSpPr>
        <p:spPr>
          <a:xfrm>
            <a:off x="296861" y="9305339"/>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Contributions</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210" name="Rectangle 209"/>
          <p:cNvSpPr/>
          <p:nvPr/>
        </p:nvSpPr>
        <p:spPr>
          <a:xfrm>
            <a:off x="7421562" y="2590800"/>
            <a:ext cx="7239000" cy="11510843"/>
          </a:xfrm>
          <a:prstGeom prst="rect">
            <a:avLst/>
          </a:prstGeom>
          <a:solidFill>
            <a:schemeClr val="accent3">
              <a:lumMod val="40000"/>
              <a:lumOff val="60000"/>
            </a:schemeClr>
          </a:solidFill>
        </p:spPr>
        <p:txBody>
          <a:bodyPr wrap="square">
            <a:spAutoFit/>
          </a:bodyPr>
          <a:lstStyle/>
          <a:p>
            <a:pPr algn="just"/>
            <a:r>
              <a:rPr lang="en-GB" sz="2800" b="1" dirty="0" smtClean="0">
                <a:solidFill>
                  <a:srgbClr val="C00000"/>
                </a:solidFill>
                <a:latin typeface="Bookman Old Style" panose="02050604050505020204" pitchFamily="18" charset="0"/>
                <a:cs typeface="Arial" panose="020B0604020202020204" pitchFamily="34" charset="0"/>
              </a:rPr>
              <a:t>                </a:t>
            </a:r>
            <a:r>
              <a:rPr lang="en-GB" sz="3200" b="1" dirty="0" smtClean="0">
                <a:solidFill>
                  <a:srgbClr val="C00000"/>
                </a:solidFill>
                <a:latin typeface="Bookman Old Style" panose="02050604050505020204" pitchFamily="18" charset="0"/>
                <a:cs typeface="Arial" panose="020B0604020202020204" pitchFamily="34" charset="0"/>
              </a:rPr>
              <a:t>Methodology</a:t>
            </a:r>
            <a:endParaRPr lang="en-GB" sz="3200" b="1" dirty="0" smtClean="0">
              <a:solidFill>
                <a:srgbClr val="C00000"/>
              </a:solidFill>
              <a:latin typeface="Bookman Old Style" panose="02050604050505020204" pitchFamily="18" charset="0"/>
              <a:cs typeface="Arial" panose="020B0604020202020204" pitchFamily="34" charset="0"/>
            </a:endParaRPr>
          </a:p>
          <a:p>
            <a:pPr algn="just"/>
            <a:endParaRPr lang="en-GB" sz="3200" b="1" dirty="0" smtClean="0">
              <a:solidFill>
                <a:srgbClr val="C00000"/>
              </a:solidFill>
              <a:latin typeface="Bookman Old Style" panose="02050604050505020204" pitchFamily="18" charset="0"/>
              <a:cs typeface="Arial" panose="020B0604020202020204" pitchFamily="34" charset="0"/>
            </a:endParaRPr>
          </a:p>
          <a:p>
            <a:pPr algn="just"/>
            <a:endParaRPr lang="en-GB" sz="3200" b="1" dirty="0" smtClean="0">
              <a:solidFill>
                <a:srgbClr val="C00000"/>
              </a:solidFill>
              <a:latin typeface="Bookman Old Style" panose="02050604050505020204" pitchFamily="18" charset="0"/>
              <a:cs typeface="Arial" panose="020B0604020202020204" pitchFamily="34" charset="0"/>
            </a:endParaRPr>
          </a:p>
          <a:p>
            <a:pPr algn="just"/>
            <a:endParaRPr lang="en-GB" sz="3200" b="1" dirty="0">
              <a:solidFill>
                <a:srgbClr val="C00000"/>
              </a:solidFill>
              <a:latin typeface="Bookman Old Style" panose="02050604050505020204" pitchFamily="18" charset="0"/>
              <a:cs typeface="Arial" panose="020B0604020202020204" pitchFamily="34" charset="0"/>
            </a:endParaRPr>
          </a:p>
          <a:p>
            <a:pPr algn="just"/>
            <a:endParaRPr lang="en-GB" sz="3200" b="1" dirty="0" smtClean="0">
              <a:solidFill>
                <a:srgbClr val="C00000"/>
              </a:solidFill>
              <a:latin typeface="Bookman Old Style" panose="02050604050505020204" pitchFamily="18" charset="0"/>
              <a:cs typeface="Arial" panose="020B0604020202020204" pitchFamily="34" charset="0"/>
            </a:endParaRPr>
          </a:p>
          <a:p>
            <a:pPr algn="just"/>
            <a:endParaRPr lang="en-GB" sz="3200" b="1" dirty="0" smtClean="0">
              <a:solidFill>
                <a:srgbClr val="C00000"/>
              </a:solidFill>
              <a:latin typeface="Bookman Old Style" panose="02050604050505020204" pitchFamily="18" charset="0"/>
              <a:cs typeface="Arial" panose="020B0604020202020204" pitchFamily="34" charset="0"/>
            </a:endParaRPr>
          </a:p>
          <a:p>
            <a:pPr algn="just"/>
            <a:endParaRPr lang="en-GB" sz="2200" b="1" dirty="0" smtClean="0">
              <a:latin typeface="Bookman Old Style" panose="02050604050505020204" pitchFamily="18" charset="0"/>
              <a:cs typeface="Arial" panose="020B0604020202020204" pitchFamily="34" charset="0"/>
            </a:endParaRPr>
          </a:p>
          <a:p>
            <a:pPr algn="just">
              <a:buFont typeface="+mj-lt"/>
              <a:buAutoNum type="arabicPeriod"/>
            </a:pPr>
            <a:r>
              <a:rPr lang="en-US" sz="2200" b="1" dirty="0" smtClean="0">
                <a:latin typeface="Bookman Old Style" panose="02050604050505020204" pitchFamily="18" charset="0"/>
                <a:cs typeface="Arial" panose="020B0604020202020204" pitchFamily="34" charset="0"/>
              </a:rPr>
              <a:t>Network </a:t>
            </a:r>
            <a:r>
              <a:rPr lang="en-US" sz="2200" b="1" dirty="0">
                <a:latin typeface="Bookman Old Style" panose="02050604050505020204" pitchFamily="18" charset="0"/>
                <a:cs typeface="Arial" panose="020B0604020202020204" pitchFamily="34" charset="0"/>
              </a:rPr>
              <a:t>Traffic: </a:t>
            </a:r>
            <a:r>
              <a:rPr lang="en-US" sz="2200" dirty="0">
                <a:latin typeface="Bookman Old Style" panose="02050604050505020204" pitchFamily="18" charset="0"/>
                <a:cs typeface="Arial" panose="020B0604020202020204" pitchFamily="34" charset="0"/>
              </a:rPr>
              <a:t>Collect raw data from network activities, including IP addresses, ports, and protocols.</a:t>
            </a:r>
            <a:endParaRPr lang="en-US" sz="2200" dirty="0">
              <a:latin typeface="Bookman Old Style" panose="02050604050505020204" pitchFamily="18" charset="0"/>
              <a:cs typeface="Arial" panose="020B0604020202020204" pitchFamily="34" charset="0"/>
            </a:endParaRPr>
          </a:p>
          <a:p>
            <a:pPr algn="just">
              <a:buFont typeface="+mj-lt"/>
              <a:buAutoNum type="arabicPeriod"/>
            </a:pPr>
            <a:endParaRPr lang="en-US" sz="2200"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Data Preprocessing: </a:t>
            </a:r>
            <a:r>
              <a:rPr lang="en-US" sz="2200" dirty="0">
                <a:latin typeface="Bookman Old Style" panose="02050604050505020204" pitchFamily="18" charset="0"/>
                <a:cs typeface="Arial" panose="020B0604020202020204" pitchFamily="34" charset="0"/>
              </a:rPr>
              <a:t>Clean and standardize the data to make it ready for analysis.</a:t>
            </a:r>
            <a:endParaRPr lang="en-US" sz="2200" dirty="0">
              <a:latin typeface="Bookman Old Style" panose="02050604050505020204" pitchFamily="18" charset="0"/>
              <a:cs typeface="Arial" panose="020B0604020202020204" pitchFamily="34" charset="0"/>
            </a:endParaRPr>
          </a:p>
          <a:p>
            <a:pPr algn="just">
              <a:buFont typeface="+mj-lt"/>
              <a:buAutoNum type="arabicPeriod"/>
            </a:pPr>
            <a:endParaRPr lang="en-US" sz="2200" b="1"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Feature Extraction: </a:t>
            </a:r>
            <a:r>
              <a:rPr lang="en-US" sz="2200" dirty="0">
                <a:latin typeface="Bookman Old Style" panose="02050604050505020204" pitchFamily="18" charset="0"/>
                <a:cs typeface="Arial" panose="020B0604020202020204" pitchFamily="34" charset="0"/>
              </a:rPr>
              <a:t>Identify key attributes like packet rates and connection duration</a:t>
            </a:r>
            <a:r>
              <a:rPr lang="en-US" sz="2200" b="1" dirty="0">
                <a:latin typeface="Bookman Old Style" panose="02050604050505020204" pitchFamily="18" charset="0"/>
                <a:cs typeface="Arial" panose="020B0604020202020204" pitchFamily="34" charset="0"/>
              </a:rPr>
              <a:t>.</a:t>
            </a:r>
            <a:endParaRPr lang="en-US" sz="2200" b="1" dirty="0">
              <a:latin typeface="Bookman Old Style" panose="02050604050505020204" pitchFamily="18" charset="0"/>
              <a:cs typeface="Arial" panose="020B0604020202020204" pitchFamily="34" charset="0"/>
            </a:endParaRPr>
          </a:p>
          <a:p>
            <a:pPr algn="just">
              <a:buFont typeface="+mj-lt"/>
              <a:buAutoNum type="arabicPeriod"/>
            </a:pPr>
            <a:endParaRPr lang="en-US" sz="2200" b="1"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Dimensionality Reduction: </a:t>
            </a:r>
            <a:r>
              <a:rPr lang="en-US" sz="2200" dirty="0">
                <a:latin typeface="Bookman Old Style" panose="02050604050505020204" pitchFamily="18" charset="0"/>
                <a:cs typeface="Arial" panose="020B0604020202020204" pitchFamily="34" charset="0"/>
              </a:rPr>
              <a:t>Simplify data by reducing the number of features.</a:t>
            </a:r>
            <a:endParaRPr lang="en-US" sz="2200" dirty="0">
              <a:latin typeface="Bookman Old Style" panose="02050604050505020204" pitchFamily="18" charset="0"/>
              <a:cs typeface="Arial" panose="020B0604020202020204" pitchFamily="34" charset="0"/>
            </a:endParaRPr>
          </a:p>
          <a:p>
            <a:pPr algn="just">
              <a:buFont typeface="+mj-lt"/>
              <a:buAutoNum type="arabicPeriod"/>
            </a:pPr>
            <a:endParaRPr lang="en-US" sz="2200" b="1"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Implement Classifier: </a:t>
            </a:r>
            <a:r>
              <a:rPr lang="en-US" sz="2200" dirty="0">
                <a:latin typeface="Bookman Old Style" panose="02050604050505020204" pitchFamily="18" charset="0"/>
                <a:cs typeface="Arial" panose="020B0604020202020204" pitchFamily="34" charset="0"/>
              </a:rPr>
              <a:t>Apply machine learning models to classify the data.</a:t>
            </a:r>
            <a:endParaRPr lang="en-US" sz="2200" dirty="0">
              <a:latin typeface="Bookman Old Style" panose="02050604050505020204" pitchFamily="18" charset="0"/>
              <a:cs typeface="Arial" panose="020B0604020202020204" pitchFamily="34" charset="0"/>
            </a:endParaRPr>
          </a:p>
          <a:p>
            <a:pPr algn="just">
              <a:buFont typeface="+mj-lt"/>
              <a:buAutoNum type="arabicPeriod"/>
            </a:pPr>
            <a:endParaRPr lang="en-US" sz="2200" b="1"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ML Algorithm Evaluation: </a:t>
            </a:r>
            <a:r>
              <a:rPr lang="en-US" sz="2200" dirty="0">
                <a:latin typeface="Bookman Old Style" panose="02050604050505020204" pitchFamily="18" charset="0"/>
                <a:cs typeface="Arial" panose="020B0604020202020204" pitchFamily="34" charset="0"/>
              </a:rPr>
              <a:t>Assess model performance using accuracy and other metrics.</a:t>
            </a:r>
            <a:endParaRPr lang="en-US" sz="2200" dirty="0">
              <a:latin typeface="Bookman Old Style" panose="02050604050505020204" pitchFamily="18" charset="0"/>
              <a:cs typeface="Arial" panose="020B0604020202020204" pitchFamily="34" charset="0"/>
            </a:endParaRPr>
          </a:p>
          <a:p>
            <a:pPr algn="just">
              <a:buFont typeface="+mj-lt"/>
              <a:buAutoNum type="arabicPeriod"/>
            </a:pPr>
            <a:endParaRPr lang="en-US" sz="2200" b="1"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Analysis of Classifiers: </a:t>
            </a:r>
            <a:r>
              <a:rPr lang="en-US" sz="2200" dirty="0">
                <a:latin typeface="Bookman Old Style" panose="02050604050505020204" pitchFamily="18" charset="0"/>
                <a:cs typeface="Arial" panose="020B0604020202020204" pitchFamily="34" charset="0"/>
              </a:rPr>
              <a:t>Compare models to find the best one.</a:t>
            </a:r>
            <a:endParaRPr lang="en-US" sz="2200" dirty="0">
              <a:latin typeface="Bookman Old Style" panose="02050604050505020204" pitchFamily="18" charset="0"/>
              <a:cs typeface="Arial" panose="020B0604020202020204" pitchFamily="34" charset="0"/>
            </a:endParaRPr>
          </a:p>
          <a:p>
            <a:pPr algn="just">
              <a:buFont typeface="+mj-lt"/>
              <a:buAutoNum type="arabicPeriod"/>
            </a:pPr>
            <a:endParaRPr lang="en-US" sz="2200" b="1" dirty="0">
              <a:latin typeface="Bookman Old Style" panose="02050604050505020204" pitchFamily="18" charset="0"/>
              <a:cs typeface="Arial" panose="020B0604020202020204" pitchFamily="34" charset="0"/>
            </a:endParaRPr>
          </a:p>
          <a:p>
            <a:pPr algn="just">
              <a:buFont typeface="+mj-lt"/>
              <a:buAutoNum type="arabicPeriod"/>
            </a:pPr>
            <a:r>
              <a:rPr lang="en-US" sz="2200" b="1" dirty="0">
                <a:latin typeface="Bookman Old Style" panose="02050604050505020204" pitchFamily="18" charset="0"/>
                <a:cs typeface="Arial" panose="020B0604020202020204" pitchFamily="34" charset="0"/>
              </a:rPr>
              <a:t>Malware Detection</a:t>
            </a:r>
            <a:r>
              <a:rPr lang="en-US" sz="2200" b="1" dirty="0" smtClean="0">
                <a:latin typeface="Bookman Old Style" panose="02050604050505020204" pitchFamily="18" charset="0"/>
                <a:cs typeface="Arial" panose="020B0604020202020204" pitchFamily="34" charset="0"/>
              </a:rPr>
              <a:t>: </a:t>
            </a:r>
            <a:r>
              <a:rPr lang="en-US" sz="2200" dirty="0" smtClean="0">
                <a:latin typeface="Bookman Old Style" panose="02050604050505020204" pitchFamily="18" charset="0"/>
                <a:cs typeface="Arial" panose="020B0604020202020204" pitchFamily="34" charset="0"/>
              </a:rPr>
              <a:t>The model detects the malicious activity or network traffic.</a:t>
            </a:r>
            <a:endParaRPr lang="en-US" sz="2200" dirty="0">
              <a:latin typeface="Bookman Old Style" panose="02050604050505020204" pitchFamily="18" charset="0"/>
              <a:cs typeface="Arial" panose="020B0604020202020204" pitchFamily="34" charset="0"/>
            </a:endParaRPr>
          </a:p>
        </p:txBody>
      </p:sp>
      <p:sp>
        <p:nvSpPr>
          <p:cNvPr id="55" name="Rectangle 54"/>
          <p:cNvSpPr/>
          <p:nvPr/>
        </p:nvSpPr>
        <p:spPr>
          <a:xfrm>
            <a:off x="334962" y="2590800"/>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anose="02050604050505020204" pitchFamily="18" charset="0"/>
              </a:rPr>
              <a:t> </a:t>
            </a:r>
            <a:r>
              <a:rPr lang="en-US" sz="3600" b="1" dirty="0">
                <a:solidFill>
                  <a:srgbClr val="C00000"/>
                </a:solidFill>
                <a:latin typeface="Bookman Old Style" panose="02050604050505020204" pitchFamily="18" charset="0"/>
              </a:rPr>
              <a:t>Problem statement</a:t>
            </a:r>
            <a:endParaRPr lang="en-GB" sz="2600" b="1" dirty="0">
              <a:solidFill>
                <a:srgbClr val="C00000"/>
              </a:solidFill>
              <a:latin typeface="Bookman Old Style" panose="02050604050505020204" pitchFamily="18" charset="0"/>
              <a:cs typeface="Arial" panose="020B0604020202020204" pitchFamily="34" charset="0"/>
            </a:endParaRPr>
          </a:p>
        </p:txBody>
      </p:sp>
      <p:sp>
        <p:nvSpPr>
          <p:cNvPr id="44" name="Rectangle 43"/>
          <p:cNvSpPr/>
          <p:nvPr/>
        </p:nvSpPr>
        <p:spPr>
          <a:xfrm>
            <a:off x="14959745" y="8229575"/>
            <a:ext cx="599814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Optimization details</a:t>
            </a:r>
            <a:endParaRPr lang="en-US" sz="3600" dirty="0">
              <a:solidFill>
                <a:srgbClr val="C00000"/>
              </a:solidFill>
              <a:latin typeface="Bookman Old Style" panose="02050604050505020204" pitchFamily="18" charset="0"/>
            </a:endParaRPr>
          </a:p>
        </p:txBody>
      </p:sp>
      <p:sp>
        <p:nvSpPr>
          <p:cNvPr id="32" name="Rectangle 31"/>
          <p:cNvSpPr/>
          <p:nvPr/>
        </p:nvSpPr>
        <p:spPr>
          <a:xfrm>
            <a:off x="15041586" y="10668049"/>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Conclusions</a:t>
            </a:r>
            <a:endParaRPr lang="en-US" sz="3600" dirty="0">
              <a:solidFill>
                <a:srgbClr val="C00000"/>
              </a:solidFill>
              <a:latin typeface="Bookman Old Style" panose="02050604050505020204" pitchFamily="18" charset="0"/>
            </a:endParaRPr>
          </a:p>
        </p:txBody>
      </p:sp>
      <p:sp>
        <p:nvSpPr>
          <p:cNvPr id="33" name="Rectangle 32"/>
          <p:cNvSpPr/>
          <p:nvPr/>
        </p:nvSpPr>
        <p:spPr>
          <a:xfrm>
            <a:off x="-30163" y="14706600"/>
            <a:ext cx="21396325" cy="3810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700" b="1" dirty="0" smtClean="0">
                <a:solidFill>
                  <a:srgbClr val="C00000"/>
                </a:solidFill>
                <a:latin typeface="Bookman Old Style" panose="02050604050505020204" pitchFamily="18" charset="0"/>
              </a:rPr>
              <a:t>Minor Project_2 : 2023-24</a:t>
            </a:r>
            <a:endParaRPr lang="en-US" sz="2700" b="1" dirty="0">
              <a:solidFill>
                <a:srgbClr val="C00000"/>
              </a:solidFill>
              <a:latin typeface="Bookman Old Style" panose="02050604050505020204" pitchFamily="18" charset="0"/>
            </a:endParaRPr>
          </a:p>
        </p:txBody>
      </p:sp>
      <p:pic>
        <p:nvPicPr>
          <p:cNvPr id="20" name="Picture 19" descr="C:\Documents and Settings\Ramesh\Desktop\UAS\Documents\images.png"/>
          <p:cNvPicPr>
            <a:picLocks noChangeAspect="1" noChangeArrowheads="1"/>
          </p:cNvPicPr>
          <p:nvPr/>
        </p:nvPicPr>
        <p:blipFill>
          <a:blip r:embed="rId1"/>
          <a:srcRect/>
          <a:stretch>
            <a:fillRect/>
          </a:stretch>
        </p:blipFill>
        <p:spPr bwMode="auto">
          <a:xfrm>
            <a:off x="162901" y="99319"/>
            <a:ext cx="5555686" cy="1643223"/>
          </a:xfrm>
          <a:prstGeom prst="rect">
            <a:avLst/>
          </a:prstGeom>
          <a:noFill/>
        </p:spPr>
      </p:pic>
      <p:sp>
        <p:nvSpPr>
          <p:cNvPr id="3" name="TextBox 2"/>
          <p:cNvSpPr txBox="1"/>
          <p:nvPr/>
        </p:nvSpPr>
        <p:spPr>
          <a:xfrm>
            <a:off x="258762" y="3308373"/>
            <a:ext cx="6934200" cy="661720"/>
          </a:xfrm>
          <a:prstGeom prst="rect">
            <a:avLst/>
          </a:prstGeom>
          <a:noFill/>
        </p:spPr>
        <p:txBody>
          <a:bodyPr wrap="square" rtlCol="0">
            <a:spAutoFit/>
          </a:bodyPr>
          <a:lstStyle/>
          <a:p>
            <a:pPr algn="just"/>
            <a:r>
              <a:rPr lang="en-US" sz="1850" dirty="0" smtClean="0">
                <a:latin typeface="Bookman Old Style" panose="02050604050505020204" pitchFamily="18" charset="0"/>
              </a:rPr>
              <a:t>Detection </a:t>
            </a:r>
            <a:r>
              <a:rPr lang="en-US" sz="1850" dirty="0">
                <a:latin typeface="Bookman Old Style" panose="02050604050505020204" pitchFamily="18" charset="0"/>
              </a:rPr>
              <a:t>of Malware attack by analyzing Network Flows using different Machine Learning Algorithms.</a:t>
            </a:r>
            <a:endParaRPr lang="en-IN" sz="1850" dirty="0">
              <a:latin typeface="Bookman Old Style" panose="02050604050505020204" pitchFamily="18" charset="0"/>
            </a:endParaRPr>
          </a:p>
        </p:txBody>
      </p:sp>
      <p:sp>
        <p:nvSpPr>
          <p:cNvPr id="7" name="TextBox 6"/>
          <p:cNvSpPr txBox="1"/>
          <p:nvPr/>
        </p:nvSpPr>
        <p:spPr>
          <a:xfrm>
            <a:off x="144462" y="4682418"/>
            <a:ext cx="7086600" cy="5216813"/>
          </a:xfrm>
          <a:prstGeom prst="rect">
            <a:avLst/>
          </a:prstGeom>
          <a:noFill/>
        </p:spPr>
        <p:txBody>
          <a:bodyPr wrap="square" rtlCol="0">
            <a:spAutoFit/>
          </a:bodyPr>
          <a:lstStyle/>
          <a:p>
            <a:pPr algn="just"/>
            <a:r>
              <a:rPr lang="en-US" sz="1850" b="1" dirty="0" smtClean="0">
                <a:latin typeface="Bookman Old Style" panose="02050604050505020204" pitchFamily="18" charset="0"/>
              </a:rPr>
              <a:t>1</a:t>
            </a:r>
            <a:r>
              <a:rPr lang="en-US" sz="1850" dirty="0" smtClean="0">
                <a:latin typeface="Bookman Old Style" panose="02050604050505020204" pitchFamily="18" charset="0"/>
              </a:rPr>
              <a:t>. Develop </a:t>
            </a:r>
            <a:r>
              <a:rPr lang="en-US" sz="1850" dirty="0">
                <a:latin typeface="Bookman Old Style" panose="02050604050505020204" pitchFamily="18" charset="0"/>
              </a:rPr>
              <a:t>a precise system that can detect malware or botnet activity of any size N of Netflow datasets, regardless of their clean or with the presence of malware. The system should process the data effectively, with low false positives and high precision in identifying attacks and legitimate traffic, and analyze and classify the data as usual or attack traffic</a:t>
            </a:r>
            <a:r>
              <a:rPr lang="en-US" sz="1850" dirty="0" smtClean="0">
                <a:latin typeface="Bookman Old Style" panose="02050604050505020204" pitchFamily="18" charset="0"/>
              </a:rPr>
              <a:t>.</a:t>
            </a:r>
            <a:endParaRPr lang="en-US" sz="1850" dirty="0" smtClean="0">
              <a:latin typeface="Bookman Old Style" panose="02050604050505020204" pitchFamily="18" charset="0"/>
            </a:endParaRPr>
          </a:p>
          <a:p>
            <a:pPr algn="just"/>
            <a:r>
              <a:rPr lang="en-US" sz="1850" b="1" dirty="0" smtClean="0">
                <a:latin typeface="Bookman Old Style" panose="02050604050505020204" pitchFamily="18" charset="0"/>
              </a:rPr>
              <a:t>2. </a:t>
            </a:r>
            <a:r>
              <a:rPr lang="en-US" sz="1850" dirty="0" smtClean="0">
                <a:latin typeface="Bookman Old Style" panose="02050604050505020204" pitchFamily="18" charset="0"/>
              </a:rPr>
              <a:t>Various </a:t>
            </a:r>
            <a:r>
              <a:rPr lang="en-US" sz="1850" dirty="0">
                <a:latin typeface="Bookman Old Style" panose="02050604050505020204" pitchFamily="18" charset="0"/>
              </a:rPr>
              <a:t>supervised, unsupervised, and potentially hybrid machine learning algorithms should be implemented and thoroughly tested. The objective is to evaluate their effectiveness in computational resource requirements, processing speed, and detection accuracy to determine the best methods for various NetFlow dataset types. </a:t>
            </a:r>
            <a:endParaRPr lang="en-US" sz="1850" dirty="0" smtClean="0">
              <a:latin typeface="Bookman Old Style" panose="02050604050505020204" pitchFamily="18" charset="0"/>
            </a:endParaRPr>
          </a:p>
          <a:p>
            <a:pPr algn="just"/>
            <a:r>
              <a:rPr lang="en-US" sz="1850" b="1" dirty="0" smtClean="0">
                <a:latin typeface="Bookman Old Style" panose="02050604050505020204" pitchFamily="18" charset="0"/>
              </a:rPr>
              <a:t>3. </a:t>
            </a:r>
            <a:r>
              <a:rPr lang="en-US" sz="1850" dirty="0" smtClean="0">
                <a:latin typeface="Bookman Old Style" panose="02050604050505020204" pitchFamily="18" charset="0"/>
              </a:rPr>
              <a:t>Provide </a:t>
            </a:r>
            <a:r>
              <a:rPr lang="en-US" sz="1850" dirty="0">
                <a:latin typeface="Bookman Old Style" panose="02050604050505020204" pitchFamily="18" charset="0"/>
              </a:rPr>
              <a:t>clear, solid recommendations on the best Machine Learning techniques for particular use cases according to the comparison.</a:t>
            </a:r>
            <a:endParaRPr lang="en-US" sz="1850" b="0" i="0" dirty="0">
              <a:effectLst/>
              <a:latin typeface="Bookman Old Style" panose="02050604050505020204" pitchFamily="18" charset="0"/>
            </a:endParaRPr>
          </a:p>
          <a:p>
            <a:pPr algn="just"/>
            <a:br>
              <a:rPr lang="en-US" sz="1850" dirty="0">
                <a:latin typeface="Bookman Old Style" panose="02050604050505020204" pitchFamily="18" charset="0"/>
              </a:rPr>
            </a:br>
            <a:endParaRPr lang="en-IN" sz="1850" dirty="0">
              <a:latin typeface="Bookman Old Style" panose="02050604050505020204" pitchFamily="18" charset="0"/>
            </a:endParaRPr>
          </a:p>
        </p:txBody>
      </p:sp>
      <p:sp>
        <p:nvSpPr>
          <p:cNvPr id="8" name="TextBox 7"/>
          <p:cNvSpPr txBox="1"/>
          <p:nvPr/>
        </p:nvSpPr>
        <p:spPr>
          <a:xfrm>
            <a:off x="449261" y="10239828"/>
            <a:ext cx="6705600" cy="1231106"/>
          </a:xfrm>
          <a:prstGeom prst="rect">
            <a:avLst/>
          </a:prstGeom>
          <a:noFill/>
        </p:spPr>
        <p:txBody>
          <a:bodyPr wrap="square" rtlCol="0">
            <a:spAutoFit/>
          </a:bodyPr>
          <a:lstStyle/>
          <a:p>
            <a:pPr algn="just"/>
            <a:r>
              <a:rPr lang="en-US" sz="1850" b="1" dirty="0">
                <a:latin typeface="Bookman Old Style" panose="02050604050505020204" pitchFamily="18" charset="0"/>
              </a:rPr>
              <a:t>1</a:t>
            </a:r>
            <a:r>
              <a:rPr lang="en-US" sz="1850" b="1" dirty="0" smtClean="0">
                <a:latin typeface="Bookman Old Style" panose="02050604050505020204" pitchFamily="18" charset="0"/>
              </a:rPr>
              <a:t>. </a:t>
            </a:r>
            <a:r>
              <a:rPr lang="en-US" sz="1850" dirty="0" smtClean="0">
                <a:latin typeface="Bookman Old Style" panose="02050604050505020204" pitchFamily="18" charset="0"/>
              </a:rPr>
              <a:t>Implementation </a:t>
            </a:r>
            <a:r>
              <a:rPr lang="en-US" sz="1850" dirty="0">
                <a:latin typeface="Bookman Old Style" panose="02050604050505020204" pitchFamily="18" charset="0"/>
              </a:rPr>
              <a:t>and evaluation of multiple machine learning algorithms for malware detection.</a:t>
            </a:r>
            <a:endParaRPr lang="en-US" sz="1850" dirty="0">
              <a:latin typeface="Bookman Old Style" panose="02050604050505020204" pitchFamily="18" charset="0"/>
            </a:endParaRPr>
          </a:p>
          <a:p>
            <a:pPr algn="just"/>
            <a:r>
              <a:rPr lang="en-US" sz="1850" b="1" dirty="0">
                <a:latin typeface="Bookman Old Style" panose="02050604050505020204" pitchFamily="18" charset="0"/>
              </a:rPr>
              <a:t>2</a:t>
            </a:r>
            <a:r>
              <a:rPr lang="en-US" sz="1850" b="1" dirty="0" smtClean="0">
                <a:latin typeface="Bookman Old Style" panose="02050604050505020204" pitchFamily="18" charset="0"/>
              </a:rPr>
              <a:t>. </a:t>
            </a:r>
            <a:r>
              <a:rPr lang="en-US" sz="1850" dirty="0" smtClean="0">
                <a:latin typeface="Bookman Old Style" panose="02050604050505020204" pitchFamily="18" charset="0"/>
              </a:rPr>
              <a:t>A </a:t>
            </a:r>
            <a:r>
              <a:rPr lang="en-US" sz="1850" dirty="0">
                <a:latin typeface="Bookman Old Style" panose="02050604050505020204" pitchFamily="18" charset="0"/>
              </a:rPr>
              <a:t>comparative analysis of the performance of the algorithms using various metrics.</a:t>
            </a:r>
            <a:endParaRPr lang="en-IN" sz="1850" dirty="0">
              <a:latin typeface="Bookman Old Style" panose="02050604050505020204" pitchFamily="18" charset="0"/>
            </a:endParaRPr>
          </a:p>
        </p:txBody>
      </p:sp>
      <p:sp>
        <p:nvSpPr>
          <p:cNvPr id="2" name="TextBox 1"/>
          <p:cNvSpPr txBox="1"/>
          <p:nvPr/>
        </p:nvSpPr>
        <p:spPr>
          <a:xfrm>
            <a:off x="411162" y="12288628"/>
            <a:ext cx="6781799" cy="2369880"/>
          </a:xfrm>
          <a:prstGeom prst="rect">
            <a:avLst/>
          </a:prstGeom>
          <a:noFill/>
        </p:spPr>
        <p:txBody>
          <a:bodyPr wrap="square" rtlCol="0">
            <a:spAutoFit/>
          </a:bodyPr>
          <a:lstStyle/>
          <a:p>
            <a:r>
              <a:rPr lang="en-US" sz="1850" b="1" dirty="0" smtClean="0">
                <a:latin typeface="Bookman Old Style" panose="02050604050505020204" pitchFamily="18" charset="0"/>
                <a:cs typeface="Arial" panose="020B0604020202020204" pitchFamily="34" charset="0"/>
              </a:rPr>
              <a:t>1. </a:t>
            </a:r>
            <a:r>
              <a:rPr lang="en-US" sz="1850" dirty="0" smtClean="0">
                <a:latin typeface="Bookman Old Style" panose="02050604050505020204" pitchFamily="18" charset="0"/>
                <a:cs typeface="Arial" panose="020B0604020202020204" pitchFamily="34" charset="0"/>
              </a:rPr>
              <a:t>Review </a:t>
            </a:r>
            <a:r>
              <a:rPr lang="en-US" sz="1850" dirty="0">
                <a:latin typeface="Bookman Old Style" panose="02050604050505020204" pitchFamily="18" charset="0"/>
                <a:cs typeface="Arial" panose="020B0604020202020204" pitchFamily="34" charset="0"/>
              </a:rPr>
              <a:t>of existing methods for malware detection using network traffic analysis.</a:t>
            </a:r>
            <a:endParaRPr lang="en-US" sz="1850" dirty="0">
              <a:latin typeface="Bookman Old Style" panose="02050604050505020204" pitchFamily="18" charset="0"/>
              <a:cs typeface="Arial" panose="020B0604020202020204" pitchFamily="34" charset="0"/>
            </a:endParaRPr>
          </a:p>
          <a:p>
            <a:r>
              <a:rPr lang="en-US" sz="1850" b="1" dirty="0" smtClean="0">
                <a:latin typeface="Bookman Old Style" panose="02050604050505020204" pitchFamily="18" charset="0"/>
                <a:cs typeface="Arial" panose="020B0604020202020204" pitchFamily="34" charset="0"/>
              </a:rPr>
              <a:t>2. </a:t>
            </a:r>
            <a:r>
              <a:rPr lang="en-US" sz="1850" dirty="0" smtClean="0">
                <a:latin typeface="Bookman Old Style" panose="02050604050505020204" pitchFamily="18" charset="0"/>
                <a:cs typeface="Arial" panose="020B0604020202020204" pitchFamily="34" charset="0"/>
              </a:rPr>
              <a:t>Analysis </a:t>
            </a:r>
            <a:r>
              <a:rPr lang="en-US" sz="1850" dirty="0">
                <a:latin typeface="Bookman Old Style" panose="02050604050505020204" pitchFamily="18" charset="0"/>
                <a:cs typeface="Arial" panose="020B0604020202020204" pitchFamily="34" charset="0"/>
              </a:rPr>
              <a:t>of different machine learning techniques applied in cybersecurity</a:t>
            </a:r>
            <a:r>
              <a:rPr lang="en-US" sz="1850" dirty="0" smtClean="0">
                <a:latin typeface="Bookman Old Style" panose="02050604050505020204" pitchFamily="18" charset="0"/>
                <a:cs typeface="Arial" panose="020B0604020202020204" pitchFamily="34" charset="0"/>
              </a:rPr>
              <a:t>.</a:t>
            </a:r>
            <a:endParaRPr lang="en-US" sz="1850" dirty="0" smtClean="0">
              <a:latin typeface="Bookman Old Style" panose="02050604050505020204" pitchFamily="18" charset="0"/>
              <a:cs typeface="Arial" panose="020B0604020202020204" pitchFamily="34" charset="0"/>
            </a:endParaRPr>
          </a:p>
          <a:p>
            <a:r>
              <a:rPr lang="en-US" sz="1850" b="1" dirty="0" smtClean="0">
                <a:latin typeface="Bookman Old Style" panose="02050604050505020204" pitchFamily="18" charset="0"/>
                <a:cs typeface="Arial" panose="020B0604020202020204" pitchFamily="34" charset="0"/>
              </a:rPr>
              <a:t>3. </a:t>
            </a:r>
            <a:r>
              <a:rPr lang="en-US" sz="1850" dirty="0">
                <a:latin typeface="Bookman Old Style" panose="02050604050505020204" pitchFamily="18" charset="0"/>
                <a:cs typeface="Arial" panose="020B0604020202020204" pitchFamily="34" charset="0"/>
              </a:rPr>
              <a:t>Importance of Network Flow Analysis in Malware Detection</a:t>
            </a:r>
            <a:endParaRPr lang="en-US" sz="1850" dirty="0">
              <a:latin typeface="Bookman Old Style" panose="02050604050505020204" pitchFamily="18" charset="0"/>
              <a:cs typeface="Arial" panose="020B0604020202020204" pitchFamily="34" charset="0"/>
            </a:endParaRPr>
          </a:p>
          <a:p>
            <a:r>
              <a:rPr lang="en-US" sz="1850" b="1" dirty="0">
                <a:latin typeface="Bookman Old Style" panose="02050604050505020204" pitchFamily="18" charset="0"/>
                <a:cs typeface="Arial" panose="020B0604020202020204" pitchFamily="34" charset="0"/>
              </a:rPr>
              <a:t>4</a:t>
            </a:r>
            <a:r>
              <a:rPr lang="en-US" sz="1850" dirty="0" smtClean="0">
                <a:latin typeface="Bookman Old Style" panose="02050604050505020204" pitchFamily="18" charset="0"/>
                <a:cs typeface="Arial" panose="020B0604020202020204" pitchFamily="34" charset="0"/>
              </a:rPr>
              <a:t>. Identification </a:t>
            </a:r>
            <a:r>
              <a:rPr lang="en-US" sz="1850" dirty="0">
                <a:latin typeface="Bookman Old Style" panose="02050604050505020204" pitchFamily="18" charset="0"/>
                <a:cs typeface="Arial" panose="020B0604020202020204" pitchFamily="34" charset="0"/>
              </a:rPr>
              <a:t>of gaps in current research and potential areas for improvement.</a:t>
            </a:r>
            <a:endParaRPr lang="en-IN" sz="1850" dirty="0">
              <a:latin typeface="Bookman Old Style" panose="02050604050505020204" pitchFamily="18" charset="0"/>
              <a:cs typeface="Arial" panose="020B0604020202020204" pitchFamily="34" charset="0"/>
            </a:endParaRPr>
          </a:p>
        </p:txBody>
      </p:sp>
      <p:sp>
        <p:nvSpPr>
          <p:cNvPr id="23" name="TextBox 22"/>
          <p:cNvSpPr txBox="1"/>
          <p:nvPr/>
        </p:nvSpPr>
        <p:spPr>
          <a:xfrm>
            <a:off x="14889431" y="11356165"/>
            <a:ext cx="6227192" cy="2654573"/>
          </a:xfrm>
          <a:prstGeom prst="rect">
            <a:avLst/>
          </a:prstGeom>
          <a:noFill/>
        </p:spPr>
        <p:txBody>
          <a:bodyPr wrap="square" rtlCol="0">
            <a:spAutoFit/>
          </a:bodyPr>
          <a:lstStyle/>
          <a:p>
            <a:pPr algn="just"/>
            <a:r>
              <a:rPr lang="en-US" sz="1850" dirty="0" smtClean="0">
                <a:latin typeface="Bookman Old Style" panose="02050604050505020204" pitchFamily="18" charset="0"/>
              </a:rPr>
              <a:t>Our </a:t>
            </a:r>
            <a:r>
              <a:rPr lang="en-US" sz="1850" dirty="0">
                <a:latin typeface="Bookman Old Style" panose="02050604050505020204" pitchFamily="18" charset="0"/>
              </a:rPr>
              <a:t>research aims to develop and assess algorithms for detecting botnet activity in real-world network traffic using Netflow datasets. After analyzing data characteristics and reviewing network security literature, we found that the Random Forest Classifier consistently achieved over 95% accuracy in identifying botnets, outperforming other algorithms like Dense Neural Networks and Support Vector Machines.</a:t>
            </a:r>
            <a:endParaRPr lang="en-IN" sz="1850" dirty="0">
              <a:latin typeface="Bookman Old Style" panose="02050604050505020204" pitchFamily="18" charset="0"/>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062" y="3161034"/>
            <a:ext cx="6858000" cy="2412814"/>
          </a:xfrm>
          <a:prstGeom prst="rect">
            <a:avLst/>
          </a:prstGeom>
        </p:spPr>
      </p:pic>
      <p:sp>
        <p:nvSpPr>
          <p:cNvPr id="24" name="TextBox 23"/>
          <p:cNvSpPr txBox="1"/>
          <p:nvPr/>
        </p:nvSpPr>
        <p:spPr>
          <a:xfrm>
            <a:off x="14822609" y="9144127"/>
            <a:ext cx="6716427" cy="1515800"/>
          </a:xfrm>
          <a:prstGeom prst="rect">
            <a:avLst/>
          </a:prstGeom>
          <a:noFill/>
        </p:spPr>
        <p:txBody>
          <a:bodyPr wrap="square" rtlCol="0">
            <a:spAutoFit/>
          </a:bodyPr>
          <a:lstStyle/>
          <a:p>
            <a:r>
              <a:rPr lang="en-US" sz="1850" b="1" dirty="0" smtClean="0">
                <a:latin typeface="Bookman Old Style" panose="02050604050505020204" pitchFamily="18" charset="0"/>
                <a:cs typeface="Arial" panose="020B0604020202020204" pitchFamily="34" charset="0"/>
              </a:rPr>
              <a:t> </a:t>
            </a:r>
            <a:r>
              <a:rPr lang="en-US" sz="1850" dirty="0">
                <a:latin typeface="Bookman Old Style" panose="02050604050505020204" pitchFamily="18" charset="0"/>
                <a:cs typeface="Arial" panose="020B0604020202020204" pitchFamily="34" charset="0"/>
              </a:rPr>
              <a:t>In machine learning, optimization refers to modifying model parameters to reduce error and enhance performance. To this end, gradient descent, normalization, and hyperparameter tuning are employed to attain the best possible outcomes</a:t>
            </a:r>
            <a:endParaRPr lang="en-IN" sz="1850" dirty="0">
              <a:latin typeface="Bookman Old Style" panose="02050604050505020204" pitchFamily="18" charset="0"/>
              <a:cs typeface="Arial" panose="020B0604020202020204" pitchFamily="34" charset="0"/>
            </a:endParaRPr>
          </a:p>
        </p:txBody>
      </p:sp>
      <p:pic>
        <p:nvPicPr>
          <p:cNvPr id="4" name="Picture 3" descr="Screenshot 2024-06-19 211215"/>
          <p:cNvPicPr>
            <a:picLocks noChangeAspect="1"/>
          </p:cNvPicPr>
          <p:nvPr/>
        </p:nvPicPr>
        <p:blipFill>
          <a:blip r:embed="rId3"/>
          <a:stretch>
            <a:fillRect/>
          </a:stretch>
        </p:blipFill>
        <p:spPr>
          <a:xfrm>
            <a:off x="14819630" y="3161030"/>
            <a:ext cx="3371850" cy="2146935"/>
          </a:xfrm>
          <a:prstGeom prst="rect">
            <a:avLst/>
          </a:prstGeom>
        </p:spPr>
      </p:pic>
      <p:pic>
        <p:nvPicPr>
          <p:cNvPr id="9" name="Picture 8" descr="numof features"/>
          <p:cNvPicPr>
            <a:picLocks noChangeAspect="1"/>
          </p:cNvPicPr>
          <p:nvPr/>
        </p:nvPicPr>
        <p:blipFill>
          <a:blip r:embed="rId4"/>
          <a:stretch>
            <a:fillRect/>
          </a:stretch>
        </p:blipFill>
        <p:spPr>
          <a:xfrm>
            <a:off x="18171160" y="3075940"/>
            <a:ext cx="2894330" cy="2242820"/>
          </a:xfrm>
          <a:prstGeom prst="rect">
            <a:avLst/>
          </a:prstGeom>
        </p:spPr>
      </p:pic>
      <p:pic>
        <p:nvPicPr>
          <p:cNvPr id="11" name="Content Placeholder 10"/>
          <p:cNvPicPr>
            <a:picLocks noGrp="1" noChangeAspect="1"/>
          </p:cNvPicPr>
          <p:nvPr>
            <p:ph idx="1"/>
            <p:custDataLst>
              <p:tags r:id="rId5"/>
            </p:custDataLst>
          </p:nvPr>
        </p:nvPicPr>
        <p:blipFill>
          <a:blip r:embed="rId6">
            <a:extLst>
              <a:ext uri="{28A0092B-C50C-407E-A947-70E740481C1C}">
                <a14:useLocalDpi xmlns:a14="http://schemas.microsoft.com/office/drawing/2010/main" val="0"/>
              </a:ext>
            </a:extLst>
          </a:blip>
          <a:srcRect l="3731" t="8568" b="6785"/>
          <a:stretch>
            <a:fillRect/>
          </a:stretch>
        </p:blipFill>
        <p:spPr>
          <a:xfrm>
            <a:off x="15041880" y="5547360"/>
            <a:ext cx="5987415" cy="2491105"/>
          </a:xfrm>
        </p:spPr>
      </p:pic>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3101</Words>
  <Application>WPS Presentation</Application>
  <PresentationFormat>Custom</PresentationFormat>
  <Paragraphs>71</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vt:lpstr>
      <vt:lpstr>Bookman Old Style</vt:lpstr>
      <vt:lpstr>Microsoft YaHei</vt:lpstr>
      <vt:lpstr>Arial Unicode MS</vt:lpstr>
      <vt:lpstr>Office Theme</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abdul</cp:lastModifiedBy>
  <cp:revision>224</cp:revision>
  <dcterms:created xsi:type="dcterms:W3CDTF">2009-07-23T11:11:00Z</dcterms:created>
  <dcterms:modified xsi:type="dcterms:W3CDTF">2024-06-19T18:51:31Z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AE6B7A0382E94C2ABBD396D34401EB99_12</vt:lpwstr>
  </property>
  <property fmtid="{D5CDD505-2E9C-101B-9397-08002B2CF9AE}" pid="3" name="KSOProductBuildVer">
    <vt:lpwstr>1033-12.2.0.17119</vt:lpwstr>
  </property>
</Properties>
</file>