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A57D-70CC-4058-8891-1B26C533D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A26F1-FC5D-43E5-9488-F29C03FC0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8420E-B26A-4CA0-8412-808E1EC5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CD2A-2F69-4E1A-95E9-2CF70F66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781C-899B-4E4C-8FEA-20E393F0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F29E-EE9B-4AA9-B0B1-CCC04042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9A935-22E3-4851-B1A6-01A27A16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EAFA-D029-4B93-BB00-7C0C23B1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747F-14B3-4F19-B366-228DC5E7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ABFC8-EA24-43B4-A285-8236B104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7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B58A3-5FF4-4FC1-8D6F-C3D146525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78A49-3D23-405A-B4DD-2ADD1D367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B3250-2D00-4B4B-AFA1-D4A3C4A7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314E-07D1-46DA-BABE-9132CEC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2BFF4-876E-417E-A59A-21250985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AE8A-CF94-481F-B222-BE62B8C2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C9C4-CFBD-4343-BDDF-E3CAC2CD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8C93-8A66-4913-89FB-9D8044AC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649E-241C-4D14-9F39-7266817F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20A8-CDE5-460F-BB94-C48201CB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0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08EA-696C-4211-A77C-C06449C6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DA5D3-961A-40D7-A348-6077B2258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67B2-46B6-4143-93E0-B92E9825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B484-7991-4B64-97C1-13729105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86BF-37C0-4386-82EC-9CD16926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1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D73E-9D78-4508-967E-E5A6BB05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C6C4-D88B-465B-BB09-EE1C13006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3E5F9-F45F-437D-8804-9EBE15245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F41B8-FB46-478F-82F9-A508AF50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08A9E-C274-42AC-9BA5-CDA9EF4A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D94C-48CD-4A8C-B80F-A147BEC8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EC71-4BF8-4D24-B744-EB527157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3481E-70BD-4E3E-928A-7BD152C77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7FE28-32DB-461B-831F-A433D895B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1F0F5-BC92-42E7-8D57-5DBB84590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F012A-C0F4-4FEB-9655-1700B337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7B914-DC65-498F-B3F9-24AC16C2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6B687-B5F6-427D-A91C-343F19AE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3A65A-2EA4-4B96-B21D-F05F9E45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3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6FC1-E771-4D72-BF66-1E8659C4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E6952-D4AD-40A7-90E8-E7F0ACFC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65DD6-5DC5-4AA5-BCCD-F82E8787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27B23-E2D0-4304-A9FC-E8400688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4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FCA67-E0DA-4D22-891C-5D33F6F8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BF40D-74C2-4A55-AD20-A61F6865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390F0-657E-40EA-85DC-75D7CA7B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6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D71B-76E2-42EC-9999-C749F591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B120-F479-4B40-B633-95B8F3ED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87E5F-283C-4DC6-84E5-856F6D1A3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B09F1-4D54-4131-AE9A-11FD2750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36FFE-B94D-457F-8991-AA7394A7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A7397-AC63-4BB2-A61C-A99035BE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83EF-AF2B-4476-BA9F-04FEFA9C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55891-4DA4-472B-8496-9F6C51AC6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ED7E7-E13C-416B-811B-3254DF141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B02A4-C680-4696-BCF0-402089CF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19C74-FC45-4023-95CD-8D46D76C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D318D-863E-4A8E-9120-39550124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3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BA875-7326-45BC-8FA2-AD224E3C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02BE-5D78-4711-BFA7-36AF5F602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99F2-B920-4B94-88E8-8AAEEC76B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9E5C-1AC4-41A0-8201-FB3831A25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8CFC-3595-45F1-AB36-40B65D335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1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y_Rubin" TargetMode="External"/><Relationship Id="rId2" Type="http://schemas.openxmlformats.org/officeDocument/2006/relationships/hyperlink" Target="https://en.wikipedia.org/wiki/Palo_Alto,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ich_Min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droid_Jelly_Bea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FB87-9F33-433A-A35E-1A1C2AEE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Subject: Mobile and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85160-861E-4C00-9788-266726AE0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0960" y="3602038"/>
            <a:ext cx="1508760" cy="528002"/>
          </a:xfrm>
        </p:spPr>
        <p:txBody>
          <a:bodyPr/>
          <a:lstStyle/>
          <a:p>
            <a:r>
              <a:rPr lang="en-US" b="1" dirty="0"/>
              <a:t>CS 7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948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7CA5-FB5A-4BAE-A7AA-BB014390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A8E4-A60A-4BEC-97C6-27902348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drivers</a:t>
            </a:r>
          </a:p>
          <a:p>
            <a:r>
              <a:rPr lang="en-US" dirty="0"/>
              <a:t>Memory Management Process management</a:t>
            </a:r>
          </a:p>
          <a:p>
            <a:r>
              <a:rPr lang="en-US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234485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D184-F2E9-4A74-92AE-2FDC54E1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368C-41E4-42E0-A2EF-CB95FDFA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 C++ libraries </a:t>
            </a:r>
          </a:p>
          <a:p>
            <a:r>
              <a:rPr lang="en-US" dirty="0"/>
              <a:t>Interface through Java </a:t>
            </a:r>
          </a:p>
          <a:p>
            <a:r>
              <a:rPr lang="en-US" dirty="0"/>
              <a:t>Surface manager , handling UI  Windows</a:t>
            </a:r>
          </a:p>
          <a:p>
            <a:r>
              <a:rPr lang="en-US" dirty="0"/>
              <a:t>2D  and 3D  graphics </a:t>
            </a:r>
          </a:p>
          <a:p>
            <a:r>
              <a:rPr lang="en-US" dirty="0"/>
              <a:t>Media codes, SQL Lite , Browser engine </a:t>
            </a:r>
          </a:p>
        </p:txBody>
      </p:sp>
    </p:spTree>
    <p:extLst>
      <p:ext uri="{BB962C8B-B14F-4D97-AF65-F5344CB8AC3E}">
        <p14:creationId xmlns:p14="http://schemas.microsoft.com/office/powerpoint/2010/main" val="233029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63A9-A814-4ABF-89CE-104D91E4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Archivo"/>
              </a:rPr>
              <a:t>Android Versions</a:t>
            </a:r>
            <a:br>
              <a:rPr lang="en-US" b="0" i="0" dirty="0">
                <a:solidFill>
                  <a:srgbClr val="212121"/>
                </a:solidFill>
                <a:effectLst/>
                <a:latin typeface="Archivo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EC081E-CC30-4C14-BB00-8E9AAFAF7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183142"/>
              </p:ext>
            </p:extLst>
          </p:nvPr>
        </p:nvGraphicFramePr>
        <p:xfrm>
          <a:off x="1576552" y="1860587"/>
          <a:ext cx="8191880" cy="4394848"/>
        </p:xfrm>
        <a:graphic>
          <a:graphicData uri="http://schemas.openxmlformats.org/drawingml/2006/table">
            <a:tbl>
              <a:tblPr/>
              <a:tblGrid>
                <a:gridCol w="2047970">
                  <a:extLst>
                    <a:ext uri="{9D8B030D-6E8A-4147-A177-3AD203B41FA5}">
                      <a16:colId xmlns:a16="http://schemas.microsoft.com/office/drawing/2014/main" val="434231579"/>
                    </a:ext>
                  </a:extLst>
                </a:gridCol>
                <a:gridCol w="2047970">
                  <a:extLst>
                    <a:ext uri="{9D8B030D-6E8A-4147-A177-3AD203B41FA5}">
                      <a16:colId xmlns:a16="http://schemas.microsoft.com/office/drawing/2014/main" val="490006251"/>
                    </a:ext>
                  </a:extLst>
                </a:gridCol>
                <a:gridCol w="2047970">
                  <a:extLst>
                    <a:ext uri="{9D8B030D-6E8A-4147-A177-3AD203B41FA5}">
                      <a16:colId xmlns:a16="http://schemas.microsoft.com/office/drawing/2014/main" val="554203449"/>
                    </a:ext>
                  </a:extLst>
                </a:gridCol>
                <a:gridCol w="2047970">
                  <a:extLst>
                    <a:ext uri="{9D8B030D-6E8A-4147-A177-3AD203B41FA5}">
                      <a16:colId xmlns:a16="http://schemas.microsoft.com/office/drawing/2014/main" val="343465839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rgbClr val="53585C"/>
                          </a:solidFill>
                          <a:effectLst/>
                          <a:latin typeface="inherit"/>
                        </a:rPr>
                        <a:t>No.</a:t>
                      </a:r>
                    </a:p>
                  </a:txBody>
                  <a:tcPr marL="92503" marR="92503" marT="37001" marB="37001" anchor="ctr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rgbClr val="53585C"/>
                          </a:solidFill>
                          <a:effectLst/>
                          <a:latin typeface="inherit"/>
                        </a:rPr>
                        <a:t>Android Version</a:t>
                      </a:r>
                    </a:p>
                  </a:txBody>
                  <a:tcPr marL="92503" marR="92503" marT="37001" marB="37001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rgbClr val="53585C"/>
                          </a:solidFill>
                          <a:effectLst/>
                          <a:latin typeface="inherit"/>
                        </a:rPr>
                        <a:t>Release Date</a:t>
                      </a:r>
                    </a:p>
                  </a:txBody>
                  <a:tcPr marL="92503" marR="92503" marT="37001" marB="37001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rgbClr val="53585C"/>
                          </a:solidFill>
                          <a:effectLst/>
                          <a:latin typeface="inherit"/>
                        </a:rPr>
                        <a:t>Brand Name</a:t>
                      </a:r>
                    </a:p>
                  </a:txBody>
                  <a:tcPr marL="92503" marR="92503" marT="37001" marB="37001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37803"/>
                  </a:ext>
                </a:extLst>
              </a:tr>
              <a:tr h="60681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latin typeface="inherit"/>
                        </a:rPr>
                        <a:t>23-Sept-2008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1.5 version called Cupcake and 1.6 called Donut.</a:t>
                      </a:r>
                      <a:br>
                        <a:rPr lang="en-US" sz="900">
                          <a:effectLst/>
                          <a:latin typeface="inherit"/>
                        </a:rPr>
                      </a:br>
                      <a:endParaRPr lang="en-US" sz="900">
                        <a:effectLst/>
                        <a:latin typeface="inherit"/>
                      </a:endParaRP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74458"/>
                  </a:ext>
                </a:extLst>
              </a:tr>
              <a:tr h="60681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2.0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26-Oct-2009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2.0 &amp; 2.1 named Eclair, 2.2 named Froyo and 2.3 Gingerbread.</a:t>
                      </a:r>
                      <a:br>
                        <a:rPr lang="en-US" sz="900">
                          <a:effectLst/>
                          <a:latin typeface="inherit"/>
                        </a:rPr>
                      </a:br>
                      <a:endParaRPr lang="en-US" sz="900">
                        <a:effectLst/>
                        <a:latin typeface="inherit"/>
                      </a:endParaRP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305930"/>
                  </a:ext>
                </a:extLst>
              </a:tr>
              <a:tr h="34041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3.0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22-Feb-2011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Version 3.0 called HoneyCmob.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68745"/>
                  </a:ext>
                </a:extLst>
              </a:tr>
              <a:tr h="74002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4.0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18-Oct-2011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latin typeface="inherit"/>
                        </a:rPr>
                        <a:t>4.0 called Ice Cream </a:t>
                      </a:r>
                      <a:r>
                        <a:rPr lang="en-US" sz="900" dirty="0" err="1">
                          <a:effectLst/>
                          <a:latin typeface="inherit"/>
                        </a:rPr>
                        <a:t>Sandwhich</a:t>
                      </a:r>
                      <a:r>
                        <a:rPr lang="en-US" sz="900" dirty="0">
                          <a:effectLst/>
                          <a:latin typeface="inherit"/>
                        </a:rPr>
                        <a:t>, 4.1-2-3 called Jelly bean and 4.4 called KitKat.</a:t>
                      </a:r>
                      <a:br>
                        <a:rPr lang="en-US" sz="900" dirty="0">
                          <a:effectLst/>
                          <a:latin typeface="inherit"/>
                        </a:rPr>
                      </a:br>
                      <a:endParaRPr lang="en-US" sz="900" dirty="0">
                        <a:effectLst/>
                        <a:latin typeface="inherit"/>
                      </a:endParaRP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78782"/>
                  </a:ext>
                </a:extLst>
              </a:tr>
              <a:tr h="34041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5.0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12-Nov-2014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5.0-1-1.1 called lollipop.</a:t>
                      </a:r>
                      <a:br>
                        <a:rPr lang="en-US" sz="900">
                          <a:effectLst/>
                          <a:latin typeface="inherit"/>
                        </a:rPr>
                      </a:br>
                      <a:endParaRPr lang="en-US" sz="900">
                        <a:effectLst/>
                        <a:latin typeface="inherit"/>
                      </a:endParaRP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507454"/>
                  </a:ext>
                </a:extLst>
              </a:tr>
              <a:tr h="34041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6.0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5-Oct-2015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Android Marshmallow</a:t>
                      </a:r>
                      <a:br>
                        <a:rPr lang="en-US" sz="900">
                          <a:effectLst/>
                          <a:latin typeface="inherit"/>
                        </a:rPr>
                      </a:br>
                      <a:endParaRPr lang="en-US" sz="900">
                        <a:effectLst/>
                        <a:latin typeface="inherit"/>
                      </a:endParaRP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044376"/>
                  </a:ext>
                </a:extLst>
              </a:tr>
              <a:tr h="34041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7.0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22-Aug-2016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Android Nougat</a:t>
                      </a:r>
                      <a:br>
                        <a:rPr lang="en-US" sz="900">
                          <a:effectLst/>
                          <a:latin typeface="inherit"/>
                        </a:rPr>
                      </a:br>
                      <a:endParaRPr lang="en-US" sz="900">
                        <a:effectLst/>
                        <a:latin typeface="inherit"/>
                      </a:endParaRP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0700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8.0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21-Aug-2017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Android Oreo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3196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9.0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6 - Aug 2018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Android Pie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9568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September 2019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Android Q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54555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19 February 2020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latin typeface="inherit"/>
                        </a:rPr>
                        <a:t>Android R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8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74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CBBB-12D3-4C60-A94B-43B2D6BB7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r>
              <a:rPr lang="en-US" b="1" dirty="0"/>
              <a:t>Android Cupcake 1.5 :</a:t>
            </a:r>
          </a:p>
          <a:p>
            <a:r>
              <a:rPr lang="en-US" dirty="0"/>
              <a:t>Released on April 30, 2009</a:t>
            </a:r>
          </a:p>
          <a:p>
            <a:r>
              <a:rPr lang="en-US" dirty="0"/>
              <a:t>Added auto –rotation option</a:t>
            </a:r>
          </a:p>
          <a:p>
            <a:r>
              <a:rPr lang="en-US" dirty="0"/>
              <a:t>Copy and paste feature added in the web browser</a:t>
            </a:r>
          </a:p>
          <a:p>
            <a:r>
              <a:rPr lang="en-US" dirty="0"/>
              <a:t>Increased speed and performance but not up to required level</a:t>
            </a:r>
          </a:p>
          <a:p>
            <a:r>
              <a:rPr lang="en-US" b="1" dirty="0"/>
              <a:t>Android Donut 1.6:</a:t>
            </a:r>
          </a:p>
          <a:p>
            <a:r>
              <a:rPr lang="en-US" dirty="0"/>
              <a:t>Released on September 15,2009</a:t>
            </a:r>
          </a:p>
          <a:p>
            <a:r>
              <a:rPr lang="en-US" dirty="0"/>
              <a:t>Voice research and voice box were added</a:t>
            </a:r>
          </a:p>
          <a:p>
            <a:r>
              <a:rPr lang="en-US" dirty="0"/>
              <a:t>Faster OS boot times and fast web browsing experience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3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2F10-3A7E-4221-9E5D-37417BBD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820"/>
            <a:ext cx="10515600" cy="533114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Android Éclair 2.0/2.1:</a:t>
            </a:r>
          </a:p>
          <a:p>
            <a:r>
              <a:rPr lang="en-US" dirty="0"/>
              <a:t>Released on October 26, 2009</a:t>
            </a:r>
          </a:p>
          <a:p>
            <a:r>
              <a:rPr lang="en-US" dirty="0"/>
              <a:t>Bluetooth 2.1 support</a:t>
            </a:r>
          </a:p>
          <a:p>
            <a:r>
              <a:rPr lang="en-US" dirty="0"/>
              <a:t>Improved typing speed on virtual and keyboard with smarter dictionary </a:t>
            </a:r>
          </a:p>
          <a:p>
            <a:r>
              <a:rPr lang="en-US" dirty="0"/>
              <a:t>No Adobe flash media support</a:t>
            </a:r>
          </a:p>
          <a:p>
            <a:r>
              <a:rPr lang="en-US" b="1" dirty="0"/>
              <a:t>Android Froyo 2.2:</a:t>
            </a:r>
          </a:p>
          <a:p>
            <a:r>
              <a:rPr lang="en-US" dirty="0"/>
              <a:t>Released on May 20,2010</a:t>
            </a:r>
          </a:p>
          <a:p>
            <a:r>
              <a:rPr lang="en-US" dirty="0"/>
              <a:t>Updated user interface with high efficiency and speed</a:t>
            </a:r>
          </a:p>
          <a:p>
            <a:r>
              <a:rPr lang="en-US" dirty="0"/>
              <a:t>Internet calling</a:t>
            </a:r>
          </a:p>
          <a:p>
            <a:r>
              <a:rPr lang="en-US" dirty="0"/>
              <a:t>One touch word selection and copy / paste</a:t>
            </a:r>
          </a:p>
          <a:p>
            <a:r>
              <a:rPr lang="en-US" dirty="0"/>
              <a:t>New keyboard for faster word input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9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17AE-575A-4FC4-A4AE-124B5C0EF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240"/>
            <a:ext cx="10515600" cy="53997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More successful version of android than previous</a:t>
            </a:r>
          </a:p>
          <a:p>
            <a:r>
              <a:rPr lang="en-US" dirty="0"/>
              <a:t>No supports multi –core  processors</a:t>
            </a:r>
          </a:p>
          <a:p>
            <a:r>
              <a:rPr lang="en-US" b="1" dirty="0"/>
              <a:t>Android</a:t>
            </a:r>
            <a:r>
              <a:rPr lang="en-US" dirty="0"/>
              <a:t> </a:t>
            </a:r>
            <a:r>
              <a:rPr lang="en-US" b="1" dirty="0"/>
              <a:t>Honeycomb 3.0 :</a:t>
            </a:r>
          </a:p>
          <a:p>
            <a:r>
              <a:rPr lang="en-US" dirty="0"/>
              <a:t>Released on February 22, 2011</a:t>
            </a:r>
          </a:p>
          <a:p>
            <a:r>
              <a:rPr lang="en-US" dirty="0"/>
              <a:t>Support for multi – core processors </a:t>
            </a:r>
          </a:p>
          <a:p>
            <a:r>
              <a:rPr lang="en-US" dirty="0"/>
              <a:t>Ability to encrypt all user data</a:t>
            </a:r>
          </a:p>
          <a:p>
            <a:r>
              <a:rPr lang="en-US" dirty="0"/>
              <a:t>This version of android is only available for tablets</a:t>
            </a:r>
          </a:p>
          <a:p>
            <a:r>
              <a:rPr lang="en-US" b="1" dirty="0"/>
              <a:t>Android Ice cream Sandwich(ICS) 4.0:</a:t>
            </a:r>
          </a:p>
          <a:p>
            <a:r>
              <a:rPr lang="en-US" dirty="0"/>
              <a:t>Released on November 14, 2011</a:t>
            </a:r>
          </a:p>
          <a:p>
            <a:r>
              <a:rPr lang="en-US" dirty="0"/>
              <a:t>Virtual button in the UI</a:t>
            </a:r>
          </a:p>
          <a:p>
            <a:r>
              <a:rPr lang="en-US" dirty="0"/>
              <a:t>Anew typeface family for the UI , Roboto</a:t>
            </a:r>
          </a:p>
          <a:p>
            <a:r>
              <a:rPr lang="en-US" dirty="0"/>
              <a:t>Ability to shutdown aps that are using data in the background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011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959C-7A1A-4F3A-8EB2-799FAEB2F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120"/>
            <a:ext cx="10515600" cy="5372100"/>
          </a:xfrm>
        </p:spPr>
        <p:txBody>
          <a:bodyPr/>
          <a:lstStyle/>
          <a:p>
            <a:r>
              <a:rPr lang="en-US" b="1" dirty="0"/>
              <a:t>Android JellyBean 4.1:</a:t>
            </a:r>
            <a:endParaRPr lang="en-US" dirty="0"/>
          </a:p>
          <a:p>
            <a:r>
              <a:rPr lang="en-US" dirty="0"/>
              <a:t>Released on June 27, 2012 </a:t>
            </a:r>
          </a:p>
          <a:p>
            <a:r>
              <a:rPr lang="en-US" dirty="0"/>
              <a:t>Improved the features of previous version while improving the graphics quality.</a:t>
            </a:r>
          </a:p>
          <a:p>
            <a:r>
              <a:rPr lang="en-US" dirty="0"/>
              <a:t>Smoother user interface</a:t>
            </a:r>
          </a:p>
          <a:p>
            <a:r>
              <a:rPr lang="en-US" b="1" dirty="0"/>
              <a:t>Android JellyBean  4.2, 4.3:</a:t>
            </a:r>
          </a:p>
          <a:p>
            <a:r>
              <a:rPr lang="en-US" dirty="0"/>
              <a:t>Released on 13 November 2012</a:t>
            </a:r>
          </a:p>
          <a:p>
            <a:r>
              <a:rPr lang="en-US" dirty="0"/>
              <a:t>Lock screen Improvements</a:t>
            </a:r>
          </a:p>
          <a:p>
            <a:r>
              <a:rPr lang="en-US" dirty="0"/>
              <a:t>Multiple user accounts (tablets only)</a:t>
            </a:r>
          </a:p>
          <a:p>
            <a:r>
              <a:rPr lang="en-US" dirty="0"/>
              <a:t>Bug fixes and performance enhancements</a:t>
            </a:r>
          </a:p>
        </p:txBody>
      </p:sp>
    </p:spTree>
    <p:extLst>
      <p:ext uri="{BB962C8B-B14F-4D97-AF65-F5344CB8AC3E}">
        <p14:creationId xmlns:p14="http://schemas.microsoft.com/office/powerpoint/2010/main" val="3006313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9212-01C0-40A5-AC73-9357DD90A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70329"/>
          </a:xfrm>
        </p:spPr>
        <p:txBody>
          <a:bodyPr/>
          <a:lstStyle/>
          <a:p>
            <a:r>
              <a:rPr lang="en-US" b="1" dirty="0"/>
              <a:t>Android Kitkat 4.4:</a:t>
            </a:r>
          </a:p>
          <a:p>
            <a:r>
              <a:rPr lang="en-US" dirty="0"/>
              <a:t>Released on 31 October 2013</a:t>
            </a:r>
          </a:p>
          <a:p>
            <a:r>
              <a:rPr lang="en-US" dirty="0"/>
              <a:t>Ability for applications to trigger translucency in the navigation and status bars</a:t>
            </a:r>
          </a:p>
          <a:p>
            <a:r>
              <a:rPr lang="en-US" dirty="0"/>
              <a:t>Wireless printing capability</a:t>
            </a:r>
          </a:p>
          <a:p>
            <a:r>
              <a:rPr lang="en-US" dirty="0"/>
              <a:t>And even more features are currently being rolled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3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0973-58F4-452D-B602-65910558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Android?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20FD2-8423-46A2-B673-219B4375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operating system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a modified version of the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other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software, designed primarily for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touchscreen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devices such as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tablets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Android is developed by a consortium of developers known as the 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beta version of the Android Software Development Kit (SDK) was released by Google in 2007 where as the first commercial version, Android 1.0, was released in September 2008.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Handset Alliance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commercially sponsored by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2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E3E0-FEF1-4522-AA86-80D1188A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Android?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Why Android">
            <a:extLst>
              <a:ext uri="{FF2B5EF4-FFF2-40B4-BE49-F238E27FC236}">
                <a16:creationId xmlns:a16="http://schemas.microsoft.com/office/drawing/2014/main" id="{7EAE011B-31D9-4020-92E2-5AAA5059A9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2105818"/>
            <a:ext cx="7147559" cy="403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6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C30A-8657-4D4F-807D-F1A2A8BC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android?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4852-52E2-4A2B-B7D8-C5DB93FF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Android Inc.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was founded in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Palo Alto, California"/>
              </a:rPr>
              <a:t>Palo Alto, California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in October 2003 by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Andy Rubin"/>
              </a:rPr>
              <a:t>Andy Rubin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Rich Miner"/>
              </a:rPr>
              <a:t>Rich Miner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Nick Sears, and Chris White who work at Google.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Android was purchased by the GOOGLE in Aug, 2005 for 50 million $.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 open handset alliance , a group of several companies  was formed 5 November 2007.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Android beta released on 12 November 2007.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7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7696-0D07-4C65-8FDA-F4CD3095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Handset alliance( OHA)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F6DC-61B7-42B4-89AB-9FC6C178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consortium of several companies.</a:t>
            </a:r>
          </a:p>
          <a:p>
            <a:r>
              <a:rPr lang="en-US" dirty="0"/>
              <a:t>This group of companies are allowed to use source code of Android and develop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08187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769D-01AE-4D6D-8505-4BA33F7B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android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C7394-09C4-4B11-87EE-3A7C218B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algn="l"/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Android's default user interface is mainly based on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manipulation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using touch inputs that loosely correspond to real-world actions, like swiping, tapping, pinching, and reverse pinching to manipulate on-screen objects, along with a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keyboard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controllers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full-size physical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keyboards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supported via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The response to user input is designed to be immediate and provides a fluid touch interface, often using the vibration capabilities of the device to provide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haptic feedback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the user. Internal hardware, such as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accelerometers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gyroscopes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proximity sensors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r>
              <a:rPr lang="en-US" sz="18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Screen</a:t>
            </a:r>
          </a:p>
          <a:p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devices boot to the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screen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primary navigation and information "hub" on Android devices, analogous to the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found on personal computers. Android home screens are typically made up of app icons and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widgets</a:t>
            </a:r>
            <a:r>
              <a:rPr lang="en-US" sz="1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 icons launch the associated app, whereas widgets display live, auto-updating content, such as a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user's email inbox, or a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ticker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directly on the home screen home screen may be made up of several pages, between which the user can swipe back and forth Third-party apps available on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Play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other app stores can extensively re-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home screen, and even mimic the look of other operating systems, such as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Phone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400" dirty="0"/>
          </a:p>
          <a:p>
            <a:pPr algn="l"/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4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E8B0-B14C-4A22-9A76-6BD5C02A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5448-BE4D-46C1-B538-FB8CD4839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Status bar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Along the top of the screen is a status bar, showing information about the device and its connectivity. This status bar can be pulled (swiped) down from to reveal a notification screen where apps display important information or updates, as well as quick access to system controls and toggles such as display brightness, connectivity settings (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WIFI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Bluetooth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cellular data), audio mode, and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flashlight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Vendors may implement extended settings such as the ability to adjust the flashlight brightness.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Notifications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Notifications are "short, timely, and relevant information about your app when it's not in use", and when tapped, users are directed to a screen inside the app relating to the notification. Beginning with </a:t>
            </a:r>
            <a:r>
              <a:rPr lang="en-US" b="0" i="0" u="sng" dirty="0">
                <a:solidFill>
                  <a:srgbClr val="FAA700"/>
                </a:solidFill>
                <a:effectLst/>
                <a:latin typeface="Arial" panose="020B0604020202020204" pitchFamily="34" charset="0"/>
                <a:hlinkClick r:id="rId2"/>
              </a:rPr>
              <a:t>Android 4.1 "Jelly Bean"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"expandable notifications" allow the user to tap an icon on the notification in order for it to expand and display more information and possible app actions right from the notification.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0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9430-CDE5-49C4-A857-9F701095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Android can run multiple apps at the same time </a:t>
            </a:r>
          </a:p>
          <a:p>
            <a:r>
              <a:rPr lang="en-US" dirty="0"/>
              <a:t>Android has better app market </a:t>
            </a:r>
          </a:p>
          <a:p>
            <a:r>
              <a:rPr lang="en-US" dirty="0"/>
              <a:t>It gives you more options to fit your budget</a:t>
            </a:r>
          </a:p>
          <a:p>
            <a:r>
              <a:rPr lang="en-US" dirty="0"/>
              <a:t>Support Java applications</a:t>
            </a:r>
          </a:p>
          <a:p>
            <a:r>
              <a:rPr lang="en-US" dirty="0"/>
              <a:t>Information visible on your home </a:t>
            </a:r>
            <a:r>
              <a:rPr lang="en-US" dirty="0" err="1"/>
              <a:t>screeen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8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3F1-F68D-4EF0-82DE-55B6124E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Android Software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8093-467A-4942-A99C-F2BC0F26D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Android run time ( Core libraries, Dalvik virtual machine)</a:t>
            </a:r>
          </a:p>
          <a:p>
            <a:r>
              <a:rPr lang="en-US" dirty="0"/>
              <a:t>Application layer</a:t>
            </a:r>
          </a:p>
          <a:p>
            <a:r>
              <a:rPr lang="en-US" dirty="0"/>
              <a:t>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129CF657DF164CBB38075C9EC0FBDE" ma:contentTypeVersion="9" ma:contentTypeDescription="Create a new document." ma:contentTypeScope="" ma:versionID="3c549b2a35fe63671159f4175fca1a68">
  <xsd:schema xmlns:xsd="http://www.w3.org/2001/XMLSchema" xmlns:xs="http://www.w3.org/2001/XMLSchema" xmlns:p="http://schemas.microsoft.com/office/2006/metadata/properties" xmlns:ns2="dad0c1cc-d11c-4f94-8101-0bb0357217ac" xmlns:ns3="f221320b-ab4d-426f-8ad0-e795ea79c121" targetNamespace="http://schemas.microsoft.com/office/2006/metadata/properties" ma:root="true" ma:fieldsID="c3def86aa440ef8f35d83bd14da27760" ns2:_="" ns3:_="">
    <xsd:import namespace="dad0c1cc-d11c-4f94-8101-0bb0357217ac"/>
    <xsd:import namespace="f221320b-ab4d-426f-8ad0-e795ea79c12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0c1cc-d11c-4f94-8101-0bb0357217a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da678dc-fc58-48fe-8e47-51ce9435b9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1320b-ab4d-426f-8ad0-e795ea79c12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05fa50f-ed09-46ed-928d-2291263f5e51}" ma:internalName="TaxCatchAll" ma:showField="CatchAllData" ma:web="f221320b-ab4d-426f-8ad0-e795ea79c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d0c1cc-d11c-4f94-8101-0bb0357217ac">
      <Terms xmlns="http://schemas.microsoft.com/office/infopath/2007/PartnerControls"/>
    </lcf76f155ced4ddcb4097134ff3c332f>
    <TaxCatchAll xmlns="f221320b-ab4d-426f-8ad0-e795ea79c121" xsi:nil="true"/>
  </documentManagement>
</p:properties>
</file>

<file path=customXml/itemProps1.xml><?xml version="1.0" encoding="utf-8"?>
<ds:datastoreItem xmlns:ds="http://schemas.openxmlformats.org/officeDocument/2006/customXml" ds:itemID="{1CF47B9A-6858-4E36-9CA5-025F9175176A}"/>
</file>

<file path=customXml/itemProps2.xml><?xml version="1.0" encoding="utf-8"?>
<ds:datastoreItem xmlns:ds="http://schemas.openxmlformats.org/officeDocument/2006/customXml" ds:itemID="{F35024F3-626E-4587-BB05-D2931B2BFEA9}"/>
</file>

<file path=customXml/itemProps3.xml><?xml version="1.0" encoding="utf-8"?>
<ds:datastoreItem xmlns:ds="http://schemas.openxmlformats.org/officeDocument/2006/customXml" ds:itemID="{C822A33D-8722-438C-AE13-BF719CB4BB67}"/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1102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Archivo</vt:lpstr>
      <vt:lpstr>Arial</vt:lpstr>
      <vt:lpstr>Calibri</vt:lpstr>
      <vt:lpstr>Calibri Light</vt:lpstr>
      <vt:lpstr>inherit</vt:lpstr>
      <vt:lpstr>Times New Roman</vt:lpstr>
      <vt:lpstr>Office Theme</vt:lpstr>
      <vt:lpstr>Subject: Mobile and Application Development</vt:lpstr>
      <vt:lpstr>What is Android?</vt:lpstr>
      <vt:lpstr>Why Android? </vt:lpstr>
      <vt:lpstr>Origin of android?</vt:lpstr>
      <vt:lpstr>Open Handset alliance( OHA)</vt:lpstr>
      <vt:lpstr>Features of android </vt:lpstr>
      <vt:lpstr>Continue:</vt:lpstr>
      <vt:lpstr>PowerPoint Presentation</vt:lpstr>
      <vt:lpstr>The Android Software Architecture </vt:lpstr>
      <vt:lpstr>Linux Kernel</vt:lpstr>
      <vt:lpstr>Libraries </vt:lpstr>
      <vt:lpstr>Android Versions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Subject: Mobile and Application Development</dc:title>
  <dc:creator>anzaislam267.ai@gmail.com</dc:creator>
  <cp:lastModifiedBy>anza islam</cp:lastModifiedBy>
  <cp:revision>7</cp:revision>
  <dcterms:created xsi:type="dcterms:W3CDTF">2022-11-07T12:51:40Z</dcterms:created>
  <dcterms:modified xsi:type="dcterms:W3CDTF">2022-11-20T06:34:23Z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0x0101003C129CF657DF164CBB38075C9EC0FBDE</vt:lpwstr>
  </property>
</Properties>
</file>