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3" r:id="rId11"/>
    <p:sldId id="266" r:id="rId12"/>
    <p:sldId id="274" r:id="rId13"/>
    <p:sldId id="275" r:id="rId14"/>
    <p:sldId id="265" r:id="rId15"/>
    <p:sldId id="267" r:id="rId16"/>
    <p:sldId id="268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0941" autoAdjust="0"/>
  </p:normalViewPr>
  <p:slideViewPr>
    <p:cSldViewPr>
      <p:cViewPr varScale="1">
        <p:scale>
          <a:sx n="68" d="100"/>
          <a:sy n="68" d="100"/>
        </p:scale>
        <p:origin x="13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4" Type="http://schemas.openxmlformats.org/officeDocument/2006/relationships/slide" Target="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2F264-3150-4538-92D9-0E0A5F0377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BC1727-C0B5-4A06-8678-0AB038AB3BBF}">
      <dgm:prSet/>
      <dgm:spPr/>
      <dgm:t>
        <a:bodyPr/>
        <a:lstStyle/>
        <a:p>
          <a:pPr rtl="0"/>
          <a:r>
            <a:rPr lang="en-US" b="1" smtClean="0"/>
            <a:t>Graphic Application:</a:t>
          </a:r>
          <a:r>
            <a:rPr lang="en-US" smtClean="0"/>
            <a:t> is designed to produce graphics – visual representation in the form of pictures,slides etc</a:t>
          </a:r>
          <a:endParaRPr lang="en-US"/>
        </a:p>
      </dgm:t>
    </dgm:pt>
    <dgm:pt modelId="{74C38B64-6D9A-446F-BAB4-136BF0DB7FCD}" type="parTrans" cxnId="{EFCEACB0-3A00-4827-B04F-643674109F82}">
      <dgm:prSet/>
      <dgm:spPr/>
      <dgm:t>
        <a:bodyPr/>
        <a:lstStyle/>
        <a:p>
          <a:endParaRPr lang="en-US"/>
        </a:p>
      </dgm:t>
    </dgm:pt>
    <dgm:pt modelId="{D5DEC7B9-BD83-4EE4-B9AB-46052E25B59A}" type="sibTrans" cxnId="{EFCEACB0-3A00-4827-B04F-643674109F82}">
      <dgm:prSet/>
      <dgm:spPr/>
      <dgm:t>
        <a:bodyPr/>
        <a:lstStyle/>
        <a:p>
          <a:endParaRPr lang="en-US"/>
        </a:p>
      </dgm:t>
    </dgm:pt>
    <dgm:pt modelId="{994988C3-974A-4C05-ABAA-8EC2FF48BFE5}">
      <dgm:prSet/>
      <dgm:spPr/>
      <dgm:t>
        <a:bodyPr/>
        <a:lstStyle/>
        <a:p>
          <a:pPr rtl="0"/>
          <a:r>
            <a:rPr lang="en-US" b="1" dirty="0" smtClean="0"/>
            <a:t>The User:</a:t>
          </a:r>
          <a:r>
            <a:rPr lang="en-US" dirty="0" smtClean="0"/>
            <a:t> The user runs the application, direct its sequence of action to accomplish some specific task</a:t>
          </a:r>
          <a:endParaRPr lang="en-US" dirty="0"/>
        </a:p>
      </dgm:t>
    </dgm:pt>
    <dgm:pt modelId="{352CC562-79FF-4FA4-8AFA-63C13E832408}" type="parTrans" cxnId="{6C087F2B-81A3-4559-B6A8-F61C3AEFEAA4}">
      <dgm:prSet/>
      <dgm:spPr/>
      <dgm:t>
        <a:bodyPr/>
        <a:lstStyle/>
        <a:p>
          <a:endParaRPr lang="en-US"/>
        </a:p>
      </dgm:t>
    </dgm:pt>
    <dgm:pt modelId="{6BC086D9-6F40-4AD5-A9FA-022DE5CE325F}" type="sibTrans" cxnId="{6C087F2B-81A3-4559-B6A8-F61C3AEFEAA4}">
      <dgm:prSet/>
      <dgm:spPr/>
      <dgm:t>
        <a:bodyPr/>
        <a:lstStyle/>
        <a:p>
          <a:endParaRPr lang="en-US"/>
        </a:p>
      </dgm:t>
    </dgm:pt>
    <dgm:pt modelId="{A8A2B3A1-3473-4B04-A631-1284D682BD99}">
      <dgm:prSet/>
      <dgm:spPr/>
      <dgm:t>
        <a:bodyPr/>
        <a:lstStyle/>
        <a:p>
          <a:pPr rtl="0"/>
          <a:r>
            <a:rPr lang="en-US" b="1" dirty="0" smtClean="0"/>
            <a:t>Display devices                         </a:t>
          </a:r>
          <a:r>
            <a:rPr lang="en-US" dirty="0" smtClean="0"/>
            <a:t>Presents the text and picture to user Classified as hardcopy(printer, pen plotter etc.) and softcopy(CRT displays)</a:t>
          </a:r>
          <a:endParaRPr lang="en-US" dirty="0"/>
        </a:p>
      </dgm:t>
    </dgm:pt>
    <dgm:pt modelId="{2F16F9D0-5D97-49BA-B348-4AF9E709445E}" type="parTrans" cxnId="{39FE3320-8613-4FE4-A6DF-72641FF615A1}">
      <dgm:prSet/>
      <dgm:spPr/>
      <dgm:t>
        <a:bodyPr/>
        <a:lstStyle/>
        <a:p>
          <a:endParaRPr lang="en-US"/>
        </a:p>
      </dgm:t>
    </dgm:pt>
    <dgm:pt modelId="{A66BBD27-A10C-4D4B-96C6-5AE46C51F864}" type="sibTrans" cxnId="{39FE3320-8613-4FE4-A6DF-72641FF615A1}">
      <dgm:prSet/>
      <dgm:spPr/>
      <dgm:t>
        <a:bodyPr/>
        <a:lstStyle/>
        <a:p>
          <a:endParaRPr lang="en-US"/>
        </a:p>
      </dgm:t>
    </dgm:pt>
    <dgm:pt modelId="{3C034F61-57E7-4AF1-A7CA-EB6019218672}">
      <dgm:prSet/>
      <dgm:spPr/>
      <dgm:t>
        <a:bodyPr/>
        <a:lstStyle/>
        <a:p>
          <a:pPr rtl="0"/>
          <a:r>
            <a:rPr lang="en-US" b="1" dirty="0" smtClean="0"/>
            <a:t>Host Computer: </a:t>
          </a:r>
          <a:r>
            <a:rPr lang="en-US" dirty="0" smtClean="0"/>
            <a:t>The host computer is a processor on which the application runs</a:t>
          </a:r>
          <a:endParaRPr lang="en-US" dirty="0"/>
        </a:p>
      </dgm:t>
    </dgm:pt>
    <dgm:pt modelId="{C033A75F-7868-4BDC-86FE-1278AF4D6269}" type="parTrans" cxnId="{4AE0EDBD-7727-4FBC-B9A8-999BB32C43D9}">
      <dgm:prSet/>
      <dgm:spPr/>
      <dgm:t>
        <a:bodyPr/>
        <a:lstStyle/>
        <a:p>
          <a:endParaRPr lang="en-US"/>
        </a:p>
      </dgm:t>
    </dgm:pt>
    <dgm:pt modelId="{1DADF0F5-BC5D-4EE4-97B2-1991580DEEA9}" type="sibTrans" cxnId="{4AE0EDBD-7727-4FBC-B9A8-999BB32C43D9}">
      <dgm:prSet/>
      <dgm:spPr/>
      <dgm:t>
        <a:bodyPr/>
        <a:lstStyle/>
        <a:p>
          <a:endParaRPr lang="en-US"/>
        </a:p>
      </dgm:t>
    </dgm:pt>
    <dgm:pt modelId="{5631879D-B8EB-44D9-AD04-415C576B47E8}" type="pres">
      <dgm:prSet presAssocID="{6AF2F264-3150-4538-92D9-0E0A5F0377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2828E5-31C1-4F79-8C8C-F510B3B3B2A3}" type="pres">
      <dgm:prSet presAssocID="{32BC1727-C0B5-4A06-8678-0AB038AB3BBF}" presName="linNode" presStyleCnt="0"/>
      <dgm:spPr/>
    </dgm:pt>
    <dgm:pt modelId="{96ED4956-249D-406C-8F7E-722DB6266A19}" type="pres">
      <dgm:prSet presAssocID="{32BC1727-C0B5-4A06-8678-0AB038AB3BB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0C82F-0368-4235-8896-8CA638E177A6}" type="pres">
      <dgm:prSet presAssocID="{D5DEC7B9-BD83-4EE4-B9AB-46052E25B59A}" presName="sp" presStyleCnt="0"/>
      <dgm:spPr/>
    </dgm:pt>
    <dgm:pt modelId="{3B5FBD18-4931-4734-9C42-FBF032AAB22F}" type="pres">
      <dgm:prSet presAssocID="{994988C3-974A-4C05-ABAA-8EC2FF48BFE5}" presName="linNode" presStyleCnt="0"/>
      <dgm:spPr/>
    </dgm:pt>
    <dgm:pt modelId="{2EC19BA3-0B28-4849-84F3-878484AE4B7E}" type="pres">
      <dgm:prSet presAssocID="{994988C3-974A-4C05-ABAA-8EC2FF48BFE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58404-C3BD-4669-8362-63AE0D1A26B1}" type="pres">
      <dgm:prSet presAssocID="{6BC086D9-6F40-4AD5-A9FA-022DE5CE325F}" presName="sp" presStyleCnt="0"/>
      <dgm:spPr/>
    </dgm:pt>
    <dgm:pt modelId="{4F259F46-EFA0-4B8A-BC13-924623B8BEAB}" type="pres">
      <dgm:prSet presAssocID="{A8A2B3A1-3473-4B04-A631-1284D682BD99}" presName="linNode" presStyleCnt="0"/>
      <dgm:spPr/>
    </dgm:pt>
    <dgm:pt modelId="{6ADDB5D8-BCC7-4941-A690-B27CAD253CE8}" type="pres">
      <dgm:prSet presAssocID="{A8A2B3A1-3473-4B04-A631-1284D682BD9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A5DD7-C7F6-40B0-98EA-E248C11CE457}" type="pres">
      <dgm:prSet presAssocID="{A66BBD27-A10C-4D4B-96C6-5AE46C51F864}" presName="sp" presStyleCnt="0"/>
      <dgm:spPr/>
    </dgm:pt>
    <dgm:pt modelId="{4E57E60A-57FB-48E6-9E4B-6D75741DB5D8}" type="pres">
      <dgm:prSet presAssocID="{3C034F61-57E7-4AF1-A7CA-EB6019218672}" presName="linNode" presStyleCnt="0"/>
      <dgm:spPr/>
    </dgm:pt>
    <dgm:pt modelId="{9BB4F7B8-2F6C-4D63-ABDB-E1F019777EE2}" type="pres">
      <dgm:prSet presAssocID="{3C034F61-57E7-4AF1-A7CA-EB6019218672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6E18BE-9B96-4123-947F-1F45660C5842}" type="presOf" srcId="{32BC1727-C0B5-4A06-8678-0AB038AB3BBF}" destId="{96ED4956-249D-406C-8F7E-722DB6266A19}" srcOrd="0" destOrd="0" presId="urn:microsoft.com/office/officeart/2005/8/layout/vList5"/>
    <dgm:cxn modelId="{DC7B780D-4258-4A3D-BD1E-63FB20A7BB28}" type="presOf" srcId="{6AF2F264-3150-4538-92D9-0E0A5F0377CA}" destId="{5631879D-B8EB-44D9-AD04-415C576B47E8}" srcOrd="0" destOrd="0" presId="urn:microsoft.com/office/officeart/2005/8/layout/vList5"/>
    <dgm:cxn modelId="{9540A4C7-B03B-43FF-90BE-2B8D5926D0F6}" type="presOf" srcId="{A8A2B3A1-3473-4B04-A631-1284D682BD99}" destId="{6ADDB5D8-BCC7-4941-A690-B27CAD253CE8}" srcOrd="0" destOrd="0" presId="urn:microsoft.com/office/officeart/2005/8/layout/vList5"/>
    <dgm:cxn modelId="{39FE3320-8613-4FE4-A6DF-72641FF615A1}" srcId="{6AF2F264-3150-4538-92D9-0E0A5F0377CA}" destId="{A8A2B3A1-3473-4B04-A631-1284D682BD99}" srcOrd="2" destOrd="0" parTransId="{2F16F9D0-5D97-49BA-B348-4AF9E709445E}" sibTransId="{A66BBD27-A10C-4D4B-96C6-5AE46C51F864}"/>
    <dgm:cxn modelId="{AE646A12-A803-4146-B3AD-65152A2A2438}" type="presOf" srcId="{994988C3-974A-4C05-ABAA-8EC2FF48BFE5}" destId="{2EC19BA3-0B28-4849-84F3-878484AE4B7E}" srcOrd="0" destOrd="0" presId="urn:microsoft.com/office/officeart/2005/8/layout/vList5"/>
    <dgm:cxn modelId="{4AE0EDBD-7727-4FBC-B9A8-999BB32C43D9}" srcId="{6AF2F264-3150-4538-92D9-0E0A5F0377CA}" destId="{3C034F61-57E7-4AF1-A7CA-EB6019218672}" srcOrd="3" destOrd="0" parTransId="{C033A75F-7868-4BDC-86FE-1278AF4D6269}" sibTransId="{1DADF0F5-BC5D-4EE4-97B2-1991580DEEA9}"/>
    <dgm:cxn modelId="{B87013B7-8C5C-4A42-81BD-05ECFB6CA743}" type="presOf" srcId="{3C034F61-57E7-4AF1-A7CA-EB6019218672}" destId="{9BB4F7B8-2F6C-4D63-ABDB-E1F019777EE2}" srcOrd="0" destOrd="0" presId="urn:microsoft.com/office/officeart/2005/8/layout/vList5"/>
    <dgm:cxn modelId="{6C087F2B-81A3-4559-B6A8-F61C3AEFEAA4}" srcId="{6AF2F264-3150-4538-92D9-0E0A5F0377CA}" destId="{994988C3-974A-4C05-ABAA-8EC2FF48BFE5}" srcOrd="1" destOrd="0" parTransId="{352CC562-79FF-4FA4-8AFA-63C13E832408}" sibTransId="{6BC086D9-6F40-4AD5-A9FA-022DE5CE325F}"/>
    <dgm:cxn modelId="{EFCEACB0-3A00-4827-B04F-643674109F82}" srcId="{6AF2F264-3150-4538-92D9-0E0A5F0377CA}" destId="{32BC1727-C0B5-4A06-8678-0AB038AB3BBF}" srcOrd="0" destOrd="0" parTransId="{74C38B64-6D9A-446F-BAB4-136BF0DB7FCD}" sibTransId="{D5DEC7B9-BD83-4EE4-B9AB-46052E25B59A}"/>
    <dgm:cxn modelId="{B97097D8-BDA0-4EF4-ABB9-26B265C974C6}" type="presParOf" srcId="{5631879D-B8EB-44D9-AD04-415C576B47E8}" destId="{AF2828E5-31C1-4F79-8C8C-F510B3B3B2A3}" srcOrd="0" destOrd="0" presId="urn:microsoft.com/office/officeart/2005/8/layout/vList5"/>
    <dgm:cxn modelId="{F492B705-A069-4BB5-8BA6-8671852E43D1}" type="presParOf" srcId="{AF2828E5-31C1-4F79-8C8C-F510B3B3B2A3}" destId="{96ED4956-249D-406C-8F7E-722DB6266A19}" srcOrd="0" destOrd="0" presId="urn:microsoft.com/office/officeart/2005/8/layout/vList5"/>
    <dgm:cxn modelId="{EFB2112F-8849-434A-BA56-041855A84E5D}" type="presParOf" srcId="{5631879D-B8EB-44D9-AD04-415C576B47E8}" destId="{8640C82F-0368-4235-8896-8CA638E177A6}" srcOrd="1" destOrd="0" presId="urn:microsoft.com/office/officeart/2005/8/layout/vList5"/>
    <dgm:cxn modelId="{CC769F31-A5F6-4E65-ACD9-1B84A1C73792}" type="presParOf" srcId="{5631879D-B8EB-44D9-AD04-415C576B47E8}" destId="{3B5FBD18-4931-4734-9C42-FBF032AAB22F}" srcOrd="2" destOrd="0" presId="urn:microsoft.com/office/officeart/2005/8/layout/vList5"/>
    <dgm:cxn modelId="{8E2C58E6-D8F8-4981-8EDA-85B65300300D}" type="presParOf" srcId="{3B5FBD18-4931-4734-9C42-FBF032AAB22F}" destId="{2EC19BA3-0B28-4849-84F3-878484AE4B7E}" srcOrd="0" destOrd="0" presId="urn:microsoft.com/office/officeart/2005/8/layout/vList5"/>
    <dgm:cxn modelId="{ABB80E1C-EF87-4908-A5EA-51A019C9C583}" type="presParOf" srcId="{5631879D-B8EB-44D9-AD04-415C576B47E8}" destId="{76E58404-C3BD-4669-8362-63AE0D1A26B1}" srcOrd="3" destOrd="0" presId="urn:microsoft.com/office/officeart/2005/8/layout/vList5"/>
    <dgm:cxn modelId="{250A6AB1-2B6C-4995-8527-1F09F8E70AE4}" type="presParOf" srcId="{5631879D-B8EB-44D9-AD04-415C576B47E8}" destId="{4F259F46-EFA0-4B8A-BC13-924623B8BEAB}" srcOrd="4" destOrd="0" presId="urn:microsoft.com/office/officeart/2005/8/layout/vList5"/>
    <dgm:cxn modelId="{6F41D557-E9CA-4B84-A6E2-3FC880404C09}" type="presParOf" srcId="{4F259F46-EFA0-4B8A-BC13-924623B8BEAB}" destId="{6ADDB5D8-BCC7-4941-A690-B27CAD253CE8}" srcOrd="0" destOrd="0" presId="urn:microsoft.com/office/officeart/2005/8/layout/vList5"/>
    <dgm:cxn modelId="{6286B9EA-45E2-4F5E-9150-D7E56A8F3B33}" type="presParOf" srcId="{5631879D-B8EB-44D9-AD04-415C576B47E8}" destId="{EB1A5DD7-C7F6-40B0-98EA-E248C11CE457}" srcOrd="5" destOrd="0" presId="urn:microsoft.com/office/officeart/2005/8/layout/vList5"/>
    <dgm:cxn modelId="{06550E56-D4FE-4B02-8B02-FB139BFD2C50}" type="presParOf" srcId="{5631879D-B8EB-44D9-AD04-415C576B47E8}" destId="{4E57E60A-57FB-48E6-9E4B-6D75741DB5D8}" srcOrd="6" destOrd="0" presId="urn:microsoft.com/office/officeart/2005/8/layout/vList5"/>
    <dgm:cxn modelId="{1E4608AD-E7A0-477F-B0C1-6A6F4FD79542}" type="presParOf" srcId="{4E57E60A-57FB-48E6-9E4B-6D75741DB5D8}" destId="{9BB4F7B8-2F6C-4D63-ABDB-E1F019777EE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D4956-249D-406C-8F7E-722DB6266A19}">
      <dsp:nvSpPr>
        <dsp:cNvPr id="0" name=""/>
        <dsp:cNvSpPr/>
      </dsp:nvSpPr>
      <dsp:spPr>
        <a:xfrm>
          <a:off x="3901440" y="2555"/>
          <a:ext cx="4389120" cy="1228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Graphic Application:</a:t>
          </a:r>
          <a:r>
            <a:rPr lang="en-US" sz="1800" kern="1200" smtClean="0"/>
            <a:t> is designed to produce graphics – visual representation in the form of pictures,slides etc</a:t>
          </a:r>
          <a:endParaRPr lang="en-US" sz="1800" kern="1200"/>
        </a:p>
      </dsp:txBody>
      <dsp:txXfrm>
        <a:off x="3961434" y="62549"/>
        <a:ext cx="4269132" cy="1108997"/>
      </dsp:txXfrm>
    </dsp:sp>
    <dsp:sp modelId="{2EC19BA3-0B28-4849-84F3-878484AE4B7E}">
      <dsp:nvSpPr>
        <dsp:cNvPr id="0" name=""/>
        <dsp:cNvSpPr/>
      </dsp:nvSpPr>
      <dsp:spPr>
        <a:xfrm>
          <a:off x="3901440" y="1292989"/>
          <a:ext cx="4389120" cy="1228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The User:</a:t>
          </a:r>
          <a:r>
            <a:rPr lang="en-US" sz="1800" kern="1200" dirty="0" smtClean="0"/>
            <a:t> The user runs the application, direct its sequence of action to accomplish some specific task</a:t>
          </a:r>
          <a:endParaRPr lang="en-US" sz="1800" kern="1200" dirty="0"/>
        </a:p>
      </dsp:txBody>
      <dsp:txXfrm>
        <a:off x="3961434" y="1352983"/>
        <a:ext cx="4269132" cy="1108997"/>
      </dsp:txXfrm>
    </dsp:sp>
    <dsp:sp modelId="{6ADDB5D8-BCC7-4941-A690-B27CAD253CE8}">
      <dsp:nvSpPr>
        <dsp:cNvPr id="0" name=""/>
        <dsp:cNvSpPr/>
      </dsp:nvSpPr>
      <dsp:spPr>
        <a:xfrm>
          <a:off x="3901440" y="2583424"/>
          <a:ext cx="4389120" cy="1228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Display devices                         </a:t>
          </a:r>
          <a:r>
            <a:rPr lang="en-US" sz="1800" kern="1200" dirty="0" smtClean="0"/>
            <a:t>Presents the text and picture to user Classified as hardcopy(printer, pen plotter etc.) and softcopy(CRT displays)</a:t>
          </a:r>
          <a:endParaRPr lang="en-US" sz="1800" kern="1200" dirty="0"/>
        </a:p>
      </dsp:txBody>
      <dsp:txXfrm>
        <a:off x="3961434" y="2643418"/>
        <a:ext cx="4269132" cy="1108997"/>
      </dsp:txXfrm>
    </dsp:sp>
    <dsp:sp modelId="{9BB4F7B8-2F6C-4D63-ABDB-E1F019777EE2}">
      <dsp:nvSpPr>
        <dsp:cNvPr id="0" name=""/>
        <dsp:cNvSpPr/>
      </dsp:nvSpPr>
      <dsp:spPr>
        <a:xfrm>
          <a:off x="3901440" y="3873859"/>
          <a:ext cx="4389120" cy="1228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Host Computer: </a:t>
          </a:r>
          <a:r>
            <a:rPr lang="en-US" sz="1800" kern="1200" dirty="0" smtClean="0"/>
            <a:t>The host computer is a processor on which the application runs</a:t>
          </a:r>
          <a:endParaRPr lang="en-US" sz="1800" kern="1200" dirty="0"/>
        </a:p>
      </dsp:txBody>
      <dsp:txXfrm>
        <a:off x="3961434" y="3933853"/>
        <a:ext cx="4269132" cy="1108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7171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93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7194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7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198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199" name="Rectangle 31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200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201" name="Rectangle 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0F2E01-7432-475F-9445-7D35F699A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A246C-6F59-4F15-A846-6FD0532F5F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3B854-7AD4-4D66-8E52-6D0BEFE4B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2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4F870-C185-4C2A-A15F-35E5C4B92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DA7CF-1EE1-499E-925E-61DF64DD72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BB094-F05E-4C87-8F23-A6D86BB902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DC3FD-7CDB-42BD-AEAC-48CD4E469A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EEA9E-8DE9-4392-B9E7-46D7A792D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5347D-B02A-4AC1-9A15-74FD9A9D6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04123-E043-4ED4-8D11-DF894B8A2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5B441-66BD-4C83-9741-7443E5B028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6147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69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4032"/>
            <a:chExt cx="5776" cy="87"/>
          </a:xfrm>
        </p:grpSpPr>
        <p:sp>
          <p:nvSpPr>
            <p:cNvPr id="6170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3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74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75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176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177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A103FE-AFE6-41AC-A87E-B174FC095C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2"/>
          <p:cNvSpPr>
            <a:spLocks noChangeArrowheads="1" noChangeShapeType="1" noTextEdit="1"/>
          </p:cNvSpPr>
          <p:nvPr/>
        </p:nvSpPr>
        <p:spPr bwMode="auto">
          <a:xfrm>
            <a:off x="990600" y="1219200"/>
            <a:ext cx="6705600" cy="457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40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B2B2B2">
                  <a:alpha val="50000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 Black"/>
            </a:endParaRPr>
          </a:p>
          <a:p>
            <a:pPr algn="ctr"/>
            <a:r>
              <a:rPr lang="en-US" sz="40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Lecture # </a:t>
            </a:r>
            <a:r>
              <a:rPr lang="en-US" sz="4000" kern="10" dirty="0" smtClean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1</a:t>
            </a:r>
          </a:p>
          <a:p>
            <a:pPr algn="ctr"/>
            <a:r>
              <a:rPr lang="en-US" sz="2000" kern="10" dirty="0" smtClean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By </a:t>
            </a:r>
            <a:r>
              <a:rPr lang="en-US" sz="2000" kern="10" dirty="0" err="1" smtClean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Majid</a:t>
            </a:r>
            <a:endParaRPr lang="en-US" sz="20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B2B2B2">
                  <a:alpha val="50000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 Black"/>
            </a:endParaRPr>
          </a:p>
          <a:p>
            <a:pPr algn="ctr"/>
            <a:endParaRPr lang="en-US" sz="40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B2B2B2">
                  <a:alpha val="50000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are used to summarize financial, mathematical, scientific, engineering and economic data</a:t>
            </a:r>
            <a:endParaRPr lang="en-US" dirty="0"/>
          </a:p>
        </p:txBody>
      </p:sp>
      <p:sp>
        <p:nvSpPr>
          <p:cNvPr id="4" name="AutoShape 2" descr="data:image/jpeg;base64,/9j/4AAQSkZJRgABAQAAAQABAAD/2wCEAAkGBhQSERUUExQSFRUWFRgXGBgYFhkYHRocHBgVFx0aGBcYHiYhGRokGhgVHy8hJScpLCwsFx8xNTIqNyYrLCkBCQoKDgwOGg8PGiwkHyUsNCwuLCosLCosLywtLCwsLCwsLCwsLCksLCwpLywpLCwqLCwpLCotKSwsLCwsLCwpLP/AABEIAL8BCAMBIgACEQEDEQH/xAAcAAACAgMBAQAAAAAAAAAAAAADBAAFAQIGBwj/xABNEAACAQIEAwQEBw4DBwQDAAABAhEDIQAEEjEFE0EiUWFxBjKBkRQjQlKhsfAHJDM0Q1NicnOywdHT4YKSkxUWF0Sjs9IlVHTCg6Lx/8QAGQEAAwEBAQAAAAAAAAAAAAAAAQIDAAQF/8QANREAAgIBAgIIAwYHAQAAAAAAAAECEQMSIQQxEzJBUWFxofAikbEUUoHB0eEFIzNCYmPCcv/aAAwDAQACEQMRAD8A9wxqTjmEpuTUYUDW+NqgfGMv5SrcsWNgRp0hbBZvIGMslQT94sT0iv3kwDO1t9+vhOMdKWxpVzIVSzGAASSegFycU2cyJEhMsGOgEHmnSWJA09Da5mNh32wHIllLynJblAldZYAzUhu1IFom3Q7gYZbgG8n6TUqtRFR10ujESCpYg040hokQx6dMWD5k6wqxYBmJvAmAPMwfKMc1wWvUNVSXy7/FvqNIgjehsUAE+Y29gFzlakmoe9yP8oVP3lbB09gYvmwXFOMCAqVNDGutM7Bj2l1aA4IazCTBi+xFmvgb/wDuK/uo/wBLFJxLiAdNKBkPwqmD8WYYrUSSWWy9PWIJiIxd8x/0fpxq3Ec0tu0nwN//AHFf3Uf6WNXyrj/mK24G1HqQPzWM63/R+nAc3UfSPV9en3/nExmqXI0ZW0qZsuXeY59beNqPzQfzWFiz9n74q3Yg/ge6qR+T70X34mYzJ5iXAMmYMfJJvqN98VTs7Lv8gTJ/Rr3tufpsPDEJ8Rjx9b6E1N9ib8l4v9KHqWZqFCxzFUEM4/I/Jd1H5LeAD7cK8K41VbMqhrMy8yqhBFO4UVyPVQGewh9vjijz2XJkmpWFr6TUB2i9paw8emA8DQpxHLjUSpFcxJ30Vt1IHfA8sTXH8NOWiDbb5fDJerR2KE5rfHKNW7aVbJ7cz07mYnMwrzMJZrIa6ivzKixpsDY6Sx27zqg+FvLt0HPY3lOKBiwLIGFR0AkTYwLTM4c5mPME9GKi8RXMFkKHOEST2pBZu1CgSdJAjqRtjsvSCp8SJCHtrZ40k3gNNomN8c8JT0yco1XqSw5JTbUo1uX2o+PuxNR8fdjimzKCIy+QbcXegs2SCYLab65Anb2lmrWoCppFHIlNI+M1UN9LkgKTMagg/wAXhOIfaf8AH1OnSdZqPj7sY5mONotTlQ1PIH1dTDkRvS1AAmdjVMx8le/F7wip970f2NP9xcXw5OkbVAexa8zE5mFTUxzvFvTdKNVaYpVahK6uwLwGZWs0CwUmZjy60lOEXTaKYsOTM6xxbOnzGeSmJd1QTEswUSdhJ640+H/G8sK06NU9nTvETMzPhjz+t6UZ0ZdmTIVnAzQC663agVkgFW1Me0NEiwmbwSSVOI8YObBXL5JF5IBmq1UXqRq7IVrdwG072AyaZsmNwdP6o7NOMMadN+WPjHCxr2kkTOm+xthhOIS7qVYBACW7JBkTYAk7d4GPN8pR4yaOWmtkFBzCExTdiAC+8kAqY2WDLesLxcZXJ8RWtmmbOZe6Uyv3uQqnS+01JSIBli4M7WjBoSKT5s7ahmg6hlMqRIPeO/G/MxwXDeCZtkyjtmxUCaGI0IIABBA7JkgaRfqpMAxHX5eVVQW1EAAsep78CFy5qiufFDHWmafle2770h4VMbBsU/EuIGnpgqJmSUZ9ogBVZTJJ78K0uPqf+aywvpAajUUk29UNVBbcbYLpEEdIDjGKzNPXprrL0WAKyBScSCwFjzTG/ccTChE6+UqlDTC1k+NqPqpVKY1K1So4ElgRZh4g4D8Bq6Y152ZmebRn1kMettCkeTmZtjo3wB8Mo2BsojlquumSc1oRWBXm0+0SSQWIqXgHrJOlb+tqmUyLqKkio004BqOpZj27ShsIKiRG9oi1u2NcVUFzFbOcyNAJXUvlwgVKhBLByoDUu0C5J7/V8fGb3KIVQSL3JHiSWI95OKbPejoNamwNX8Kzllq6YJg3UUyHEK3rEdFkyAGanCGUoVetVhlYipWgdmCDamdRkC1trnGXMNrTQLildqiKDTqJGYpgGYsHp3aSJBkjs61lZnFv8HXu+k40zuRWqoBLCGVwVMEFTIIkEe8HfAXymkEtXrAC5JNIADvJNOwwdO9sRqMluhn4Ovd9JwPMZUEC3ykPXo6n+GK/JsHaBmax16mQaUXsroUzNIX1GfJh0xM5CsFOZrAiGYaVYkHsgLppHta2p2F/C+A1FrkBQindL5DtTLgusWCkzufknpPjirrcOEDy0i2501u42A3/AMOHalBVXmGvX02MjQ06oAgLSJMyAI78ByWSDiPhFZmQjURoAllLAiadwVqbiRfwsrxwfNCPFGSqSXtlDm+GVWB5ZS2oSZFxItEz2gRNtjY7kHA8m3w6i5Y9k1kIj9CufnHaI9mL9siitp+EVwuooV7JOtylTflWEVN9pcCemG8p6OpTqCoGqswLN2mWJbXJgKPnt78bocXZBLupJFYxx4qeKKT3vbsaos8aVKyrpDMoLHSskCTBMCdzAJgdxxvgWYyqvp1qDpYMJmxAIBjrud7YqA5z0mzDU8lmHUwy15BgWPOXvwt9z/0gr5k1hWfXpCR2VWJLz6oE7DHRcNyyhKiBVC82qAukaR2j8kR1xxXGuP1uHVuTTWmV0AhmUksNTaZIb5I7PTbyxxZ/5bWaU3S209/Pf6HFxD6OazOT0ravmeh6RhJ3C17kDVStJ6o5mJ6/Gjb+Awn6N8eNfLJUqQHOokKrRZ3URv0XvwvxPPqtXKsDVOupUWNMQHRjIlfnCmN9m93dih0sVJLZ78vCzoWWLipJ8y5aqO3MaRHQzcd8/wAsGo1gRN4jFVSpAPUdqlQzBAgkL2ekr3dYH04sqNPY6mPZ2MRfSegHd9OKzhFL33GjJsOXkezAjllLBtI1AEA9wO48jgmJjljihF2kW1PvE6nDuxoV2Xth5MvcOKnyjsWE+/G7ZcioausACnpggQIJbUWnBqFdXXUhDKdmUyLGNxbfA8+hNKoAJJpuAO8lWAHvwzSStGtvmVlJ6IpohzKnQ2oFWprNyRIM2ucNU89l1ZnFSiGb1jrW8bdcJvmMxEJVqL6xk5au0tI0zNOyRqlR4QcZpZ7NajqqPpkxpytWSNNomnC9roSbTe/Z4PtM/u/UppXeWH+16P52l/nX+eC5fOpUnQ6NETpYGJmJg22PuOKyrmKzdoVayvy0GkZavo1ayzb09tMIDvaT1BPw0uajFy7dle01Nqe71m0qGUWUMo62iTiuPiJykk0K4pInGXjR+CvqEVY0mSkzqMEhdRHiMJ/7bM6+RkpAmOfRkuQjCHmwDawSRNgRt2r9cGRcXlHewJlHm+Os4KN8H0kgApWViTNKIXe7Fx19XpImY6NFxMSHMvgD4O+APikRWBbGuNmxriyEJhHjNRhSlRJ10/lab61IEn5zBU/x9dsPYHVy6tGpQYMiRcGQbHpcD3YzMc3TdwQSz6RnLnWpAFrMBJBie4bgjbHQg1G2UKP0pJ9qiI/zf2ruMcNoLRYtS1CQbAMwJZbqz+rsNiMODhFH82Pp/nhaY6aXYSlwwrEaFiQNFJViYJidUAwJ74xK3CFcy5LEjSSUpGR3ept4YVyfDqLNVHLPZq6e1t+DpnsQfVvPfJbAuJZajTZJpObluxsYGnS1+usEDqygb4GkOt+HyRZVOGBgVY1GB3BYwf8ADt9GJT4UgmA4neHcTAgTDCbAD2YBmeG0URm5QbSrNAmTAJgX3MYDw3h1FkI5Z7DvTJc3OliNUg3B3H0wZAOldwOkl3jb8GpkyyaiDq7RZrwBPaJvAF97DB6eTVTIWOnXFK1Kh8JFLlNOmLercB5ImZAEbbMfGLfL5FEMooUkRacZJdxnOT2bYfC2d4gtI0w2r4yoKYgTchmvfaFPf0thnEwwglwmqGVyJg1qm4I+UehgjFD6dZHLqgzFWkXIinYtYHVpYhWFlYgk9xO9sdBw7ap+2qfvYPVp6gymNLAg+RBB+jGUYS2nG13MTJBTVNHlvBfSrMUlpU6Rp6NekLoE+tqMkmR6289cehZQ1NFEtT7VphthoZR0t6wO53OPPvSjh1HKxTTWGDmSGMxCMDJFplNuqnuwx6Hek1OnWZq1aqFKEDWzOJ1U4gAWMBumPPw8R9lk8OSr27Xsq8ezdHj4Mrwz6LI/XZfM9IopuSoBJ6GZHnguAZHPJWpipTbUjTBgiYJBsQDuDg+PQ1at0e0qatExXDNP8M0auxydWm1m1kBpidgRv088WOKZmP8AtAAFfxe4kTGs3A1TuBfSR7xGYTXPpRyvKcUwqpzSSoBIUUqrFZJ1GTJA2t0tiyocRpuxRWlgociDYGIvtNxacc96VZcpliGqs50Zg9rTeaVdp2nshlWxgCLDCHoW6pmK5YhRy0kmBumX+vp39N8RcmpfL1v9CmSOnFCa5uTXomdyRio9Hj+Mf/Krd36OLHK5paiB1mDMSINiVNvMHFd6On8Y/wDlVv8A64M1WSKfic0uvH8Sp9JOJChxDKsdRHKrCFE/JNyJFhc+zHQ8GzZq0KdRo1MsmNtztOOP9Pfx3K7/AIKvsY/Jv9o67Y6r0a/FKP6nj3nvvhYbTfi36KJ6HGP+gv8AX/3ItFwZMBXBkxWRyoOmJiJiYgxyPgD4HW4ogZlioSpg6aVVgCQGiVUjYjr1wBuJL82t/oVv/DDRYGFbA6tTSpa5gE23sJtPXAmzw+bW/wBCt/4Y1bOyr6FYuqzpZWSZ1afXAkEq3uxZNC0Lvx6kNc6+woYwpa2kNssnY9QBIIBOloAnpXRbbmH/AAj+eMZ/N1jQraqUDkT6w3KVdYufkwpt87HIcKzA+k/XicptNIlknoo7B/Suiu/MH+Efzwu/p3lRuzDYer32HXFNmVDDFNW4SSZH29oxPJkmuqrJyyuG8lsdn/v1lfnVLfof3xF9OsqRIZ/8v98cfS4H3wMNU+GJ1Jbv6xhcb4qf9hJ8YntCLZ1H++uW73/y/wB8ZPppl+9/8o/niho8MBsEJP6rn6lONzw9b2238PMbj2jF9OZdagrNlfOBd/765f5z/wCX++C8P9KaFeoKdNmLGencC172sDjkM7kgMT0PH36nk3/bqWxNZJaqZeE3J0z0bAM1VddGhNcuA3aA0reWvv0EDvwfEx0FRLhLEq5I0nnVJEgx2j1FsPAYT4dtU/bVP3sOYFmKXj/B6DK1arTDlAWYHUZULcKJsYAIiJIE7nHl3F+FPzK1SlSqcgVHKsEfSFDEC5Fh549pZQQQQCDYg3B8xii9I8u5VqaKeXWBFQhGbRLIC4iwsWYzY6Z3mYcTwceKjS63f37cji4rhY5l3M4b0e9Nq1EUqAFLlhgslTMM8m+qPlHpj1OlmUedDo0b6WDR5wceVek/oZ8GFI0mqVhU1EkJIEaIMrMg6j7sJ8B9JquRNRVRCX0yHDAjTq6Aj52PJwcVk4aXR5uX02ODDxM+Hl0ebl9Nj2XFOOzn4+MJqUpu66FAt2V0zMhZ7XypjBuFekFGvpCVEapoDMqnawn3ExjdMtUGZaodPLKBbEza4JXTvLOLNsFtOPcUlNXFntRkpK0yl9KalQ5Y8xFXsV5vf8FXgaRqHq6TOvebDHJfk8z5Zf8Aeyn2/lGOr9JuIpWywK6xqWqqgggEtSqqBIlCxaABM3i18csEOiusQX5IUHs6tLZctpHWNDmeuknxxz5k2nXh/wBHpYJJPh7fLLb8qW/kdh6KZ86awdhy6ZGmwUKDzGPs632wtlfSEUQ5VeZzs5WVCGgWCtMwZHliiOddaNXllw1StSMWDtT+M123PrLPdIxpU9Sna65uvVKixCMo0tpNwDBiR02xSTby3/m1+Dl+hw8NhTcZZHs1P8KTr1qu8z6R8T+EV8pUKqspmREyLK4F+/8AjjuvRr8Uo/qfxOPPMzTJbLRPYGYDRBK6w6rI6A7T3T3Y9B9F6gOVpAESq6WFrHeCBsYIMeIwmK7Tfj9IFM8tUcD/ANe/nrZbLgyYCuDJi8iSDpiYiYmIMcoMxlu3XqGvyQKirqt2exRMyTAmQDIIOlOgIKtOGqGnTztcOQxupIMKosWtIVZiZkE/ODM5ziYpvVXVQJOYXWlR0WUNCnJhiOsdD1scIn0kcDXoyWrSLCtTJ1EiRq1bHU0m0X3FyAha2cpOAVzzKvLVV9YszAuxe57WpT8kbAwbCDZUg8w0avMmmpWoTqBJq5s73sCSNottFsKZviSsNBp8PcEAH42mBGkahEzG6+PdG5spVNYVe2lM6EBNFlIUczNECQSPUKkmQbz2SbNHmB8jGep5gUa2t6RHJboT+TOo2C3J1Gbi4sIOrz3hzdq20/xj69WPQs/kGWjW+Oc/e8RY+qlW8PqjUCAYgnRvjzrK1wGPn9U792Fzc0c2VXE6fKLIviyy+Q1kAEAkarzYTAm8k+AiOp2miyvEgOuGjxQW7W217jyIuBt1xWEo9/v3774vNBdb379+F1kOG0mGpqoA6qWXV5OCYU/oxI752aFbLo8zRemFtGqqwM9WllVd+656deUzHFVPrOzebE/WcKVeLLOxY97GT7yd8VnxOFdaf4IX7bBbQi2dk/FaD2FFCPE0lPs7W/tGM5uiCgYPIuQGnWkWbtmbDYipbvcWjik4yOoHj/fuxYUeMMPUcdbEsDcBSJVgdgOvQfNWFxcRw+R0p15/uZcfCP8AVTiTiIsw6i0d3h7NvZ3g4Q9C3+/l/Vc/9N+vt+k92M8Qz4hrjU1yRsLk295wl6B8QFTiYVdlSp18GG3sHu8xjjzZYS4pRxu12m4X+bOWSPV7GesYBmqbnRoYLDgtPVYMjY9SO7bcb4PiY7jtEuEyFfUQTzakkCB63QEmPecO1alie4T7hhTh+1T9tU/ew0yyCO/EVFOTfdt79AlVQ4vqUFq2WQ9QyOIIAYiWcAwDvhk5hpA52VkgMAFYkggsCAKlxCsZ8DgC8CEAEoYES1GkSZXSZMXkWPfgh4V2tWpNUAauTTmACAJjYBmHkT345NHE9/0KXEr+HStR6iZimRWKkIaTgXKAMoLyB8YgMW7YJvJxU1/RbK5nVVI05uuhYFmcQWGpYH5sEgA7GOpkY6f/AGWZ1a1m1+UnSI6dNK+4d2Cf7JplaasoblqqqTuNICg2i/j0JMRjohjllb+07qvAjlhCcaaPOK/olnclFSi2pm7HxIdmAN79naw+jF/6P+l7oaOWzKVea0ku5CwCXIlSJ2Ax0tTJVFVuVVYtpOkVYcAwY7Vm3jcttthGrxmqM2KPI1KEDu6S2kHmBe02kAkp6tz7xgY/4f0crwzpdz/ftfgcUOF6KV45NLu5os8lnqWYXVTZaiqwuNgwg+8SDiq4bQY0K9qmvXW0ateoE0goI1kvMHqTva0Yp8vxPJvl5SlXoLzAfixpJIpirdp0kabET0ta+Lv/AG7SFYp8KEilzNLpbSDduYAo8NMk72x2PhuIjtODvwOqMpV8Xp+4bLuxypdqb8wU6oC1A5YyTYqWdiG0raTaI7sJHKsOHMJlxRZC7KQYVmltJQdoXYApGqOl8Mf7xKqIzVsmwapo1CtoBO5CatQZoK9nV16YzxDPFlrpUo5hVpqGLU2EsI1nSQQR6sX3uMSn8C+JNeaYekS5gONahkgVD8x0orKlwZUcwerpPrAjT2ZLxaYxfimAWIHrGT4mAs+5VHsxzn+/dECgeXW+P9WwEdvRJvBBN7TjpMDHkhPquzQyRn1WbLgyYCuDJhpFEHTExExMQY5G9uBOD4/TilzGULVarCilU82DqAJtRokKCzDSCSb3juM4GMpUmTkKEdwdJ63mI2i3fOCnRqLhg36X04DmKGtSrgkHxI+r6sVz5VtCxkKWthUOmVITSBp1NAEsTsDbvMHEy2XK1lLUadGUqQqEXH3t6xFiQxf2Rh1O9hWjGb4VQVXZ9QDLpY62FtIWBpIJMKoi8wLTM1WV9FMoxKdpnWWkWsYYAHTeFenInqNpxc8S4k1Na0UnbRS1BoGliVqGNxIGkarz2hbrjXO8QWkZWkxLfKCQpiY1PHiYG5kxN8Vjj6R0lYjaXMTf0Pyqgk6gAJJLLAHeSRbCeT9H8pUMBnbXqZBBXsqKYIMqL6mnvhh0GHcn6VK5UaYYzF5uJ36jbqBh/Luliq0wIMFQOpvEdCQJHeOp22Xhuj60SDniumvQRPoXlu5/eP8Axvivpej+TapEsQ3YC6dmBljdIAOulBtfY3x03wjqYjvm3v8A4GMYWlTmdKAySDpAMmZIMbmTJ8TjkbwcqXyLRcewph6DZWZip/nP1YBV4NlVqRrcBSqMIntOUVIOiANwSPnCcdIXI6SPDf3H+eBMtMkkquowe0oBJFxci5ECO6MHTgl2L5Io4t89yrqehuXYQQ5B6agOkdBjHCfQnK5arzaNPS97zvIIvAvY4t/hYHrBk/WFv8wlfpwYHFoY8a6qSM9UVXYTC+byC1Chaew2oQYvY91thcQdxMEgsYmKClVQyj06hRKtPSQ1SHVqj3a8k1QSv6RHhhrk1vztL/Rb+tg3wReZzI7WnTMnbymJ8YnBcThijC9Kq3f4hbsSqLVUFmrUVUXJNIgAd5JrWxplOc6Kxq0JjtaaRYBvlAEVrwZHswfiLKKbagzA6VhTBOplQAHUsXYdRacByiGkulMvWCj9KkegFy1YmyhR4AAYEskYOpMyTYTk1vztL/Rb+tgNZ6quimtQGqd6ZB8NINbtScM8+p+Yre+j/VwlmsupqLUfL1OYAACXpAkKwYCOcAQGg38PDC9Pj+8HSxiotVQSa1IAAknktYC5P4buwDJZesELtUpqXOtgaLWsAAfjbQiqD5HzxvWrGowpFGSe02o0zKoU1L2Ha5LICDHZZvIv1KYYEG4IIPiCIOKRkpbpgexXZY1Kqk87LPDEdmnrESdJkVjBK6Wj9LGK3By7l2OXZ2TlljlyWKH5Jbmzp8NsN5DhtOiummukebHqT8omBLMfNiepwzikXJcmA5Xi/otQblioMkNNTWoNI0o9UFgFrrqjsWuLjvwzS9DkWpVqTSLVgA4NJysAQIXnQtpFo3xbZ7hVKsVNRdRXVp7TCNQg+qRuLeRI6nDeK9Pmqtbrzfn9QUjl29A6X3uQUUZYg0wEqAWg9sGv2hKqb7xe0g3eSzkkq1Six1djQQNS6Eb1dbGbt12g9cO4SocFoowZUgrYdprC9oJiJLHzYnck4nOc5u5O/MySQ+uDJgK4MmJyGQdMTETExBjlRWyC1hmFcuAKwaUJDStGiQRHUG48QMVqcRyykVOfm+0ruqMWiFnUulhBAut7GNzGL/h3r1/2o/7NHCtWnWNR3RqJEBaQYAwQGDgFYIkgTJPqxboAldk85lyBoqN8WjvTLUzcaA7MSY1r8ZTgWMp7cFyQp/EcpiycuvBKhCSalEklQqwZJmwwwy52ZAytxF9doLm0QTI0DfpMdMafHc5Odyp0VtPL1RGuhvq69fb4SWjzA+QlxlmKZkLVS1A9iNRHYqEmJEagy3m0C18NPkiST52EwfODcYR40FKZmcuSeS3aKgydNQSNXZsEQyCWgrIEYvKrRJ88bLa3uvf5cznyYoZF8a5CK5c9SPDu9h7/ADGD06SncX6g/wBokeONKeYDDSYHTuPuO/snBXQ9bxsRY93WxwMeVyV7v378Dnhjx84q18/fvzIwQHeD4MQfbB+vAyg3DEeMW9pEfScZapG/09k+/wBU/ViLXJ2JPsVv3Thm8ctmZtXVen7okMv8/wC4/ip88bCr37H3e8W+rGEqAG7ADuIK+4N/DGSQT2bmRMbEdZOxtOJSxR/tY8ZNcn+BsE7iR4dPd/LGaAAkAAX2G1+oHj/PGNEED7Dy8OnuxuuDC4SSfLkdSm2qZthbib1Vo1GooHqhSUU7M3QEyLe0Y3zeWFRChJAMXEdCD1sRaCDYgkdcVlb0YVjJq1unVTMDTclZJj+HzRHWwFrl3ZkUsuhioLLIbSSASuoWaDInrGCY80+6VnK9GonJrVVm7EvYDxJsok/SBe2OLqel2ZAhcxVY9X1EDyUWt4kT4DCOdbDabPdOK5M1aTIIuVsSQCA6kiQDEgEbHFZU9HpZjy1AZSNC5ioqiQRqAFH1rmD0NxjyGh6R5xhPwioFG7FreQ6k+Ak4I/pVmTAWtW8y129gsPK++5xCcYTdsZWj1+nwlwtUBRNVSpY5moSASxOiaMJv0HQd2Mrwp4XsISuohjXYkaqi1T+Qg9pF3G2PJ19Icyvr16pb5gY2/XI2P6Iv3xjelxzM2L16oB2AaWPkJsPE+ycT6HF4h+I9a4bw1qbAkKAqFfXLkzyAPyaAACl7zizx4wnGswbmtVVTsNZJPkJE+dhv5YYXitcm9WqO5dZLH+XuHgDi8HGCpAcWz1/Ex5TT4hWn8JU8tZgfrNP1fRtg6ZyrH4WofEuwHsEyftbD9KjdGz0/Ex5mmcqSAKlQkkfKbv8APHoXCWJoUSSSTSpkkmSewtyTucNGeoWUXHmNYmNyoibzjScMnYGqNlwZMKVcyqQXYKCYE9TBMDvsCfYcReLUvnj3N/LCSZkWSYmFKPFaRIAcSTA3EnuuN8TEWUK3iHo7zKlRitJtdgS1RWA0KhEp/iv3NGBjgIAIFKgJbUYepJMEXMSdyY7yT1OOhfAHwyVgbKXM8KLsWZKRJZWPxlUCVBAsLRcyOvWcbZLhnLfUBTUQ0hSzSW5QmW2AFID24smxriiguYjZV8S4dVZK+mq510iqppSxipYEiO1qUSb9kX7t87xGEZjSrqqgsTFM2AJNuZ3Th+pUCgkkAAEknYACST4RgWaexVaio3eQGj/DIwMkYtVIWTVbldyzP4PM/wDS/qYIM3oI+KzHaOkfg7mGaLVLWVvdh2hWARQ1RWYKAzSBJAEmOkmTjTMhm06KiqAyk+IBBIBB6iRsd+m+ObosV2pb+d/WyWPHih1UjT4YfzOY99P+rgTZ6W08mvMaoIpG0kTeoeuLKcLGkwq6y/xeiNPjO8/bfFOig1af0/JFqT2oX556Ua48uWPqqjGqZ8ksBSzHZMG6b6Vb873MpseuLMGdsBo02DOWaVJBUfNGkAj2kE+3BWCK7RdEe4XTNN0o1r/syfeauN8hnRUAISoARqDMEE/5WJ+jDeA5Okyood9bCZbTpm5Pqja0D2YrHGo8gpJG9asEGpjAEdCdyAAALkkkAAXJOFH43REzUFgGmGIgkAEECCJI28e4w5VpBgVYBgdwRIPmDgJ4dSv8XT7Vj2Fv52vsMOE8y+66Q1SnBBgxYgwY2t18McMuXVPX7TfME2/XI/dBnvK49A+6qxFRNMgnu3uO8Xk44dMqE9e5+aD+8Rt5C/iOvPPmUjyNFptUuYCi0xCr4ADrvYXNz3nDFFelMXi7GAY8zZF9vW56DflEwXMCOyotb9EbKPE779o4ZWlYT2E3CjdvG+/6xt3d2FGA0KIBhQGbv6DyBH0m3h1w1So3MQ7bljsP8258T7jvg1PLn1SCB8wbnxcn7dwGHKWWmNj3C+keQ+UfHbvJwBkhelQ67k/KImf1VO/n9WHaOW/v3nzbp5C/fhuhlPt1946eA+nDa0ItBnuGFbKxxsTWhHd9u4fzwLOZqnSU1KtRaaAxqafOAACWMfJAJxU+k/pxQykoPja/zFI0rePjHBsf0Rfv048r41x+vm3113LECFGyqO5VFgPscFCyaR0nHvuhvWPKoDl0ywliIqMNoJBIQeAv49MfSHCPxej+yp/uLj4+y/rr+sPrx9g8I/F6P7Kn+4uL4yE23zDLW7UYr+JoMvSr1qQUVCFJLlmUw0CRq7maw7xY7HelW++CPP6sI+klZny2ZV6bIoCBTrC65ImXghACN5iCJIMgDG9n5leIjpcfJFlxBSeSNWgmpvJWPiqsiQZE3WQZEyL4FzahqcsZ6nr3VAq3kPAMzqtJ6+oN4Mk4iLUho5nbIKTOoGjXBBPUQT0v3HbGgd9QK5ADSV3YA2VgNMCDpNOkN9jbxE+ZJchiplq6wa1YVAa1IKAgUDtCSesnzgfTiY3qZuo6JzKRpEVqUAsGmWHUdR/K5xMIEtajjvGF3qDvGKWvlGNesUpUKhLqAKgW55dGZJGqy6YjbtSD2QcPkK6gn4Nkm7uyFgwqgXndpPk0TKjUylQKLVnHeMQHFVmsu49WhkjFNWZiqKuqTqUSdgug3idQuJsbIZcpUqBlpKSlMxTUBY5ma07bnRpv1jptikZ26FaA8ayh5WYfmVBNAjSCsDSlU2BU+tqv17IuIxYtWPdeSN9t/r6YquNUaZTMnWdfIIYBisBUcr6sE+uZBJHaFrjFnXp3nxP2PeOvePowmSeknPVXwkae+f1QPracA0TdZPeVv9Ki/kMbFtwfM/z7j57HrGA1KIZ5YczvRjqAHzqakewrv47BrY448i3OR1N02brVI/iDb6It7ZOCDMA2I9/2t54FXyimmTSWT8kBio3vb1QRexG9jF8DpZaoFBInvWQSN/YbeUfpYSXBwauEq7B0s2PeLtDqkjY6h3Hf2H+fvxulWbXB7j/Dv9mK+nWvAMHuuN+hBggnxAJjDIqg2b7d0Hv+wJxzt5cO01sVhxEZ7SVMaxMCEjY6h4m/sP8AP342WqDa4Pcbf/32Y6IZYyLuPajXN5jQhaC0RYeJA9wmSegBxW1OPkT8RWIAB9WN4sRFjc9+w77W+Jigp5r90dmaqugOCLGV0wIuZOw/SnvvjjqFACygM3fHZHiJ+treHXHb/dIpg1Vk2ge2xtjmKeW6RA30gifN26e32ATjnnzKxWwGlQuTZm3LGYHv9Y+fsB3w7Qyt5vJvqg6j+qOg/SP0bYPRy0x9HcP1VO/6x+nFjl8l4fbx7/tYYm2WjBvkLZfJdIEfbf531dww2ulTEifMfTf7dMFrDSDBiBJMwAImWc2AHX+GOC4990mnRcLlgldh6zuHFMTuqKCpN7kyBvAO+IOUpOonqY8ODDHXmfkkd7neIUqFM1KrqlMWLtYE9yDd23sBPhjy30r+6Y9bVSywNKkbF/yjjz/Jqe5bxYk7Y5fjfH62bqcyu5Y7AbKo7lUWUeXtnFdi0YVzPPzcRr2iqRMTExMOcoTL+uv6w+vH2Dwj8Xo/sqf7i4+Psv66/rD68fYPCPxej+yp/uLiuMWRV5ar9/MPFv3cOeklRly1RkbS6gMD3HUBO46T18r4pslW/wDU3Hi/7mH+NcGoilXZldxU0NUGotOiAIlXNvIwNoAxLA7UvNnofxGOmWP/AMR/MsM9RZ1plNRIaSVKhoNOosglgN2GzbEweuALkamoMTnTtI5lEagHZoJWoO+DHdaBbFqhwdMVlHtPOTK+jTqFKVMpVOl1Y1KjUzMNqM6XY+AHljGLhMTE2Oc1m1pHMPzKVR2DuVZdhNCiWBIMgjQreemLxhTJ18rphKeZZaiKSbwVNVASWnSNNjY2WQIsMW9SuyVKgBqr8dqkUajhlOXVBdUIMPB3HqYBRzlVUID1J5hInK1yAhY2A0CCFIgXA09ZwDGGam5CjnA1qKtq0qOx8YwRjpIBgQbGQoB6SXJZvmuX0ldVCgdJ6drM2kCD7Ld1sAbiOZi1SDLf8pmNvjdInR3cm8dH3sMNZeqWqMx1/gqKksjJLA1y0B1Hzh064aPMD5FdxqtlzTzE8vWKTSSBvpqKok21yhEb2Hhi3ZGBMGb7G3XoQLfTir4vxBOXmV0VNQoMC3Ke8rVAAOmSBpN/VEi98XJ3PmcVcVLZip0LEjY9k9PH9U9ftIwKpRI8f4e7+3gMOMs2NxgfLK7XHdO3kT9RxzPDODuDJzxQyLuYkGYNIIBNjK7xtItLe0GN+kb1M6+kjSAxBCsO0J6EoYJ6SFLH+JnVTvY7XEewf2ONGy5G3284+qBisOMrbJE53DNi8ULUVeoSs7K0klCykxAChVIE7q6RYYYpoCqn5w9xiCpnxkeyL2GA1aAI7Sggd8ED/wCq4NTUBY+T3WVe/wCSse446nmx5FS+QkskZ9ZUbrbv7vt/I+w9MMI84C7g9VmVEAz8oH+eCUBb2sP/ANmxxqCU1pLYpb6ewxmw+g8sgNaJ8xPQ3iYkETEg4qq1PPSdL0AIEW69d1mDbqSO0b2AusZjHSXOC9NkY1hMdI0gzF432bxtiloZXy+3X9LzNvA46f0spzV9i/U2KDiHEKWWUNXqJSB21zLfqqAWbzAgeGOafWOnH1bGKVEDf7fb7RhPjvpRQyaBqrRPqokGo3ksiB4sQO6dscF6R/dSdiUygKKD+FYAu1vkqZCCZ7ybXW4xweYzD1GLuzMzGSzEkk+JO+J6bKdLp5e/1L70m9Oa+clZ5dEkRSU2MGxdt3PuE7AYquHUKLTzajJ2lAhZsQ8k+AITaTfY9EoxIw1diIuTk7ZdnhGWAH30CZIjQR0MGdrMIN+trXKy5GhEmvtV0wEMmmCo1juMEkL+ibi0g4fnhS1zSp1CywC4nQfnAbE+cjDKcaUFj8HoHUFAGkwsAAwO8xvuJJ3vgbgNq/DcvfTmBuouhm5UE27u2bTIA2JxvS4PQK6vhIA6gpBElwARqMnsg2kX3Ficj0jHa+96BlSq9mNIOs2iJJ1G/gIiAQhxPP8AOfVy0S0EICJMkljPUzjbm2M5jLolRBTqCoOySdJWDNxB+vxx9ccI/F6P7Kn+4uPj7Ljtr+sPrx9g8I/F6P7Kn+4uL4xJHI8Oq/8ArNQeNT/t46XidR6lGuqI6kABT2gWNjYCCBteYv4EYocj6PV14s+YKDkkvDal6pA7Mzv4Y7LEeGi0pX3s9T+LThKeLQ0/5cU6d772vMSr1zSpJBi6rLBqkdhjtq1MezHrdeuNW4qFs2Zyy7zqouIiJBmtYgkCO8xvjPGKoVFJCNDnsuQqt8VWAVi1gCYF+/CFbi8RooZIkSRNaiL+qIvIMaTPcsdbUm9zy0dFwuuzqdWkkOyyoKgwbGCSRbxxnAuDVQyuykEGtUgggg9roRviYUYecYXcYYfAHw8RWAYYxjZsa4shAeYoB0ZGmGUqY7mBBjxg4Q4jS5dNmOZqU4HrMaUd+3LuYBsL4s8YdAQQQCDYgiQfAg74zRhQZIm4rV4//F/TwCrQIqIvwiteRp+LJNiQbUuyIV7mAYjfFmBjR6KkglVJUyCQCQdpB6ezAowueHn89X/6X9PCuUy0s6DMVjoIAAFMaRERJpdrtrUuO4jcEYtcapSUEkAAtckAAnpc9bd+A4phtip4afz1f/pf08K5PhmumjGtWJKKSw0LJgSYNMEAnocWxGNaVIKAqgKosAAAB5AWGE6HH91CtJ8yrzmR0BT8JrpLoslkvqdRpA0bkSB3b7DD2Vyej8pUf9cqdzM9lQZwd6YO4BuDcTcGQb9QYOM4dQinaRlFLkgObywqIUMgGNo6EHYggi1wQQRIO+KfOei9G9R6lUALJOpTZVNzKEm28yTC/NWL7GGUEQbg2IOGoJzmafL87U1eoNQEKVLnUHUCNdNipBq0102g1EESwkf/AA+yNUB+Uj6gCGNOgZBuLmlPXF+eGUjvSpbR+DXa4jba59+GFUAQLAWAGF0hs5DMegXDaZAelSWQx/A0NlEkkijAFxvG+FuH+hnDKhCaKTVIaYy9JfUYq3rUBBDBlI3lGG6mO1q5dWgsqsRMSAYmxidsa0sjTQytOmpGxCKOgG4HcAPZjaTWc5/wzyH5in/pZf8ApYr8x6GcMHyKQCsQ33vSNlsYih85kE7EmBcxjucAORpzPLpySSewu5EE7bkEgnB0ms5jLfc+4dUBKUaZAMfgaA6A9aOxBUg7EEEWONq/3OuHoupqFMAR+RoG5IUAAUSSSSAAOpx1VOkFsoAkk2AFzcm3U9+JUpBgVYBgbEEAg+YO+NpRrOGPofwsMxKUtOlSIy9LaYLahQggllFtobuMWf8AwzyH5in/AKWX/pY6E5Cnf4unffsLfbe19h7hg+NpNZx2Y9A+GodJpUw0SPiKJ3kLtRMklTC7nSYBjFvl6+tKNLL1wpp8ouTSZtdNAoZQWgAsCvaEwGBA64ta2UR7siMYK9pQbHcXG3hjFHJU0JKU6ak7lVUE3m5Ave+NRg2JiYmGAZXBkXAlwZMJIKDpjGMpiYgxzLDAmXB8alcFOjULGnjXl4a0YnLw2sFCvLxOXhrl4nLwdZqFeXicvDXLxOXjazUK8vE5eGuXicvG1moV5eJy8NcvE5eNrNQry8Tl4a5eJy8bWahXl4nLw1y8Tl42s1CvLxOXhrl4nLxtZqFeXicvDXLxOXjazUK8vE5eGuXicvG1moV5eJy8NcvE5eNrNQry8Tl4a5eJy8bWahXl4nLw1y8Tl42s1CvLxOXhrl4nLxtZqFhTwVVwTRjIXCuRqIoxMbYmE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05200"/>
            <a:ext cx="5105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data:image/jpeg;base64,/9j/4AAQSkZJRgABAQAAAQABAAD/2wCEAAkGBxQSEhQSExQUExUVGRkVGBcVGBcYGxgZFRcYFhcWFh8YHCkgGBsnHhgYITIhJSktLi8uHx8/RDMtNygtLi0BCgoKDg0OGhAQGiwlICQsLDQwNC4tLCw3NC8sLCwsLC0tMiwrLTQ0LDcvLjItMTU1LCwsLSwsNDQtLSwsLCwwNP/AABEIANwA5QMBIgACEQEDEQH/xAAcAAEAAgIDAQAAAAAAAAAAAAAABAUDBwECBgj/xABAEAACAQMCBAUACAQEAwkAAAABAgMAESEEEgUiMUEGEzJRYQcjM0JSYnGBFENywVNzkaEVsdElY4KDorKztOH/xAAaAQEAAgMBAAAAAAAAAAAAAAAAAQMCBAUG/8QAMBEBAAEDAgQDBgYDAAAAAAAAAAECAxEEIQUSMUETUZEyYYGx0fAjcaHB4fEGFCL/2gAMAwEAAhEDEQA/AN40pSgUpSgUpSgUpSgUpSgUpSgUpSgUpSgUpSgUpSgUpSgUpSgUpSgUpSgUpSgUpSgUpSgUpSgUpSgUpSgUpSgUpVZJrnlxpxdSbGY2Kj5QXHmfqMfrYigs6V5rQhw+oMLTM6MDtm3bZfqk6FrBGJvYrYDHKV21d6XWhzsIKSAXKNa9scy2wy5GR/scUEqlKUClKUClKUClKUClKUClKUClKUClKUClKUClKUClKUClKUCsGr1axgXuS2FVRdmPso/v0He1QdTxUlkjhAO9jH5rAlFIR3IFiDIeQ4BA63IIsekEAidzvaRmNy72LWsOS4AAW9zYAC5OKmmmZ6Ds0LyMDPYR2+yBuL3FvNNufF8ekfmwas4owoCqAoHQAWA/Sq6XUVFim8xhEzlU9lwW9kLdQOuBk+9sGzwpxmEZZeBy7ptWPOWXbIoZQF5G8qPGDcC1sG5vfPYWOr0aSW3C5HpYYZSe6kZU/pVRoNBuknBRYtjKI2iPMg8qPlytrWCm2V7WNrmeusaPlnsB0Eq4Q+wcX+rP63HTNzaqkomi4m6IWmzGHkjEo6jZK0S+aB3O0cyi1z0UC5ulYEAg3ByCO4PcVA4H9m3+dqP/ALEtdH0LxM0kLAAi5hIshPMWZSMoxuMi4wcEm9BZ0qFwviazKCOViqsUPUBhcEfiU9mGP3uKm0ClKUClKUClKUClKUClKUClKUClKUClKUClKrZ+JFnEUI3sd15CCY0K2uGI9TZ9IPY3IoJOu1yQqGkYLchQOpZjgKoGWJ9hUUQSTMfNGyKwIjByxJa4lIwRbbyqbZNywqHxDQ7Ii7t5khlh5yM7f4iOyDsowMCwJzV1qNQsalnIUDufnoB7k+w60FXxNUgGlCgKkbkAewXTTgD/AJCqwawnJOTn/WsXi7WsRFceWu8sqt62sjLuOeQc/TJ99vSqVNXXU0enmbfNPdhVO6+fVVW6zU/NQ31dQdTqq37Wn3YTL1vhHiMReW90kdluWJs5Eai4yRuJBwbGwsLhcerYXwcg1pjS8ZOnl37Q6HlkQi4dD1FjgnuL962jotQRGksLHUQMAwF7uoP4STzgfhPN1ycLXM1+imxVzR7M/eGdNWWDhEUkaM0XOvmzgxGwsBPIB5R+7j7pwcZXN7WHVrIrFTkXDKRZlNujA5BqN4fkDRMQbjzZ/wDfUSHI6g/BrPrtGr8+VdRh1wbfhP4l/KcfvY1z2aHw7QpLptMWuGWJCrKSrKTGASCP+Rwfau6a14bjUAbAbLMOlsWMo/ln5HLj7twKj8B1xSDTrMAl44wrj0NdBYZ9DfB69ie0zj/2D/8Ah/8ActBPBrmq3+CeJt0BXy7ZhIIF75KG/wBXjta179L3rPw7iCzLcBkawLRuLOl+zD+4uD2JoJdKUoFKUoFKUoFKUoFKUoFKV1kkCi7EAfJt0F+/wCaDtWHV6pIl3ObC4A6kknoqgZZj7DNR+E8R89WYKVAIAuRzKyJIrY6XDjBzUDw8omQzSjfKJJFDMvpCSME8u4sBtC5Xqb3yMBzrjNIkzOGhjVCyqCNznaTzlSdoB+6OvuRcVacOQCKMAAAIoAGABtGBWHjkqrp5mYhQI3uSbD0msGlEkqIMwx7QL/zHwOn+Gvz6v6etBh8R6wbPLQb3EkF7dE+ujI3nt2xls3ta5qfp9DZhJI3mSDobWVb4IjXO3r1yT3JqLxiBUgCooUCWDA+Z47n5PzUniPEliBwXcKX2La9gCdxvhVwckj2ycUjca68d8V3axkHSJVT9yN57/mt+1U6auvMzcWMsjyt1kZnOb23Em1+9r2rOmrr3lvReHbpo8oas1Zlfvq6hajV1Wvq6hT6yrbem3RMpGr1VSfCnjqXhz2H1kDNd4z1Hu0Rvyt+uDbt1HmdTq6qptReuhGiou0TRcjMSx5picw+lvCuoi1cB1GmkCu0kxJGbhppGVZkvnBHWzAdCL1dprf5cq+W5Btm6vgn6tu/Q8pscHFs18rcD47Po5BLp5GjYdbdGGcMDhhk9a3n4O+krTcQQQakLFqCPSfs5CLkGMkmxwDYm97WJrx/E+AXdNm5a/wCqP1j8/r8mxRdidpe14KgbSwKQCDCgIOQQUFwfcVA47p3igfyyXjx9WTzLzD7Nj1H5W/YgC1c8EaSLTwHmmj8qM+8icgJ/zF+Bzf1XqVxmZX0zspDA2sR8OAf98V55anaXVLILqb2NiCCCp9mByp+DVfx2Lc+msSjGXbvWwYAxSNYEjpdVJBwbZBqZqtCGO9SUkGA69SB91x99fg/tY5qr1+rYS6VJV2t52GHof6mUcp+6c+k59t1r0EuPXPGSuoAC3ssy4RhYesXJjNyRc8uOouBVnXSWMMpVgGVgQQRcEHBBB6iqTTzGPXLpozaLyZZGQjCOrwCPy752FXkwLrdexBFBfUpSgUpSgUpSgUpSgVS+IOC/xEmlbG2GR2cEkXjk008LBbdW3SJ+gv8AvdVw7AAkkADJJ6ADuaCHwjhi6eMRqWawXc723OVVUDPtAF9qqMAdBVZwTWlY/LUCSTfIQi42KZXAMjG4AuCb2uewNq7+EeJy6mN5ZVZNzKyKVVdqPEjBcMxJyTmx5ug6DP4ZH1J5Qv1kvQ5b6xsnGD274AoOuv0P1Uskp8xxG5GLInIfs17H8xucnIBtVhpGAiQkgAICSew2jJqJ4g1ipDIuWdo32ouWPKbn2A/MSB81xotCXVGmIYAKVjHoFgLFr+tu9zgYsARchD43qmliHljbH5kP1jdW+vj+zB/13NjGAwN6qPpP1SaPheoCABprQ3Y3ZjLhiScs2wN/p8V6XxB9iP8ANg/+eOtR/T5x9ZDp9NG4YKWle17bvQls2Iy+be+eoro8Jsxd1lumemc+m7C5OKZa30+rr0vA+BavVrv08DyKLjddEW4tcAyMAevb59jUT6PfCJ10m9yVgQ2cg5Y4OxfbBFzX0Pw5EiRY41VEUABVFgAPavXcW4rTpp5LURNXfPSPTuot0Z6tB8c4Fq9IobUQPGpxuujrf5MbMF6jra9eb1Grr6i122RGR1V1YWKsAQQeoIOCK+fPpL8J/wAFL5kQP8PIbDPofJ2e9rC4/wDyo4TxanU1cl2IirtjpPr3LlvG8PISzXrCTXUmupNdq5fiOiuIdr12RyCCCQRkEdiO4rDeuQ1URqN04bN8B/SrNpNkGpvPpxZQf5kYwBY/fUC/Kc9MgC1ba1eph1WlbVaSQEPtuV9LG68sq9mGM4YWGbYPy0DXrPo5bUtqlj0z7Q2ZQcp5asLlluN2bWtm57VxuJ8H09+ib1uYoqjefKfpP3hZRcmNpfTGm1ZYlXQo4yR1Uj3RrWYfGD7gVD4uqyNAhAcCW7qbHl8qVeYHtcgfvVZ4g4//AA8e6/1jmy/GMt+gx+5HzXjIvEGeteZscNuXaebsumuIbL8uSH0Xlj/ATd1/oYnnH5Wz1ycLUODUeZrI2VlZDDNtsCGUiTThle/e49gR0tWLwpx8Tjy2POouPzD/AKi4rOV/7QU7At4JecEc4DwYbuCM9exGeoGjdtVWqppq6sonK7pSlVpKUpQKUpQKUpQK4Ivg1zWLVSMqOyruYKSq/iIFwP3OKBpdMkSLHGixoosqoAqqPYAYAqi4CZDGUjDKC8haV8i5kYbYlJ62AzbaCfvHcKy+D1kMLSSli0zLJzI6HMMSsCrncvMrYIHwALVk8KzBonAcOVllVgLch3k7T3vYhs/iHa1TiRn1ekWPTzbbkmNyzE3ZjsOWJyf7drCsqatY4o9xyVUKoF2Y2GFAyf7VD4xrS8UywgNZHDSH0LZTcY9bfA6WNyO8rhWjVVV8s7Kt3bLWsOUey/AsO/Uk1AruNwySRBpeRfMhtELG954x9afvf0jHX1YI0L46lbiHGJki9KsIVxhFhARj0GNwY2+be1b68ea8afQyzE28sxsO/MsqEWHfI6VpPwZoPJBkc3lkyxNyfe2epvkmu5wWmYqrux2jHqqueTY/h3Tpp4kijFlQf6nqSfknNXyaqvJ6XVVYJrKsvWZqqmZIleyaqqLj8CTxPFILq4sf7EfN80fV1A1OqpZsTTVEwTLRvGuHPppWift0PZl7MKgE1snxpw4ahLj7RMqff3U1rJq7Ny/VERNSuId70BrFeuQaop1O6cJMKFiFUEkmwA6knsK3n4E4OujhC48x7NI3ubdB+Udv3961v4E4aAfPcZ6ID292/sP3rZuh1Qut+lwDm3UgdanV3KqrWJ6dSmN0HjHDNXr9SW2nT6WP6sTupK2B5mCggkE35sLYC5Fd+PfRxPD5Z0s6zCQ7QsnKd21nwy8pBCnsO1birz/FtGY5NMYbAed9kTZCfJluVsPqz+mDnFzeuHHGtRRMRbiIpjtjPr3z6LPDju09oOLz6DUqJkaKWM3KP3HexGGUg9Rett8K1qz6qKVQ6+Zp5H2sdy2L6fa0ZyCCLek/qAb1n4zwrTcSiaGdCGX3sssRNuZDm3TqLq1u4qo8H8Kl0moXSvMk8cUcwiYCzhWfTvslFzYgtj4t72E6/V2dXai5EctyOsdpjzj49vf3KaZpnHZ7alKVx1hSlKBSlKBSlKBSldZL2O217G1+l+17dqDrDOrX2sG2kqbG9mHUH5FaN8fRT6F4eJQERpI7wyKpYCRklkZfPCkBgygrt9k65xuLw9wttPGyvIJWd/MYhNi7iqhtq3JF2Uubk5Zv0qj1HCYtVw3UQS8iyNLzv+PzDsdc3wwUWxexxnO3otT/AK96KpjMdJjzierGqMwouAfSlpNTpXjlK6WYRsuw4jNkt9W1rAeynP617P8A40iQqVZGARSzlgsaAqDeR+g6jAuTcYtmvk3WaeSGRopVKSIdrK3UH2Ndl4g+0RlmKA7ghJ2g5yB0vk13quD6S9VFVu5yxPxj4fcqvEqjrDbHjjxjDrAsUJaazh3mZdikKDaOFGyq3IYk55VBLdqjRamvGaTU1caXV16G3w+1p7UUWunrn3qprmZzL2mn1dTk1deS0+rqamrrSuabdlEvQPq6hajV1Wvq6hT6ulvTbkyzazU14njmgBYunXqR/ervU6uqfU6iujGipu0clcbMObDzxqy4Tot7Xf0jt712vUjTTWrXscDot181VfN7sY9d2U3MvYcPnsABivdeEoPMj1EhF1VVTNrEu4uD+w/3rVml1dbc8MLJFw9EUb21LCbYgYyIm5frSMjyykfxnA3EgVz+O/haefOZwytby97/AA7w5i50/wAInI/ymJsB+RsdLFQLVG1mqWRtMVPSexBBDKfIlNmByp6YNWWn1iSehg2L462uRn2yCLe4qr4/ow0mlYEpJ51g62vbyZjtN8Mvwf8AY5rxLZWer0iyWvcMvpdcMt/wn9sjoe4NVMEcg1qeYEJ8iYCRRYuvmQWDD7pF+xIPXF7Cwi1pUhJgFY4Vx6HPxf0N+Vv2LWNQbD/iAsHB8iW977W59PZlza/Y9DgXFrEheUpSgUpSgUpSgUpSgV1dwASSABkk4AA6k12rpMpKkC1yCBuFxe2Li4uPi4oI3DeICbeVVlCsFBbbzgojh1sSQOe1jY4OKrfDelRl8wkuyvIACbiM+Y55B0Bsct1za9sVYcH4d5Eeze0hJLM7WBZj6msoCrc5wOpJySSaXR8YGngUEB2MklkTBWMzMGkcnCqDcljYdBe/UPPfS19Haa5Tq43WGeJDuLeiRUBIDn7rDs2cYPYjUHDPow4nOyBdPtjexErMgTYTbf13EdwLXI7V9HQcJkeXzdSyuCFIhBYxxOtiCAcSH8xAsQCAL1KOjaLMFtveImy/+Wf5Z+PSfYXJq+jU3KIxEomIeM8OfRFooNO8UwOokk2l5DZSpX/BIygv8m/fGK1140+j7UcPJkS8+n67wOZOgtIB+vqGP0r6A0msWS4Fwy+pGFmX9R7fIuD2JrBJrDISkIDWw0jZjX3GD9Y3wDbBuRW9oeMajS1deanvE/t5T9yxqtxU+YNPrKnJq/mtn+LvokjkUyaNvLmFyUNhHIcnAUARHoMDb8d60/xHTTaaQwzo0Ui9VYW7kXB6MuDYgkGvbaPWafW05tTv3iesNaqmaeqxk1VQZ9ZUGTU1FklvXQpsxG8sMs0+pvUUtXUtXUmorvRTtBh2vXIasV65BqqnUbpwseHK0kiRJ6pGVFv7uQov8XNfWPCeFxaaNYolCqoC/J2iwLHubV85/RBw9puJRlQG8lWm2tcA7bKLkenmYEGxyBivpDSa1ZLjKuvqRsMv69iPzC4PvXkv8n1UXLtFqO0Zn85/r9V9mnEZQ9Tw3YXmh3ec3XIIfsFYEhdo9xZh7m5Bhyal9+kjmFphLc2HK9oZbtGe4uemCO4yL2cutLEpCAzDDOfQh+betvyr+5XFcLwpDcyDzWbqz9fcBPwAHpttnPXNeXXpssYYFWAZTggi4I9iD1qi00aprVRZCwWGXkY7im6SA2uc7T2ve2bG2BwZZtGjM5bU7zdVBO9W2gLEl8utlJLer1Eg3Nskcu/WxuNjIYJdjqckeZp7g/v3B79BbIXlKUoFKUoFKUoFKUoFROLawwxPKFL7bG2ehIBJsCQoBubAmwOD0qXSgqeG8YLyeTJHscq0qMjGWKSNWVdyvtHMN63UgHOLjNYIuHPpBKdOqusjGRgwO9WdiWa4zKovhDkAWBtYCy0fC4ImZooYo2a5ZkRVLEncSxUZuc571zrNekRQOTdyQqqrOzWFzYICbAdT0GPeg7afXRyWCOGJG6w62BsbjqM4se9/au2q1Sxi7m1zYAAksfZQMsfgVEWBZQuohbYzqDu2kbxbAlQ2Jt82YZyM1F0UgjcCZWOoc7dx5lYWufKOAiAAnbg4yCSCQ76jhzakhpbwgXCqhHmZGfMYXBH/AHYupsLlugzRakwgJKFVRZVkQWT2AYfyj2/D0zc2qyrHPIqqWcgKBktYADve/agyV5nxjwPTa5fIki82UDlZbK0V+jF7HYvfab3t6WtWYQzZ/hwyQfgblcj2g3fYj4b9gnqq04W0W0rENtjzKQQwY5O/dncetz163N71nbuV26oronEx3hExl84+OPo/1PDudvroDb65BYAkkbXFyVPz0yM3xXjCa+ydRAsisjqrowsysAykHqCDgivnr6XPAS6FxPpyPIlJHl94262Hunse3T2r2fDeO1anFm97fafP+fm167WN4a4JrqTXDGuhati9qMSiIdr1yDWLdXINa8andOG9PoD0aw6bUayQlfMdYVwSWCDcdgAuxJe1hfKnGK2XquHtqrGXdCo9IRtsvbLOp5Ae6Kc2FyQStUn0d8JXRaXTwSqUm2+p+hMnOyxmw2n3UgMdubgXr2deT1l7xr9Vfv8AltC+mMQrIpzAAkoURjCyINqAdg6j7P8AX0/K3AqzrDrNQI0Z29Ki7W7Dufmwz/1qq0mnYk+QWhgPuO+MwK32a9eot7LncdVkk6jid9gg2zMSDtB+7kFiwuEsffrYgC/TjQcJCStqHIMrgqdl1QKSDYLfLcq3c5O0dBZR3klh0iellXmdiqSSdLFnkKgm/e7ZOfY1OjcMAykEEXBGQQcgg9xQUEfiQs8QEQ2TFfKvJ9c6MLtMIgh2xqCpJZgbdQDYH0NRtJw+KIkxRRxlsnYirc4ybDPQf6VJoFKUoFKUoFKUoFKUoFdGjBIJAJXIJGRcWNvbGK70oK7hfCvJJYyyyE8oDNZVXcWCqi2W4v6yCx7m1gJuogV12uAwPY/GR+/eslVHiThLahIwhCvFJ5iklgL+XJGCSvNjfuspUm1rgE0Axyafeyh9Qp92JkXaLAZvvX9Bu64cmsmkiWQpLI6yE5QA8ikfgB9TDPMc9fTcisvBtLLFHsmm/iGDG0hQIxUm4DhTtLDpcBQcYHfifhw3mWK0cp6m11cezjv0GRY4GSBagn1F1eiVyGuUcYDrhgPY9mX8puOmLgVFj4rsG2cFZc8iqTvybeV134/cdSFruNM82ZuVD/JBvf4lI9f9I5et91BDHF3PJyC52/xFm8on8vu18W3bb/eJG2pep4HDJFJFKvmiUbXaSzM3cZtYWOQAAAegFWDRgjaQCpFrEYt0tb2qB5Dw5ivJH/hE8y/5TMbW/I2PYgC1TEzE5gfLfjvwzJw7UtBILr6o37PGSdrfr2I7G/axrzRNfTP0mcBj4tpwkHNqYiWQ2K7Pxxy7hdb2Fl9Vwpta5r5lnjZGKMCrKSrKwIIINiCDkEHtXcnXzeoiufa7/X4/NVy4L16b6N+CfxvEdPCRdN3mSAgEbI+ZgQQQQbBf3ryt63h9APChBHJr5UO2W8KSYIRUN3LWyqlsX6DZmwsTq3NTMUzhlEN1amNGUiQKUtkNa1hnN6rTqGhZY1JnDC6pe8ijNiWOCnbcxB+WJArJ58szHyiEitbzCvMTc3MQJsRb7xFvbcDiXodCkK7Y1Cjqfcn3J6muYzRNLwzmLyncS28R3JjRsZUN1Nxe5tm5AW5qzrzfiPgmonmiaLUPFFYrIFkkQi+A0QTBexOX3DAsAbtV9o9MIkWNS5CiwLu8jH+pnJZj+poKeLwnpw7FkEqm5CyDfYvffuJzIDfpJut2sMVegWwK5pQKUpQKUpQKUpQKUpQKUpQKUpQKUpQK8vxrV6mHUhyZTpyDYxxNOqmyjbJFEvms5a5DhtoFwRfJ9RSghQp50KecgDMAWXPK1uqmwYEHocEfBqOWk0+5mMk8fUWALoAOm1QN4/MObIwRkWteYk8WlJHEmmlWONXaRgHZo1RrLI6BLGNlDsCjMeW229wAv11ieWJSyhCAb7gRn5BsfbFRryTfihi/cSOP+cQ/9X9Nq41PChvEse1XBLWYXRierEfde2N4z+oxXOn4oLMJgIXW5Kk35bgBlNhvBuOnQkDrQd34WgsY/qmXoyD97OPvi5JsfcnBzWp/pZ+j1tUx1MKhdWbBlBtHqbAKDGW9EtgORjkdCSLncUsyrbcQNx2i/ueg/wBqrZJm1G5EVDCRbzWG4G/UIhFn/qvtz3sRUxMx0Hy34c8D6vU6mOF9PqI1LWcmMqVC33WD2Fxa2TYEi9r19O8D8OrDEkRt5cf2cIt5ad82A81r3a7DqbgA5qRI8ekVAFkdpGEa2BeSRgjNzMT2VGN2IAAt7Co/hXxAdYhYwmO3UgsybwzJJGGdELMjIQSFK9LE5smcjF4s1+pjMSwXRG3F5VhfUMCpXbCqR5UvdvrGBVQpuLkVZcEE3l3na5bawUhd0YKJujcoArkPvyFGLe1zYUqApSlApSlApSlApSlApSlApSlApSlApSlApSlApSlAqPPoInYO8cbsuAzKpIzfBIuM1IpQdXcAEkgAC5JwAB1J9qql4jptTtjJ5m54w6vEzAAHzISwBawI5k6XrPxLQySMrRzGLarC23crMxQguCQGUBWFuvNgqRVfoPDw2RiTdGIpPMWGN98alGJTYzIJFTofLBCj05XqE2PhbNieUzoCNqlQtwAMzWNpWvc9FXpy3F6zR8VhMx04f60LvMdmB2X278j03xfpepci3BFyLgi46i/cfNeU1XB5YmKxRySIdjjZP5LSy53yauW/mFfThAwsDdTgUHqdRp0kG11V19mAI/0NcabTpGixxqqIosqoAqqB0CgYArBwnTPHEqSSGVxclj+Zi20d7KCFF7mwFyTc1MoFKUoFKUoFKUoFKUoFKUoFKUoFKUoFKUoFKUoFKUoFKUoFKUoFKUoFKUoFKUoFKUoFKUoFKUoFKUoFKUoFKUo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05200"/>
            <a:ext cx="3352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93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/>
              <a:t>Computer aided design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/>
          <a:p>
            <a:r>
              <a:rPr lang="en-US" dirty="0"/>
              <a:t>Graphic software are used for design purposes</a:t>
            </a:r>
          </a:p>
          <a:p>
            <a:r>
              <a:rPr lang="en-US" dirty="0"/>
              <a:t>Applications are used to design automobiles and </a:t>
            </a:r>
            <a:r>
              <a:rPr lang="en-US" dirty="0" smtClean="0"/>
              <a:t>aircrafts Computer Aided Manufacturing (CAM)</a:t>
            </a:r>
            <a:endParaRPr lang="en-US" dirty="0"/>
          </a:p>
          <a:p>
            <a:r>
              <a:rPr lang="en-US" dirty="0"/>
              <a:t>Also used for architectural designs</a:t>
            </a:r>
          </a:p>
          <a:p>
            <a:endParaRPr lang="en-US" dirty="0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953000" y="1981200"/>
          <a:ext cx="3886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Bitmap Image" r:id="rId3" imgW="2457143" imgH="2010056" progId="Paint.Picture">
                  <p:embed/>
                </p:oleObj>
              </mc:Choice>
              <mc:Fallback>
                <p:oleObj name="Bitmap Image" r:id="rId3" imgW="2457143" imgH="201005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81200"/>
                        <a:ext cx="38862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876800" y="4419600"/>
          <a:ext cx="3962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Bitmap Image" r:id="rId5" imgW="2371429" imgH="1647619" progId="Paint.Picture">
                  <p:embed/>
                </p:oleObj>
              </mc:Choice>
              <mc:Fallback>
                <p:oleObj name="Bitmap Image" r:id="rId5" imgW="2371429" imgH="1647619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39624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Aided Design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4633913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2" y="3314699"/>
            <a:ext cx="4114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7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8350"/>
            <a:ext cx="8458200" cy="1143000"/>
          </a:xfrm>
        </p:spPr>
        <p:txBody>
          <a:bodyPr/>
          <a:lstStyle/>
          <a:p>
            <a:r>
              <a:rPr lang="en-US" dirty="0" smtClean="0"/>
              <a:t>Computer Aided Manufacturing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" y="2667000"/>
            <a:ext cx="2078037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 descr="H:\hier\pictures\dissertation\torp.wholething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8F97C7"/>
              </a:clrFrom>
              <a:clrTo>
                <a:srgbClr val="8F97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14906" r="2174" b="6656"/>
          <a:stretch>
            <a:fillRect/>
          </a:stretch>
        </p:blipFill>
        <p:spPr bwMode="auto">
          <a:xfrm>
            <a:off x="3343275" y="2352674"/>
            <a:ext cx="5122863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4638674"/>
            <a:ext cx="3214688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6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User Interfaces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5410200" y="2819400"/>
          <a:ext cx="30289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Bitmap Image" r:id="rId3" imgW="5695238" imgH="3905795" progId="Paint.Picture">
                  <p:embed/>
                </p:oleObj>
              </mc:Choice>
              <mc:Fallback>
                <p:oleObj name="Bitmap Image" r:id="rId3" imgW="5695238" imgH="39057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19400"/>
                        <a:ext cx="302895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38200" y="2362200"/>
            <a:ext cx="4114800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We shift on command-line to visual interface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Almost all application provide GUI with there package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Revolutionized the software industry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b="1"/>
              <a:t>Entertainment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4495800" cy="4114800"/>
          </a:xfrm>
        </p:spPr>
        <p:txBody>
          <a:bodyPr/>
          <a:lstStyle/>
          <a:p>
            <a:r>
              <a:rPr lang="en-US" dirty="0"/>
              <a:t>Perhaps the biggest areas of graphics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Computer Games</a:t>
            </a:r>
          </a:p>
          <a:p>
            <a:pPr lvl="1"/>
            <a:r>
              <a:rPr lang="en-US" dirty="0" smtClean="0"/>
              <a:t>Animated Movies</a:t>
            </a:r>
            <a:endParaRPr lang="en-US" dirty="0"/>
          </a:p>
          <a:p>
            <a:r>
              <a:rPr lang="en-US" dirty="0"/>
              <a:t>Almost all movies use computer generated graphics</a:t>
            </a:r>
          </a:p>
          <a:p>
            <a:r>
              <a:rPr lang="en-US" dirty="0"/>
              <a:t>Lot of animated movies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4800600" y="1752600"/>
          <a:ext cx="4038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Bitmap Image" r:id="rId3" imgW="2142857" imgH="1914286" progId="Paint.Picture">
                  <p:embed/>
                </p:oleObj>
              </mc:Choice>
              <mc:Fallback>
                <p:oleObj name="Bitmap Image" r:id="rId3" imgW="2142857" imgH="191428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40386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800600" y="4495800"/>
          <a:ext cx="4114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Bitmap Image" r:id="rId5" imgW="2228571" imgH="1600000" progId="Paint.Picture">
                  <p:embed/>
                </p:oleObj>
              </mc:Choice>
              <mc:Fallback>
                <p:oleObj name="Bitmap Image" r:id="rId5" imgW="2228571" imgH="1600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95800"/>
                        <a:ext cx="41148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Scientific Visualization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648200" y="1828800"/>
          <a:ext cx="419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Bitmap Image" r:id="rId3" imgW="3019048" imgH="2238687" progId="Paint.Picture">
                  <p:embed/>
                </p:oleObj>
              </mc:Choice>
              <mc:Fallback>
                <p:oleObj name="Bitmap Image" r:id="rId3" imgW="3019048" imgH="223868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828800"/>
                        <a:ext cx="419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724400" y="4495800"/>
          <a:ext cx="4191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Bitmap Image" r:id="rId5" imgW="2161905" imgH="1781424" progId="Paint.Picture">
                  <p:embed/>
                </p:oleObj>
              </mc:Choice>
              <mc:Fallback>
                <p:oleObj name="Bitmap Image" r:id="rId5" imgW="2161905" imgH="178142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95800"/>
                        <a:ext cx="4191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600200" y="1752600"/>
          <a:ext cx="2667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Bitmap Image" r:id="rId7" imgW="1495634" imgH="4038095" progId="Paint.Picture">
                  <p:embed/>
                </p:oleObj>
              </mc:Choice>
              <mc:Fallback>
                <p:oleObj name="Bitmap Image" r:id="rId7" imgW="1495634" imgH="4038095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6670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smtClean="0"/>
              <a:t>Virtual Reality Environments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r>
              <a:rPr lang="en-US" dirty="0" smtClean="0"/>
              <a:t>In VR environments user can interact with the objects in a three dimensional scene</a:t>
            </a:r>
          </a:p>
          <a:p>
            <a:r>
              <a:rPr lang="en-US" dirty="0" smtClean="0"/>
              <a:t>Augmented Reality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3733800"/>
            <a:ext cx="374808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733800"/>
            <a:ext cx="4191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7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Disciplines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Computer Graphics:</a:t>
            </a:r>
            <a:r>
              <a:rPr lang="en-US" dirty="0"/>
              <a:t> relates to the creation and structuring of different objects in visual form</a:t>
            </a:r>
          </a:p>
          <a:p>
            <a:pPr>
              <a:lnSpc>
                <a:spcPct val="90000"/>
              </a:lnSpc>
            </a:pPr>
            <a:r>
              <a:rPr lang="en-US" b="1" dirty="0"/>
              <a:t>Image Processing:</a:t>
            </a:r>
            <a:r>
              <a:rPr lang="en-US" dirty="0"/>
              <a:t> also known as image enhancement, concerned with visual clarity of an image</a:t>
            </a:r>
          </a:p>
          <a:p>
            <a:pPr>
              <a:lnSpc>
                <a:spcPct val="90000"/>
              </a:lnSpc>
            </a:pPr>
            <a:r>
              <a:rPr lang="en-US" b="1" dirty="0"/>
              <a:t>Computer vision:</a:t>
            </a:r>
            <a:r>
              <a:rPr lang="en-US" dirty="0"/>
              <a:t> is the capability of understanding of an image</a:t>
            </a:r>
          </a:p>
        </p:txBody>
      </p:sp>
    </p:spTree>
    <p:extLst>
      <p:ext uri="{BB962C8B-B14F-4D97-AF65-F5344CB8AC3E}">
        <p14:creationId xmlns:p14="http://schemas.microsoft.com/office/powerpoint/2010/main" val="13622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7772400" cy="1143000"/>
          </a:xfrm>
        </p:spPr>
        <p:txBody>
          <a:bodyPr/>
          <a:lstStyle/>
          <a:p>
            <a:pPr algn="l"/>
            <a:r>
              <a:rPr lang="en-US" dirty="0"/>
              <a:t>Helping Areas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839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i="1" dirty="0"/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Physics: light, color, appearance behavior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Mathematics: curves, surfaces, geometry </a:t>
            </a:r>
            <a:r>
              <a:rPr lang="en-US" sz="2800" dirty="0" err="1"/>
              <a:t>etc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i="1" dirty="0"/>
              <a:t>Engineering</a:t>
            </a:r>
          </a:p>
          <a:p>
            <a:r>
              <a:rPr lang="en-US" sz="2800" dirty="0"/>
              <a:t>Hardware: Processors and input and output </a:t>
            </a:r>
            <a:r>
              <a:rPr lang="en-US" sz="2800" dirty="0" smtClean="0"/>
              <a:t>devices</a:t>
            </a:r>
          </a:p>
          <a:p>
            <a:r>
              <a:rPr lang="en-US" sz="2800" dirty="0" smtClean="0"/>
              <a:t>Software</a:t>
            </a:r>
            <a:r>
              <a:rPr lang="en-US" sz="2800" dirty="0"/>
              <a:t>: Graphic libraries, window systems</a:t>
            </a:r>
          </a:p>
          <a:p>
            <a:pPr>
              <a:buFontTx/>
              <a:buNone/>
            </a:pPr>
            <a:r>
              <a:rPr lang="en-US" sz="2800" b="1" i="1" dirty="0"/>
              <a:t>Art, perception and Aesthetics</a:t>
            </a:r>
          </a:p>
          <a:p>
            <a:r>
              <a:rPr lang="en-US" sz="2800" dirty="0"/>
              <a:t>Color composition </a:t>
            </a:r>
          </a:p>
          <a:p>
            <a:r>
              <a:rPr lang="en-US" sz="2800" dirty="0"/>
              <a:t>lighting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06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Targets….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Definition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Application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772400" cy="1143000"/>
          </a:xfrm>
        </p:spPr>
        <p:txBody>
          <a:bodyPr/>
          <a:lstStyle/>
          <a:p>
            <a:r>
              <a:rPr lang="en-US" b="1"/>
              <a:t>Computer Graphics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r>
              <a:rPr lang="en-US" b="1"/>
              <a:t>Computer:</a:t>
            </a:r>
            <a:r>
              <a:rPr lang="en-US"/>
              <a:t> Accept, process, transform and present information</a:t>
            </a:r>
          </a:p>
          <a:p>
            <a:r>
              <a:rPr lang="en-US" b="1"/>
              <a:t>Computer Graphics:</a:t>
            </a:r>
            <a:r>
              <a:rPr lang="en-US"/>
              <a:t> involves technology to accept, transform and present information in a visual form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b="1"/>
              <a:t>Computer Graphics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/>
              <a:t>Computer graphics are largely </a:t>
            </a:r>
            <a:r>
              <a:rPr lang="en-US" b="1"/>
              <a:t>interactive</a:t>
            </a:r>
          </a:p>
          <a:p>
            <a:r>
              <a:rPr lang="en-US"/>
              <a:t>The user control the contents, structure and appearance of the objects and displayed images by using input devices such as mouse keyboard etc.</a:t>
            </a:r>
          </a:p>
          <a:p>
            <a:r>
              <a:rPr lang="en-US"/>
              <a:t>The handling of such devices also part of computer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Book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Introduction to computer graphics using open </a:t>
            </a:r>
            <a:r>
              <a:rPr lang="en-US" dirty="0" smtClean="0"/>
              <a:t>GL (3</a:t>
            </a:r>
            <a:r>
              <a:rPr lang="en-US" baseline="30000" dirty="0" smtClean="0"/>
              <a:t>rd</a:t>
            </a:r>
            <a:r>
              <a:rPr lang="en-US" dirty="0" smtClean="0"/>
              <a:t> Edition)</a:t>
            </a:r>
            <a:endParaRPr lang="en-US" dirty="0"/>
          </a:p>
          <a:p>
            <a:r>
              <a:rPr lang="en-US" b="1" dirty="0"/>
              <a:t>Author:</a:t>
            </a:r>
            <a:r>
              <a:rPr lang="en-US" dirty="0"/>
              <a:t> Donald Hearn</a:t>
            </a:r>
          </a:p>
          <a:p>
            <a:r>
              <a:rPr lang="en-US" dirty="0"/>
              <a:t>            </a:t>
            </a:r>
            <a:r>
              <a:rPr lang="en-US" dirty="0" err="1"/>
              <a:t>M.Pauline</a:t>
            </a:r>
            <a:r>
              <a:rPr lang="en-US" dirty="0"/>
              <a:t> Baker</a:t>
            </a:r>
          </a:p>
          <a:p>
            <a:r>
              <a:rPr lang="en-US" b="1" dirty="0"/>
              <a:t>Publisher:</a:t>
            </a:r>
            <a:r>
              <a:rPr lang="en-US" dirty="0"/>
              <a:t>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 term </a:t>
            </a:r>
            <a:r>
              <a:rPr lang="en-US" dirty="0" smtClean="0"/>
              <a:t>“Computer Graphics” </a:t>
            </a:r>
            <a:r>
              <a:rPr lang="en-US" dirty="0"/>
              <a:t>was coined in 1960 </a:t>
            </a:r>
            <a:r>
              <a:rPr lang="en-US" dirty="0" smtClean="0"/>
              <a:t>by </a:t>
            </a:r>
            <a:r>
              <a:rPr lang="en-US" dirty="0"/>
              <a:t>William Fetter</a:t>
            </a:r>
          </a:p>
          <a:p>
            <a:r>
              <a:rPr lang="en-US" dirty="0"/>
              <a:t>The use computer graphics popularized in late 1980 because of the low cost of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Bitmap Graphics started for user-computer interaction</a:t>
            </a:r>
          </a:p>
          <a:p>
            <a:r>
              <a:rPr lang="en-US"/>
              <a:t>A bitmap is a ones and zeros representation of the rectangular array(matrix) of points(</a:t>
            </a:r>
            <a:r>
              <a:rPr lang="en-US" i="1"/>
              <a:t>pixels or pels</a:t>
            </a:r>
            <a:r>
              <a:rPr lang="en-US"/>
              <a:t>, short for picture elements) on screen</a:t>
            </a:r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610600" cy="1143000"/>
          </a:xfrm>
        </p:spPr>
        <p:txBody>
          <a:bodyPr/>
          <a:lstStyle/>
          <a:p>
            <a:r>
              <a:rPr lang="en-US" dirty="0"/>
              <a:t>Ingredients of Computer Graphics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252935"/>
              </p:ext>
            </p:extLst>
          </p:nvPr>
        </p:nvGraphicFramePr>
        <p:xfrm>
          <a:off x="-1600200" y="1752600"/>
          <a:ext cx="12192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Graphs and Charts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User </a:t>
            </a:r>
            <a:r>
              <a:rPr lang="en-US" dirty="0"/>
              <a:t>interfaces</a:t>
            </a:r>
          </a:p>
          <a:p>
            <a:pPr>
              <a:lnSpc>
                <a:spcPct val="90000"/>
              </a:lnSpc>
            </a:pPr>
            <a:r>
              <a:rPr lang="en-US" dirty="0"/>
              <a:t>Computer aided design</a:t>
            </a:r>
          </a:p>
          <a:p>
            <a:pPr>
              <a:lnSpc>
                <a:spcPct val="90000"/>
              </a:lnSpc>
            </a:pPr>
            <a:r>
              <a:rPr lang="en-US" dirty="0"/>
              <a:t>Scientific visualization and analysis</a:t>
            </a:r>
          </a:p>
          <a:p>
            <a:pPr>
              <a:lnSpc>
                <a:spcPct val="90000"/>
              </a:lnSpc>
            </a:pPr>
            <a:r>
              <a:rPr lang="en-US" dirty="0"/>
              <a:t>Art and design</a:t>
            </a:r>
          </a:p>
          <a:p>
            <a:pPr>
              <a:lnSpc>
                <a:spcPct val="90000"/>
              </a:lnSpc>
            </a:pPr>
            <a:r>
              <a:rPr lang="en-US" dirty="0"/>
              <a:t>Medicine and virtual Surgery</a:t>
            </a:r>
          </a:p>
          <a:p>
            <a:pPr>
              <a:lnSpc>
                <a:spcPct val="90000"/>
              </a:lnSpc>
            </a:pPr>
            <a:r>
              <a:rPr lang="en-US" dirty="0"/>
              <a:t>Architectural simulation</a:t>
            </a:r>
          </a:p>
          <a:p>
            <a:pPr>
              <a:lnSpc>
                <a:spcPct val="90000"/>
              </a:lnSpc>
            </a:pPr>
            <a:r>
              <a:rPr lang="en-US" dirty="0"/>
              <a:t>Entertainment</a:t>
            </a:r>
          </a:p>
          <a:p>
            <a:pPr>
              <a:lnSpc>
                <a:spcPct val="90000"/>
              </a:lnSpc>
            </a:pPr>
            <a:r>
              <a:rPr lang="en-US" dirty="0"/>
              <a:t>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i Painting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Sumi Paintin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129CF657DF164CBB38075C9EC0FBDE" ma:contentTypeVersion="9" ma:contentTypeDescription="Create a new document." ma:contentTypeScope="" ma:versionID="3c549b2a35fe63671159f4175fca1a68">
  <xsd:schema xmlns:xsd="http://www.w3.org/2001/XMLSchema" xmlns:xs="http://www.w3.org/2001/XMLSchema" xmlns:p="http://schemas.microsoft.com/office/2006/metadata/properties" xmlns:ns2="dad0c1cc-d11c-4f94-8101-0bb0357217ac" xmlns:ns3="f221320b-ab4d-426f-8ad0-e795ea79c121" targetNamespace="http://schemas.microsoft.com/office/2006/metadata/properties" ma:root="true" ma:fieldsID="c3def86aa440ef8f35d83bd14da27760" ns2:_="" ns3:_="">
    <xsd:import namespace="dad0c1cc-d11c-4f94-8101-0bb0357217ac"/>
    <xsd:import namespace="f221320b-ab4d-426f-8ad0-e795ea79c12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0c1cc-d11c-4f94-8101-0bb0357217a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da678dc-fc58-48fe-8e47-51ce9435b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1320b-ab4d-426f-8ad0-e795ea79c12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05fa50f-ed09-46ed-928d-2291263f5e51}" ma:internalName="TaxCatchAll" ma:showField="CatchAllData" ma:web="f221320b-ab4d-426f-8ad0-e795ea79c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d0c1cc-d11c-4f94-8101-0bb0357217ac">
      <Terms xmlns="http://schemas.microsoft.com/office/infopath/2007/PartnerControls"/>
    </lcf76f155ced4ddcb4097134ff3c332f>
    <TaxCatchAll xmlns="f221320b-ab4d-426f-8ad0-e795ea79c121" xsi:nil="true"/>
  </documentManagement>
</p:properties>
</file>

<file path=customXml/itemProps1.xml><?xml version="1.0" encoding="utf-8"?>
<ds:datastoreItem xmlns:ds="http://schemas.openxmlformats.org/officeDocument/2006/customXml" ds:itemID="{0740C910-A7B5-4276-970F-4C9EBE7360E9}"/>
</file>

<file path=customXml/itemProps2.xml><?xml version="1.0" encoding="utf-8"?>
<ds:datastoreItem xmlns:ds="http://schemas.openxmlformats.org/officeDocument/2006/customXml" ds:itemID="{57D08417-26E5-442B-813D-452EB9A51340}"/>
</file>

<file path=customXml/itemProps3.xml><?xml version="1.0" encoding="utf-8"?>
<ds:datastoreItem xmlns:ds="http://schemas.openxmlformats.org/officeDocument/2006/customXml" ds:itemID="{5354B7D1-1B65-4AB1-9BCE-CEE4BE3CE57C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913</TotalTime>
  <Words>477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Black</vt:lpstr>
      <vt:lpstr>Tahoma</vt:lpstr>
      <vt:lpstr>Times New Roman</vt:lpstr>
      <vt:lpstr>Sumi Painting</vt:lpstr>
      <vt:lpstr>Bitmap Image</vt:lpstr>
      <vt:lpstr>PowerPoint Presentation</vt:lpstr>
      <vt:lpstr>Lecture Targets….</vt:lpstr>
      <vt:lpstr>Computer Graphics</vt:lpstr>
      <vt:lpstr>Computer Graphics</vt:lpstr>
      <vt:lpstr>Text Book</vt:lpstr>
      <vt:lpstr>History</vt:lpstr>
      <vt:lpstr>History</vt:lpstr>
      <vt:lpstr>Ingredients of Computer Graphics</vt:lpstr>
      <vt:lpstr>Applications</vt:lpstr>
      <vt:lpstr>Graphs and Charts</vt:lpstr>
      <vt:lpstr>Computer aided design</vt:lpstr>
      <vt:lpstr>Computer Aided Design</vt:lpstr>
      <vt:lpstr>Computer Aided Manufacturing</vt:lpstr>
      <vt:lpstr>Graphical User Interfaces</vt:lpstr>
      <vt:lpstr>Entertainment</vt:lpstr>
      <vt:lpstr>Scientific Visualization</vt:lpstr>
      <vt:lpstr>Virtual Reality Environments</vt:lpstr>
      <vt:lpstr>Related Disciplines</vt:lpstr>
      <vt:lpstr>Helping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42</cp:revision>
  <dcterms:created xsi:type="dcterms:W3CDTF">1601-01-01T00:00:00Z</dcterms:created>
  <dcterms:modified xsi:type="dcterms:W3CDTF">2022-11-27T07:23:16Z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0x0101003C129CF657DF164CBB38075C9EC0FBDE</vt:lpwstr>
  </property>
</Properties>
</file>