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54"/>
  </p:notesMasterIdLst>
  <p:handoutMasterIdLst>
    <p:handoutMasterId r:id="rId55"/>
  </p:handoutMasterIdLst>
  <p:sldIdLst>
    <p:sldId id="256" r:id="rId5"/>
    <p:sldId id="262" r:id="rId6"/>
    <p:sldId id="265" r:id="rId7"/>
    <p:sldId id="268" r:id="rId8"/>
    <p:sldId id="263" r:id="rId9"/>
    <p:sldId id="275" r:id="rId10"/>
    <p:sldId id="280" r:id="rId11"/>
    <p:sldId id="300" r:id="rId12"/>
    <p:sldId id="314"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6" r:id="rId41"/>
    <p:sldId id="335" r:id="rId42"/>
    <p:sldId id="337" r:id="rId43"/>
    <p:sldId id="338" r:id="rId44"/>
    <p:sldId id="339" r:id="rId45"/>
    <p:sldId id="340" r:id="rId46"/>
    <p:sldId id="341" r:id="rId47"/>
    <p:sldId id="342" r:id="rId48"/>
    <p:sldId id="343" r:id="rId49"/>
    <p:sldId id="344" r:id="rId50"/>
    <p:sldId id="345" r:id="rId51"/>
    <p:sldId id="346" r:id="rId52"/>
    <p:sldId id="26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969FA7"/>
    <a:srgbClr val="4590B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683" autoAdjust="0"/>
  </p:normalViewPr>
  <p:slideViewPr>
    <p:cSldViewPr snapToGrid="0">
      <p:cViewPr varScale="1">
        <p:scale>
          <a:sx n="96" d="100"/>
          <a:sy n="96" d="100"/>
        </p:scale>
        <p:origin x="1152"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C8847-E3F9-4042-A560-221920EDF97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F93BBFF-DCBD-48DD-8585-1C67096DFF24}">
      <dgm:prSet phldrT="[Text]" custT="1"/>
      <dgm:spPr/>
      <dgm:t>
        <a:bodyPr/>
        <a:lstStyle/>
        <a:p>
          <a:r>
            <a:rPr lang="en-US" sz="1800" dirty="0"/>
            <a:t>Machine Learning Overview</a:t>
          </a:r>
        </a:p>
      </dgm:t>
    </dgm:pt>
    <dgm:pt modelId="{1EE5A45F-784C-43DD-89B2-A752A8ADA59E}" type="parTrans" cxnId="{DDC84DC1-F2B1-435C-B11F-FCE9468D8302}">
      <dgm:prSet/>
      <dgm:spPr/>
      <dgm:t>
        <a:bodyPr/>
        <a:lstStyle/>
        <a:p>
          <a:endParaRPr lang="en-US"/>
        </a:p>
      </dgm:t>
    </dgm:pt>
    <dgm:pt modelId="{FA25F35E-2D73-4166-9EFC-C82D70E78D28}" type="sibTrans" cxnId="{DDC84DC1-F2B1-435C-B11F-FCE9468D8302}">
      <dgm:prSet/>
      <dgm:spPr/>
      <dgm:t>
        <a:bodyPr/>
        <a:lstStyle/>
        <a:p>
          <a:endParaRPr lang="en-US"/>
        </a:p>
      </dgm:t>
    </dgm:pt>
    <dgm:pt modelId="{67A9E71A-285B-4D78-B2CC-A5060E22553E}">
      <dgm:prSet phldrT="[Text]" custT="1"/>
      <dgm:spPr/>
      <dgm:t>
        <a:bodyPr/>
        <a:lstStyle/>
        <a:p>
          <a:r>
            <a:rPr lang="en-US" sz="1800" dirty="0"/>
            <a:t>The Machine Learning Process</a:t>
          </a:r>
        </a:p>
      </dgm:t>
    </dgm:pt>
    <dgm:pt modelId="{010B02B6-A44C-4072-B80A-AA51A1FDD23D}" type="parTrans" cxnId="{2EC5595F-5C27-4ADA-8830-E11408206D74}">
      <dgm:prSet/>
      <dgm:spPr/>
      <dgm:t>
        <a:bodyPr/>
        <a:lstStyle/>
        <a:p>
          <a:endParaRPr lang="en-US"/>
        </a:p>
      </dgm:t>
    </dgm:pt>
    <dgm:pt modelId="{1FF56489-453A-4B47-A91D-5499E93458B5}" type="sibTrans" cxnId="{2EC5595F-5C27-4ADA-8830-E11408206D74}">
      <dgm:prSet/>
      <dgm:spPr/>
      <dgm:t>
        <a:bodyPr/>
        <a:lstStyle/>
        <a:p>
          <a:endParaRPr lang="en-US"/>
        </a:p>
      </dgm:t>
    </dgm:pt>
    <dgm:pt modelId="{DE821AA5-34A3-4518-850A-35BA80758749}">
      <dgm:prSet phldrT="[Text]" custT="1"/>
      <dgm:spPr/>
      <dgm:t>
        <a:bodyPr/>
        <a:lstStyle/>
        <a:p>
          <a:r>
            <a:rPr lang="en-US" sz="1800" dirty="0"/>
            <a:t>Introduction to Classification</a:t>
          </a:r>
        </a:p>
      </dgm:t>
    </dgm:pt>
    <dgm:pt modelId="{1AA45C72-409A-4C78-A05C-1C99547785C2}" type="parTrans" cxnId="{F3CCC69E-6566-48CF-A7AB-F7333F87D9C2}">
      <dgm:prSet/>
      <dgm:spPr/>
      <dgm:t>
        <a:bodyPr/>
        <a:lstStyle/>
        <a:p>
          <a:endParaRPr lang="en-US"/>
        </a:p>
      </dgm:t>
    </dgm:pt>
    <dgm:pt modelId="{E1408392-0E04-4E84-ADF7-97125A18DEEC}" type="sibTrans" cxnId="{F3CCC69E-6566-48CF-A7AB-F7333F87D9C2}">
      <dgm:prSet/>
      <dgm:spPr/>
      <dgm:t>
        <a:bodyPr/>
        <a:lstStyle/>
        <a:p>
          <a:endParaRPr lang="en-US"/>
        </a:p>
      </dgm:t>
    </dgm:pt>
    <dgm:pt modelId="{6BEA5193-022C-4A78-80D0-8E7773E53E7F}">
      <dgm:prSet phldrT="[Text]" custT="1"/>
      <dgm:spPr/>
      <dgm:t>
        <a:bodyPr/>
        <a:lstStyle/>
        <a:p>
          <a:r>
            <a:rPr lang="en-US" sz="1800" dirty="0"/>
            <a:t>Machine Learning Model Training</a:t>
          </a:r>
        </a:p>
      </dgm:t>
    </dgm:pt>
    <dgm:pt modelId="{8B19EBB4-02BF-449C-9E42-AA6DDEAFAA7D}" type="parTrans" cxnId="{47384566-56C5-48AA-8A02-D17DE59D7FE9}">
      <dgm:prSet/>
      <dgm:spPr/>
      <dgm:t>
        <a:bodyPr/>
        <a:lstStyle/>
        <a:p>
          <a:endParaRPr lang="en-US"/>
        </a:p>
      </dgm:t>
    </dgm:pt>
    <dgm:pt modelId="{F8063E44-C781-4CC2-A6C3-97C49C647376}" type="sibTrans" cxnId="{47384566-56C5-48AA-8A02-D17DE59D7FE9}">
      <dgm:prSet/>
      <dgm:spPr/>
      <dgm:t>
        <a:bodyPr/>
        <a:lstStyle/>
        <a:p>
          <a:endParaRPr lang="en-US"/>
        </a:p>
      </dgm:t>
    </dgm:pt>
    <dgm:pt modelId="{775016AC-0139-4980-B3D6-6DA002F98F81}">
      <dgm:prSet phldrT="[Text]" custT="1"/>
      <dgm:spPr/>
      <dgm:t>
        <a:bodyPr/>
        <a:lstStyle/>
        <a:p>
          <a:r>
            <a:rPr lang="en-US" sz="1800" dirty="0"/>
            <a:t>Support Vector Machines</a:t>
          </a:r>
        </a:p>
      </dgm:t>
    </dgm:pt>
    <dgm:pt modelId="{0992F177-0BB6-4F1A-86F2-3B4A831C6978}" type="parTrans" cxnId="{E9FAE7F7-FA29-47F1-BCD7-80CEC202B3CF}">
      <dgm:prSet/>
      <dgm:spPr/>
      <dgm:t>
        <a:bodyPr/>
        <a:lstStyle/>
        <a:p>
          <a:endParaRPr lang="en-US"/>
        </a:p>
      </dgm:t>
    </dgm:pt>
    <dgm:pt modelId="{3194E5A5-A704-4993-A705-2B3143600423}" type="sibTrans" cxnId="{E9FAE7F7-FA29-47F1-BCD7-80CEC202B3CF}">
      <dgm:prSet/>
      <dgm:spPr/>
      <dgm:t>
        <a:bodyPr/>
        <a:lstStyle/>
        <a:p>
          <a:endParaRPr lang="en-US"/>
        </a:p>
      </dgm:t>
    </dgm:pt>
    <dgm:pt modelId="{8625D683-EDE7-46DC-AAC3-FF8A3BD3A78F}">
      <dgm:prSet phldrT="[Text]" custT="1"/>
      <dgm:spPr/>
      <dgm:t>
        <a:bodyPr/>
        <a:lstStyle/>
        <a:p>
          <a:r>
            <a:rPr lang="en-US" sz="1800" dirty="0"/>
            <a:t>Decision Trees</a:t>
          </a:r>
        </a:p>
      </dgm:t>
    </dgm:pt>
    <dgm:pt modelId="{FFF7FD2B-2677-4DA6-990B-C771C47F935E}" type="parTrans" cxnId="{7778BD77-7DD8-4755-9D88-9E7203BF5110}">
      <dgm:prSet/>
      <dgm:spPr/>
      <dgm:t>
        <a:bodyPr/>
        <a:lstStyle/>
        <a:p>
          <a:endParaRPr lang="en-US"/>
        </a:p>
      </dgm:t>
    </dgm:pt>
    <dgm:pt modelId="{6A1C5317-6045-4158-B2CA-743A270D29AD}" type="sibTrans" cxnId="{7778BD77-7DD8-4755-9D88-9E7203BF5110}">
      <dgm:prSet/>
      <dgm:spPr/>
      <dgm:t>
        <a:bodyPr/>
        <a:lstStyle/>
        <a:p>
          <a:endParaRPr lang="en-US"/>
        </a:p>
      </dgm:t>
    </dgm:pt>
    <dgm:pt modelId="{611E10CE-7034-4903-9734-939C3FB4A867}">
      <dgm:prSet phldrT="[Text]" custT="1"/>
      <dgm:spPr/>
      <dgm:t>
        <a:bodyPr/>
        <a:lstStyle/>
        <a:p>
          <a:r>
            <a:rPr lang="en-US" sz="1800" dirty="0"/>
            <a:t>Ensemble Learning and Random Forests</a:t>
          </a:r>
        </a:p>
      </dgm:t>
    </dgm:pt>
    <dgm:pt modelId="{9CF1527B-268C-4082-BDCB-F4565147DC7E}" type="parTrans" cxnId="{63BFE44D-2218-4EA6-AFF1-5D2DD8E906FA}">
      <dgm:prSet/>
      <dgm:spPr/>
      <dgm:t>
        <a:bodyPr/>
        <a:lstStyle/>
        <a:p>
          <a:endParaRPr lang="en-US"/>
        </a:p>
      </dgm:t>
    </dgm:pt>
    <dgm:pt modelId="{75DFC7B1-F991-476A-8C01-A10AC2F906CA}" type="sibTrans" cxnId="{63BFE44D-2218-4EA6-AFF1-5D2DD8E906FA}">
      <dgm:prSet/>
      <dgm:spPr/>
      <dgm:t>
        <a:bodyPr/>
        <a:lstStyle/>
        <a:p>
          <a:endParaRPr lang="en-US"/>
        </a:p>
      </dgm:t>
    </dgm:pt>
    <dgm:pt modelId="{393DC41C-5E6C-4ADF-9798-8B1EB5B4D388}">
      <dgm:prSet phldrT="[Text]" custT="1"/>
      <dgm:spPr/>
      <dgm:t>
        <a:bodyPr/>
        <a:lstStyle/>
        <a:p>
          <a:r>
            <a:rPr lang="en-US" sz="1800" dirty="0"/>
            <a:t>Unsupervised Learning Techniques</a:t>
          </a:r>
        </a:p>
      </dgm:t>
    </dgm:pt>
    <dgm:pt modelId="{E6653738-6803-4657-9925-0E611B008A61}" type="parTrans" cxnId="{3E871F7F-983D-430B-BEB2-6BABF5E8DE6B}">
      <dgm:prSet/>
      <dgm:spPr/>
      <dgm:t>
        <a:bodyPr/>
        <a:lstStyle/>
        <a:p>
          <a:endParaRPr lang="en-US"/>
        </a:p>
      </dgm:t>
    </dgm:pt>
    <dgm:pt modelId="{89252930-43C2-473F-ADB9-3DE428B8D2D2}" type="sibTrans" cxnId="{3E871F7F-983D-430B-BEB2-6BABF5E8DE6B}">
      <dgm:prSet/>
      <dgm:spPr/>
      <dgm:t>
        <a:bodyPr/>
        <a:lstStyle/>
        <a:p>
          <a:endParaRPr lang="en-US"/>
        </a:p>
      </dgm:t>
    </dgm:pt>
    <dgm:pt modelId="{2AD7A49C-8A35-4B9D-BB4F-1DFC7449E742}">
      <dgm:prSet phldrT="[Text]" custT="1"/>
      <dgm:spPr/>
      <dgm:t>
        <a:bodyPr/>
        <a:lstStyle/>
        <a:p>
          <a:r>
            <a:rPr lang="en-US" sz="1800" dirty="0"/>
            <a:t>Artificial Neural Networks</a:t>
          </a:r>
        </a:p>
      </dgm:t>
    </dgm:pt>
    <dgm:pt modelId="{2FEFEDF2-A20C-4BA2-B1A3-3B7AB6B29EA9}" type="parTrans" cxnId="{624F483B-2B88-4F9A-A55E-EF71502820A2}">
      <dgm:prSet/>
      <dgm:spPr/>
      <dgm:t>
        <a:bodyPr/>
        <a:lstStyle/>
        <a:p>
          <a:endParaRPr lang="en-US"/>
        </a:p>
      </dgm:t>
    </dgm:pt>
    <dgm:pt modelId="{155FF673-94C1-4E6A-94DA-787581B995F5}" type="sibTrans" cxnId="{624F483B-2B88-4F9A-A55E-EF71502820A2}">
      <dgm:prSet/>
      <dgm:spPr/>
      <dgm:t>
        <a:bodyPr/>
        <a:lstStyle/>
        <a:p>
          <a:endParaRPr lang="en-US"/>
        </a:p>
      </dgm:t>
    </dgm:pt>
    <dgm:pt modelId="{DCAC9CE8-7404-44AB-B6E7-A8200358BA11}" type="pres">
      <dgm:prSet presAssocID="{DCCC8847-E3F9-4042-A560-221920EDF978}" presName="Name0" presStyleCnt="0">
        <dgm:presLayoutVars>
          <dgm:dir/>
          <dgm:resizeHandles/>
        </dgm:presLayoutVars>
      </dgm:prSet>
      <dgm:spPr/>
    </dgm:pt>
    <dgm:pt modelId="{9AB06B2D-464D-470E-BAC6-4779D8406E9B}" type="pres">
      <dgm:prSet presAssocID="{3F93BBFF-DCBD-48DD-8585-1C67096DFF24}" presName="compNode" presStyleCnt="0"/>
      <dgm:spPr/>
    </dgm:pt>
    <dgm:pt modelId="{37308C87-CEF9-4F9D-B1CA-CE94DB53C2E0}" type="pres">
      <dgm:prSet presAssocID="{3F93BBFF-DCBD-48DD-8585-1C67096DFF24}" presName="dummyConnPt" presStyleCnt="0"/>
      <dgm:spPr/>
    </dgm:pt>
    <dgm:pt modelId="{C07DB3E6-5451-4DC4-ACF3-A33C26008693}" type="pres">
      <dgm:prSet presAssocID="{3F93BBFF-DCBD-48DD-8585-1C67096DFF24}" presName="node" presStyleLbl="node1" presStyleIdx="0" presStyleCnt="9" custScaleX="224318" custLinFactNeighborX="-216" custLinFactNeighborY="-3579">
        <dgm:presLayoutVars>
          <dgm:bulletEnabled val="1"/>
        </dgm:presLayoutVars>
      </dgm:prSet>
      <dgm:spPr/>
    </dgm:pt>
    <dgm:pt modelId="{3A66894F-785C-4317-8D13-409D844040C8}" type="pres">
      <dgm:prSet presAssocID="{FA25F35E-2D73-4166-9EFC-C82D70E78D28}" presName="sibTrans" presStyleLbl="bgSibTrans2D1" presStyleIdx="0" presStyleCnt="8"/>
      <dgm:spPr/>
    </dgm:pt>
    <dgm:pt modelId="{EC302C47-53A1-471B-B260-7DF1CA01D70F}" type="pres">
      <dgm:prSet presAssocID="{67A9E71A-285B-4D78-B2CC-A5060E22553E}" presName="compNode" presStyleCnt="0"/>
      <dgm:spPr/>
    </dgm:pt>
    <dgm:pt modelId="{2720E51F-63A0-4204-86F8-8CBBECF2CC55}" type="pres">
      <dgm:prSet presAssocID="{67A9E71A-285B-4D78-B2CC-A5060E22553E}" presName="dummyConnPt" presStyleCnt="0"/>
      <dgm:spPr/>
    </dgm:pt>
    <dgm:pt modelId="{4EF6FAC1-EA35-47A1-9FEF-27754CF8121F}" type="pres">
      <dgm:prSet presAssocID="{67A9E71A-285B-4D78-B2CC-A5060E22553E}" presName="node" presStyleLbl="node1" presStyleIdx="1" presStyleCnt="9" custScaleX="224318">
        <dgm:presLayoutVars>
          <dgm:bulletEnabled val="1"/>
        </dgm:presLayoutVars>
      </dgm:prSet>
      <dgm:spPr/>
    </dgm:pt>
    <dgm:pt modelId="{BA893698-8C28-45D6-9E98-E4E452984065}" type="pres">
      <dgm:prSet presAssocID="{1FF56489-453A-4B47-A91D-5499E93458B5}" presName="sibTrans" presStyleLbl="bgSibTrans2D1" presStyleIdx="1" presStyleCnt="8"/>
      <dgm:spPr/>
    </dgm:pt>
    <dgm:pt modelId="{C9222678-170D-4D89-B23D-EFFADC7272A9}" type="pres">
      <dgm:prSet presAssocID="{DE821AA5-34A3-4518-850A-35BA80758749}" presName="compNode" presStyleCnt="0"/>
      <dgm:spPr/>
    </dgm:pt>
    <dgm:pt modelId="{B0FB2772-EBFB-484E-96A5-6ECF85634C5B}" type="pres">
      <dgm:prSet presAssocID="{DE821AA5-34A3-4518-850A-35BA80758749}" presName="dummyConnPt" presStyleCnt="0"/>
      <dgm:spPr/>
    </dgm:pt>
    <dgm:pt modelId="{D9970655-DACB-4195-9F8F-9969C24B2163}" type="pres">
      <dgm:prSet presAssocID="{DE821AA5-34A3-4518-850A-35BA80758749}" presName="node" presStyleLbl="node1" presStyleIdx="2" presStyleCnt="9" custScaleX="224318">
        <dgm:presLayoutVars>
          <dgm:bulletEnabled val="1"/>
        </dgm:presLayoutVars>
      </dgm:prSet>
      <dgm:spPr/>
    </dgm:pt>
    <dgm:pt modelId="{7DBFE30B-F364-4847-B208-7B029144C82A}" type="pres">
      <dgm:prSet presAssocID="{E1408392-0E04-4E84-ADF7-97125A18DEEC}" presName="sibTrans" presStyleLbl="bgSibTrans2D1" presStyleIdx="2" presStyleCnt="8"/>
      <dgm:spPr/>
    </dgm:pt>
    <dgm:pt modelId="{55819086-B6D0-4E48-BF79-58BBCC14EF8F}" type="pres">
      <dgm:prSet presAssocID="{6BEA5193-022C-4A78-80D0-8E7773E53E7F}" presName="compNode" presStyleCnt="0"/>
      <dgm:spPr/>
    </dgm:pt>
    <dgm:pt modelId="{82133522-9EF6-4AFD-8F69-2A1961A0E262}" type="pres">
      <dgm:prSet presAssocID="{6BEA5193-022C-4A78-80D0-8E7773E53E7F}" presName="dummyConnPt" presStyleCnt="0"/>
      <dgm:spPr/>
    </dgm:pt>
    <dgm:pt modelId="{A48373CD-94CB-445F-8DE6-203E80568FA0}" type="pres">
      <dgm:prSet presAssocID="{6BEA5193-022C-4A78-80D0-8E7773E53E7F}" presName="node" presStyleLbl="node1" presStyleIdx="3" presStyleCnt="9" custScaleX="224318">
        <dgm:presLayoutVars>
          <dgm:bulletEnabled val="1"/>
        </dgm:presLayoutVars>
      </dgm:prSet>
      <dgm:spPr/>
    </dgm:pt>
    <dgm:pt modelId="{D0A7B218-0B2F-4CD5-BF1D-CE8695D69E64}" type="pres">
      <dgm:prSet presAssocID="{F8063E44-C781-4CC2-A6C3-97C49C647376}" presName="sibTrans" presStyleLbl="bgSibTrans2D1" presStyleIdx="3" presStyleCnt="8"/>
      <dgm:spPr/>
    </dgm:pt>
    <dgm:pt modelId="{9BC2D6CC-5297-489C-A1B2-8463F7D30156}" type="pres">
      <dgm:prSet presAssocID="{775016AC-0139-4980-B3D6-6DA002F98F81}" presName="compNode" presStyleCnt="0"/>
      <dgm:spPr/>
    </dgm:pt>
    <dgm:pt modelId="{B08B61C9-8E0D-4F60-B74D-5C55E7749E07}" type="pres">
      <dgm:prSet presAssocID="{775016AC-0139-4980-B3D6-6DA002F98F81}" presName="dummyConnPt" presStyleCnt="0"/>
      <dgm:spPr/>
    </dgm:pt>
    <dgm:pt modelId="{BFE7860B-A1CE-4DAE-A0D2-5F3076044A95}" type="pres">
      <dgm:prSet presAssocID="{775016AC-0139-4980-B3D6-6DA002F98F81}" presName="node" presStyleLbl="node1" presStyleIdx="4" presStyleCnt="9" custScaleX="224318" custLinFactNeighborX="0" custLinFactNeighborY="0">
        <dgm:presLayoutVars>
          <dgm:bulletEnabled val="1"/>
        </dgm:presLayoutVars>
      </dgm:prSet>
      <dgm:spPr/>
    </dgm:pt>
    <dgm:pt modelId="{BAFDFA0E-8BE1-49F9-816C-2EC18F068880}" type="pres">
      <dgm:prSet presAssocID="{3194E5A5-A704-4993-A705-2B3143600423}" presName="sibTrans" presStyleLbl="bgSibTrans2D1" presStyleIdx="4" presStyleCnt="8"/>
      <dgm:spPr/>
    </dgm:pt>
    <dgm:pt modelId="{E019C56B-AEC9-4B03-A1FB-940161560016}" type="pres">
      <dgm:prSet presAssocID="{8625D683-EDE7-46DC-AAC3-FF8A3BD3A78F}" presName="compNode" presStyleCnt="0"/>
      <dgm:spPr/>
    </dgm:pt>
    <dgm:pt modelId="{D5EB5244-3992-4E53-96C2-2FC18B6EDDE8}" type="pres">
      <dgm:prSet presAssocID="{8625D683-EDE7-46DC-AAC3-FF8A3BD3A78F}" presName="dummyConnPt" presStyleCnt="0"/>
      <dgm:spPr/>
    </dgm:pt>
    <dgm:pt modelId="{CB4635BC-B009-44B8-A452-90708C42B613}" type="pres">
      <dgm:prSet presAssocID="{8625D683-EDE7-46DC-AAC3-FF8A3BD3A78F}" presName="node" presStyleLbl="node1" presStyleIdx="5" presStyleCnt="9" custScaleX="224318">
        <dgm:presLayoutVars>
          <dgm:bulletEnabled val="1"/>
        </dgm:presLayoutVars>
      </dgm:prSet>
      <dgm:spPr/>
    </dgm:pt>
    <dgm:pt modelId="{D75D851A-C393-4A71-A1DD-0703D4A1E2A8}" type="pres">
      <dgm:prSet presAssocID="{6A1C5317-6045-4158-B2CA-743A270D29AD}" presName="sibTrans" presStyleLbl="bgSibTrans2D1" presStyleIdx="5" presStyleCnt="8"/>
      <dgm:spPr/>
    </dgm:pt>
    <dgm:pt modelId="{0CDC45D1-1E14-47A1-A7C7-C9BF689927B0}" type="pres">
      <dgm:prSet presAssocID="{611E10CE-7034-4903-9734-939C3FB4A867}" presName="compNode" presStyleCnt="0"/>
      <dgm:spPr/>
    </dgm:pt>
    <dgm:pt modelId="{1DB3FE1E-4C46-451F-BF25-9F8DE73DA917}" type="pres">
      <dgm:prSet presAssocID="{611E10CE-7034-4903-9734-939C3FB4A867}" presName="dummyConnPt" presStyleCnt="0"/>
      <dgm:spPr/>
    </dgm:pt>
    <dgm:pt modelId="{E21F9444-30CE-4028-9FC8-BCF529DD9505}" type="pres">
      <dgm:prSet presAssocID="{611E10CE-7034-4903-9734-939C3FB4A867}" presName="node" presStyleLbl="node1" presStyleIdx="6" presStyleCnt="9" custScaleX="224318">
        <dgm:presLayoutVars>
          <dgm:bulletEnabled val="1"/>
        </dgm:presLayoutVars>
      </dgm:prSet>
      <dgm:spPr/>
    </dgm:pt>
    <dgm:pt modelId="{F6161CF3-546E-476D-98B6-C7460F16EF9C}" type="pres">
      <dgm:prSet presAssocID="{75DFC7B1-F991-476A-8C01-A10AC2F906CA}" presName="sibTrans" presStyleLbl="bgSibTrans2D1" presStyleIdx="6" presStyleCnt="8"/>
      <dgm:spPr/>
    </dgm:pt>
    <dgm:pt modelId="{790802A1-9942-4A97-9674-40F86CF05F17}" type="pres">
      <dgm:prSet presAssocID="{393DC41C-5E6C-4ADF-9798-8B1EB5B4D388}" presName="compNode" presStyleCnt="0"/>
      <dgm:spPr/>
    </dgm:pt>
    <dgm:pt modelId="{472816B7-C655-46E0-83CE-85C36E2B0B34}" type="pres">
      <dgm:prSet presAssocID="{393DC41C-5E6C-4ADF-9798-8B1EB5B4D388}" presName="dummyConnPt" presStyleCnt="0"/>
      <dgm:spPr/>
    </dgm:pt>
    <dgm:pt modelId="{5CEA81C2-B38F-43D7-BA4F-B221818EA886}" type="pres">
      <dgm:prSet presAssocID="{393DC41C-5E6C-4ADF-9798-8B1EB5B4D388}" presName="node" presStyleLbl="node1" presStyleIdx="7" presStyleCnt="9" custScaleX="224318">
        <dgm:presLayoutVars>
          <dgm:bulletEnabled val="1"/>
        </dgm:presLayoutVars>
      </dgm:prSet>
      <dgm:spPr/>
    </dgm:pt>
    <dgm:pt modelId="{2218A7BA-2F40-4A84-B59B-889B8A069BA0}" type="pres">
      <dgm:prSet presAssocID="{89252930-43C2-473F-ADB9-3DE428B8D2D2}" presName="sibTrans" presStyleLbl="bgSibTrans2D1" presStyleIdx="7" presStyleCnt="8"/>
      <dgm:spPr/>
    </dgm:pt>
    <dgm:pt modelId="{23FB80D5-85BE-4DDE-89BC-B4FDB4B50412}" type="pres">
      <dgm:prSet presAssocID="{2AD7A49C-8A35-4B9D-BB4F-1DFC7449E742}" presName="compNode" presStyleCnt="0"/>
      <dgm:spPr/>
    </dgm:pt>
    <dgm:pt modelId="{C0B5BA71-1E77-494F-A308-12834AC0430C}" type="pres">
      <dgm:prSet presAssocID="{2AD7A49C-8A35-4B9D-BB4F-1DFC7449E742}" presName="dummyConnPt" presStyleCnt="0"/>
      <dgm:spPr/>
    </dgm:pt>
    <dgm:pt modelId="{73FE6F99-BB9B-4930-923B-F642977E0304}" type="pres">
      <dgm:prSet presAssocID="{2AD7A49C-8A35-4B9D-BB4F-1DFC7449E742}" presName="node" presStyleLbl="node1" presStyleIdx="8" presStyleCnt="9" custScaleX="224318">
        <dgm:presLayoutVars>
          <dgm:bulletEnabled val="1"/>
        </dgm:presLayoutVars>
      </dgm:prSet>
      <dgm:spPr/>
    </dgm:pt>
  </dgm:ptLst>
  <dgm:cxnLst>
    <dgm:cxn modelId="{C24F7A04-5CEE-4E2B-B04C-E0E5C97AFA4D}" type="presOf" srcId="{775016AC-0139-4980-B3D6-6DA002F98F81}" destId="{BFE7860B-A1CE-4DAE-A0D2-5F3076044A95}" srcOrd="0" destOrd="0" presId="urn:microsoft.com/office/officeart/2005/8/layout/bProcess4"/>
    <dgm:cxn modelId="{7E54440B-9E0A-4B4F-9078-3AFE76C2A499}" type="presOf" srcId="{FA25F35E-2D73-4166-9EFC-C82D70E78D28}" destId="{3A66894F-785C-4317-8D13-409D844040C8}" srcOrd="0" destOrd="0" presId="urn:microsoft.com/office/officeart/2005/8/layout/bProcess4"/>
    <dgm:cxn modelId="{0864BD20-B559-44C1-B555-CFDB242D408E}" type="presOf" srcId="{2AD7A49C-8A35-4B9D-BB4F-1DFC7449E742}" destId="{73FE6F99-BB9B-4930-923B-F642977E0304}" srcOrd="0" destOrd="0" presId="urn:microsoft.com/office/officeart/2005/8/layout/bProcess4"/>
    <dgm:cxn modelId="{624F483B-2B88-4F9A-A55E-EF71502820A2}" srcId="{DCCC8847-E3F9-4042-A560-221920EDF978}" destId="{2AD7A49C-8A35-4B9D-BB4F-1DFC7449E742}" srcOrd="8" destOrd="0" parTransId="{2FEFEDF2-A20C-4BA2-B1A3-3B7AB6B29EA9}" sibTransId="{155FF673-94C1-4E6A-94DA-787581B995F5}"/>
    <dgm:cxn modelId="{26C1043E-1C43-40A2-B532-9B155529FE49}" type="presOf" srcId="{DCCC8847-E3F9-4042-A560-221920EDF978}" destId="{DCAC9CE8-7404-44AB-B6E7-A8200358BA11}" srcOrd="0" destOrd="0" presId="urn:microsoft.com/office/officeart/2005/8/layout/bProcess4"/>
    <dgm:cxn modelId="{BCFA925B-C956-43E7-A160-8814718B0F9C}" type="presOf" srcId="{393DC41C-5E6C-4ADF-9798-8B1EB5B4D388}" destId="{5CEA81C2-B38F-43D7-BA4F-B221818EA886}" srcOrd="0" destOrd="0" presId="urn:microsoft.com/office/officeart/2005/8/layout/bProcess4"/>
    <dgm:cxn modelId="{2EC5595F-5C27-4ADA-8830-E11408206D74}" srcId="{DCCC8847-E3F9-4042-A560-221920EDF978}" destId="{67A9E71A-285B-4D78-B2CC-A5060E22553E}" srcOrd="1" destOrd="0" parTransId="{010B02B6-A44C-4072-B80A-AA51A1FDD23D}" sibTransId="{1FF56489-453A-4B47-A91D-5499E93458B5}"/>
    <dgm:cxn modelId="{A4140762-2DAA-4199-8321-86BF123FFD32}" type="presOf" srcId="{75DFC7B1-F991-476A-8C01-A10AC2F906CA}" destId="{F6161CF3-546E-476D-98B6-C7460F16EF9C}" srcOrd="0" destOrd="0" presId="urn:microsoft.com/office/officeart/2005/8/layout/bProcess4"/>
    <dgm:cxn modelId="{FF754043-788C-41EF-9C0C-136F375EEF5F}" type="presOf" srcId="{67A9E71A-285B-4D78-B2CC-A5060E22553E}" destId="{4EF6FAC1-EA35-47A1-9FEF-27754CF8121F}" srcOrd="0" destOrd="0" presId="urn:microsoft.com/office/officeart/2005/8/layout/bProcess4"/>
    <dgm:cxn modelId="{47384566-56C5-48AA-8A02-D17DE59D7FE9}" srcId="{DCCC8847-E3F9-4042-A560-221920EDF978}" destId="{6BEA5193-022C-4A78-80D0-8E7773E53E7F}" srcOrd="3" destOrd="0" parTransId="{8B19EBB4-02BF-449C-9E42-AA6DDEAFAA7D}" sibTransId="{F8063E44-C781-4CC2-A6C3-97C49C647376}"/>
    <dgm:cxn modelId="{343E3E67-C589-462C-BD8E-7F2B841657A0}" type="presOf" srcId="{F8063E44-C781-4CC2-A6C3-97C49C647376}" destId="{D0A7B218-0B2F-4CD5-BF1D-CE8695D69E64}" srcOrd="0" destOrd="0" presId="urn:microsoft.com/office/officeart/2005/8/layout/bProcess4"/>
    <dgm:cxn modelId="{63BFE44D-2218-4EA6-AFF1-5D2DD8E906FA}" srcId="{DCCC8847-E3F9-4042-A560-221920EDF978}" destId="{611E10CE-7034-4903-9734-939C3FB4A867}" srcOrd="6" destOrd="0" parTransId="{9CF1527B-268C-4082-BDCB-F4565147DC7E}" sibTransId="{75DFC7B1-F991-476A-8C01-A10AC2F906CA}"/>
    <dgm:cxn modelId="{3600C652-6445-4D5F-B48B-45BCEB95F75B}" type="presOf" srcId="{1FF56489-453A-4B47-A91D-5499E93458B5}" destId="{BA893698-8C28-45D6-9E98-E4E452984065}" srcOrd="0" destOrd="0" presId="urn:microsoft.com/office/officeart/2005/8/layout/bProcess4"/>
    <dgm:cxn modelId="{7778BD77-7DD8-4755-9D88-9E7203BF5110}" srcId="{DCCC8847-E3F9-4042-A560-221920EDF978}" destId="{8625D683-EDE7-46DC-AAC3-FF8A3BD3A78F}" srcOrd="5" destOrd="0" parTransId="{FFF7FD2B-2677-4DA6-990B-C771C47F935E}" sibTransId="{6A1C5317-6045-4158-B2CA-743A270D29AD}"/>
    <dgm:cxn modelId="{1237ED7E-3F8C-4829-A2F6-289C8D947279}" type="presOf" srcId="{6BEA5193-022C-4A78-80D0-8E7773E53E7F}" destId="{A48373CD-94CB-445F-8DE6-203E80568FA0}" srcOrd="0" destOrd="0" presId="urn:microsoft.com/office/officeart/2005/8/layout/bProcess4"/>
    <dgm:cxn modelId="{3E871F7F-983D-430B-BEB2-6BABF5E8DE6B}" srcId="{DCCC8847-E3F9-4042-A560-221920EDF978}" destId="{393DC41C-5E6C-4ADF-9798-8B1EB5B4D388}" srcOrd="7" destOrd="0" parTransId="{E6653738-6803-4657-9925-0E611B008A61}" sibTransId="{89252930-43C2-473F-ADB9-3DE428B8D2D2}"/>
    <dgm:cxn modelId="{F3CCC69E-6566-48CF-A7AB-F7333F87D9C2}" srcId="{DCCC8847-E3F9-4042-A560-221920EDF978}" destId="{DE821AA5-34A3-4518-850A-35BA80758749}" srcOrd="2" destOrd="0" parTransId="{1AA45C72-409A-4C78-A05C-1C99547785C2}" sibTransId="{E1408392-0E04-4E84-ADF7-97125A18DEEC}"/>
    <dgm:cxn modelId="{CEA60BA1-4931-48E8-AA1D-9FF0E52D7B3A}" type="presOf" srcId="{89252930-43C2-473F-ADB9-3DE428B8D2D2}" destId="{2218A7BA-2F40-4A84-B59B-889B8A069BA0}" srcOrd="0" destOrd="0" presId="urn:microsoft.com/office/officeart/2005/8/layout/bProcess4"/>
    <dgm:cxn modelId="{BA677BA1-F9B8-49AE-B028-868BF0011F5D}" type="presOf" srcId="{611E10CE-7034-4903-9734-939C3FB4A867}" destId="{E21F9444-30CE-4028-9FC8-BCF529DD9505}" srcOrd="0" destOrd="0" presId="urn:microsoft.com/office/officeart/2005/8/layout/bProcess4"/>
    <dgm:cxn modelId="{2DAC22B6-D5D7-43A6-9366-0E885E8148B1}" type="presOf" srcId="{3F93BBFF-DCBD-48DD-8585-1C67096DFF24}" destId="{C07DB3E6-5451-4DC4-ACF3-A33C26008693}" srcOrd="0" destOrd="0" presId="urn:microsoft.com/office/officeart/2005/8/layout/bProcess4"/>
    <dgm:cxn modelId="{8BB6D3BA-BB18-49A3-855E-81273125A019}" type="presOf" srcId="{8625D683-EDE7-46DC-AAC3-FF8A3BD3A78F}" destId="{CB4635BC-B009-44B8-A452-90708C42B613}" srcOrd="0" destOrd="0" presId="urn:microsoft.com/office/officeart/2005/8/layout/bProcess4"/>
    <dgm:cxn modelId="{DDC84DC1-F2B1-435C-B11F-FCE9468D8302}" srcId="{DCCC8847-E3F9-4042-A560-221920EDF978}" destId="{3F93BBFF-DCBD-48DD-8585-1C67096DFF24}" srcOrd="0" destOrd="0" parTransId="{1EE5A45F-784C-43DD-89B2-A752A8ADA59E}" sibTransId="{FA25F35E-2D73-4166-9EFC-C82D70E78D28}"/>
    <dgm:cxn modelId="{992DA9D8-A462-425E-91C2-9130B56EF0DD}" type="presOf" srcId="{3194E5A5-A704-4993-A705-2B3143600423}" destId="{BAFDFA0E-8BE1-49F9-816C-2EC18F068880}" srcOrd="0" destOrd="0" presId="urn:microsoft.com/office/officeart/2005/8/layout/bProcess4"/>
    <dgm:cxn modelId="{973F1BE1-EDE3-4655-B7D5-2B1DE96210AB}" type="presOf" srcId="{E1408392-0E04-4E84-ADF7-97125A18DEEC}" destId="{7DBFE30B-F364-4847-B208-7B029144C82A}" srcOrd="0" destOrd="0" presId="urn:microsoft.com/office/officeart/2005/8/layout/bProcess4"/>
    <dgm:cxn modelId="{B5C1F2F6-F169-44ED-A54F-30D5E8828370}" type="presOf" srcId="{6A1C5317-6045-4158-B2CA-743A270D29AD}" destId="{D75D851A-C393-4A71-A1DD-0703D4A1E2A8}" srcOrd="0" destOrd="0" presId="urn:microsoft.com/office/officeart/2005/8/layout/bProcess4"/>
    <dgm:cxn modelId="{E9FAE7F7-FA29-47F1-BCD7-80CEC202B3CF}" srcId="{DCCC8847-E3F9-4042-A560-221920EDF978}" destId="{775016AC-0139-4980-B3D6-6DA002F98F81}" srcOrd="4" destOrd="0" parTransId="{0992F177-0BB6-4F1A-86F2-3B4A831C6978}" sibTransId="{3194E5A5-A704-4993-A705-2B3143600423}"/>
    <dgm:cxn modelId="{1BDA61FB-6AFE-4B46-ABC6-7C642B12DCA9}" type="presOf" srcId="{DE821AA5-34A3-4518-850A-35BA80758749}" destId="{D9970655-DACB-4195-9F8F-9969C24B2163}" srcOrd="0" destOrd="0" presId="urn:microsoft.com/office/officeart/2005/8/layout/bProcess4"/>
    <dgm:cxn modelId="{9D2DC44F-D4F4-4E07-B2CD-227BC7777230}" type="presParOf" srcId="{DCAC9CE8-7404-44AB-B6E7-A8200358BA11}" destId="{9AB06B2D-464D-470E-BAC6-4779D8406E9B}" srcOrd="0" destOrd="0" presId="urn:microsoft.com/office/officeart/2005/8/layout/bProcess4"/>
    <dgm:cxn modelId="{ADAED1A1-CF82-4732-B368-7560BC423B43}" type="presParOf" srcId="{9AB06B2D-464D-470E-BAC6-4779D8406E9B}" destId="{37308C87-CEF9-4F9D-B1CA-CE94DB53C2E0}" srcOrd="0" destOrd="0" presId="urn:microsoft.com/office/officeart/2005/8/layout/bProcess4"/>
    <dgm:cxn modelId="{A1BDB54E-6465-4A61-A578-B92EA386E956}" type="presParOf" srcId="{9AB06B2D-464D-470E-BAC6-4779D8406E9B}" destId="{C07DB3E6-5451-4DC4-ACF3-A33C26008693}" srcOrd="1" destOrd="0" presId="urn:microsoft.com/office/officeart/2005/8/layout/bProcess4"/>
    <dgm:cxn modelId="{FF7010A9-F372-496E-B41B-1CA1A29F288F}" type="presParOf" srcId="{DCAC9CE8-7404-44AB-B6E7-A8200358BA11}" destId="{3A66894F-785C-4317-8D13-409D844040C8}" srcOrd="1" destOrd="0" presId="urn:microsoft.com/office/officeart/2005/8/layout/bProcess4"/>
    <dgm:cxn modelId="{AED21D59-8074-49C5-A981-0A7E63434FE5}" type="presParOf" srcId="{DCAC9CE8-7404-44AB-B6E7-A8200358BA11}" destId="{EC302C47-53A1-471B-B260-7DF1CA01D70F}" srcOrd="2" destOrd="0" presId="urn:microsoft.com/office/officeart/2005/8/layout/bProcess4"/>
    <dgm:cxn modelId="{A9B4FA6A-F433-4660-8B68-00AD1C302B7C}" type="presParOf" srcId="{EC302C47-53A1-471B-B260-7DF1CA01D70F}" destId="{2720E51F-63A0-4204-86F8-8CBBECF2CC55}" srcOrd="0" destOrd="0" presId="urn:microsoft.com/office/officeart/2005/8/layout/bProcess4"/>
    <dgm:cxn modelId="{48400869-676B-407F-95EB-2A2A54530D0D}" type="presParOf" srcId="{EC302C47-53A1-471B-B260-7DF1CA01D70F}" destId="{4EF6FAC1-EA35-47A1-9FEF-27754CF8121F}" srcOrd="1" destOrd="0" presId="urn:microsoft.com/office/officeart/2005/8/layout/bProcess4"/>
    <dgm:cxn modelId="{2B58F100-5B8F-4023-A17D-B470AABB4037}" type="presParOf" srcId="{DCAC9CE8-7404-44AB-B6E7-A8200358BA11}" destId="{BA893698-8C28-45D6-9E98-E4E452984065}" srcOrd="3" destOrd="0" presId="urn:microsoft.com/office/officeart/2005/8/layout/bProcess4"/>
    <dgm:cxn modelId="{2E5362DB-01E4-438E-96FA-8655E08C4FA4}" type="presParOf" srcId="{DCAC9CE8-7404-44AB-B6E7-A8200358BA11}" destId="{C9222678-170D-4D89-B23D-EFFADC7272A9}" srcOrd="4" destOrd="0" presId="urn:microsoft.com/office/officeart/2005/8/layout/bProcess4"/>
    <dgm:cxn modelId="{6C2D3A93-E944-4D8A-A8C7-B02C18DCDDAC}" type="presParOf" srcId="{C9222678-170D-4D89-B23D-EFFADC7272A9}" destId="{B0FB2772-EBFB-484E-96A5-6ECF85634C5B}" srcOrd="0" destOrd="0" presId="urn:microsoft.com/office/officeart/2005/8/layout/bProcess4"/>
    <dgm:cxn modelId="{596C7E77-E660-4008-A2B5-476D1E9EE0DD}" type="presParOf" srcId="{C9222678-170D-4D89-B23D-EFFADC7272A9}" destId="{D9970655-DACB-4195-9F8F-9969C24B2163}" srcOrd="1" destOrd="0" presId="urn:microsoft.com/office/officeart/2005/8/layout/bProcess4"/>
    <dgm:cxn modelId="{14B534AE-E394-4DBD-A8E5-EA404337EA17}" type="presParOf" srcId="{DCAC9CE8-7404-44AB-B6E7-A8200358BA11}" destId="{7DBFE30B-F364-4847-B208-7B029144C82A}" srcOrd="5" destOrd="0" presId="urn:microsoft.com/office/officeart/2005/8/layout/bProcess4"/>
    <dgm:cxn modelId="{A86F2654-DD2D-4FF5-9B0B-E6C9A85FD74A}" type="presParOf" srcId="{DCAC9CE8-7404-44AB-B6E7-A8200358BA11}" destId="{55819086-B6D0-4E48-BF79-58BBCC14EF8F}" srcOrd="6" destOrd="0" presId="urn:microsoft.com/office/officeart/2005/8/layout/bProcess4"/>
    <dgm:cxn modelId="{76801145-A624-49A2-8696-C7512F8D057A}" type="presParOf" srcId="{55819086-B6D0-4E48-BF79-58BBCC14EF8F}" destId="{82133522-9EF6-4AFD-8F69-2A1961A0E262}" srcOrd="0" destOrd="0" presId="urn:microsoft.com/office/officeart/2005/8/layout/bProcess4"/>
    <dgm:cxn modelId="{DE0D3407-8D75-4B66-8C8D-587E53A5AE6E}" type="presParOf" srcId="{55819086-B6D0-4E48-BF79-58BBCC14EF8F}" destId="{A48373CD-94CB-445F-8DE6-203E80568FA0}" srcOrd="1" destOrd="0" presId="urn:microsoft.com/office/officeart/2005/8/layout/bProcess4"/>
    <dgm:cxn modelId="{C336844E-455C-4707-8656-C044A85E8727}" type="presParOf" srcId="{DCAC9CE8-7404-44AB-B6E7-A8200358BA11}" destId="{D0A7B218-0B2F-4CD5-BF1D-CE8695D69E64}" srcOrd="7" destOrd="0" presId="urn:microsoft.com/office/officeart/2005/8/layout/bProcess4"/>
    <dgm:cxn modelId="{151F8F2B-D943-4CFF-93EC-C340C50B859F}" type="presParOf" srcId="{DCAC9CE8-7404-44AB-B6E7-A8200358BA11}" destId="{9BC2D6CC-5297-489C-A1B2-8463F7D30156}" srcOrd="8" destOrd="0" presId="urn:microsoft.com/office/officeart/2005/8/layout/bProcess4"/>
    <dgm:cxn modelId="{B1152425-536B-4846-98D8-F112EEDDE0C8}" type="presParOf" srcId="{9BC2D6CC-5297-489C-A1B2-8463F7D30156}" destId="{B08B61C9-8E0D-4F60-B74D-5C55E7749E07}" srcOrd="0" destOrd="0" presId="urn:microsoft.com/office/officeart/2005/8/layout/bProcess4"/>
    <dgm:cxn modelId="{8D872542-667A-4082-AE73-1EB4BD9AF7D0}" type="presParOf" srcId="{9BC2D6CC-5297-489C-A1B2-8463F7D30156}" destId="{BFE7860B-A1CE-4DAE-A0D2-5F3076044A95}" srcOrd="1" destOrd="0" presId="urn:microsoft.com/office/officeart/2005/8/layout/bProcess4"/>
    <dgm:cxn modelId="{B102F31A-E968-42D2-8BBC-CE2A18C774EE}" type="presParOf" srcId="{DCAC9CE8-7404-44AB-B6E7-A8200358BA11}" destId="{BAFDFA0E-8BE1-49F9-816C-2EC18F068880}" srcOrd="9" destOrd="0" presId="urn:microsoft.com/office/officeart/2005/8/layout/bProcess4"/>
    <dgm:cxn modelId="{1F437553-75C1-4F29-B765-E00A3431CEA7}" type="presParOf" srcId="{DCAC9CE8-7404-44AB-B6E7-A8200358BA11}" destId="{E019C56B-AEC9-4B03-A1FB-940161560016}" srcOrd="10" destOrd="0" presId="urn:microsoft.com/office/officeart/2005/8/layout/bProcess4"/>
    <dgm:cxn modelId="{39528326-E12A-4EC2-91A0-0E65F45F6629}" type="presParOf" srcId="{E019C56B-AEC9-4B03-A1FB-940161560016}" destId="{D5EB5244-3992-4E53-96C2-2FC18B6EDDE8}" srcOrd="0" destOrd="0" presId="urn:microsoft.com/office/officeart/2005/8/layout/bProcess4"/>
    <dgm:cxn modelId="{766AED3A-E7B6-4C1D-8088-D785B61FFE1C}" type="presParOf" srcId="{E019C56B-AEC9-4B03-A1FB-940161560016}" destId="{CB4635BC-B009-44B8-A452-90708C42B613}" srcOrd="1" destOrd="0" presId="urn:microsoft.com/office/officeart/2005/8/layout/bProcess4"/>
    <dgm:cxn modelId="{DB1C75F9-8F01-4204-A9E5-0FCE3494D7D9}" type="presParOf" srcId="{DCAC9CE8-7404-44AB-B6E7-A8200358BA11}" destId="{D75D851A-C393-4A71-A1DD-0703D4A1E2A8}" srcOrd="11" destOrd="0" presId="urn:microsoft.com/office/officeart/2005/8/layout/bProcess4"/>
    <dgm:cxn modelId="{A61171AB-9B39-4BA2-B24C-6640C8324E43}" type="presParOf" srcId="{DCAC9CE8-7404-44AB-B6E7-A8200358BA11}" destId="{0CDC45D1-1E14-47A1-A7C7-C9BF689927B0}" srcOrd="12" destOrd="0" presId="urn:microsoft.com/office/officeart/2005/8/layout/bProcess4"/>
    <dgm:cxn modelId="{0A0BB471-225B-4A12-B614-BA6E645ED827}" type="presParOf" srcId="{0CDC45D1-1E14-47A1-A7C7-C9BF689927B0}" destId="{1DB3FE1E-4C46-451F-BF25-9F8DE73DA917}" srcOrd="0" destOrd="0" presId="urn:microsoft.com/office/officeart/2005/8/layout/bProcess4"/>
    <dgm:cxn modelId="{2846F418-E417-405D-B5F4-FD2B187568A6}" type="presParOf" srcId="{0CDC45D1-1E14-47A1-A7C7-C9BF689927B0}" destId="{E21F9444-30CE-4028-9FC8-BCF529DD9505}" srcOrd="1" destOrd="0" presId="urn:microsoft.com/office/officeart/2005/8/layout/bProcess4"/>
    <dgm:cxn modelId="{D5C2916D-7E0E-4562-948C-7BBEC0948831}" type="presParOf" srcId="{DCAC9CE8-7404-44AB-B6E7-A8200358BA11}" destId="{F6161CF3-546E-476D-98B6-C7460F16EF9C}" srcOrd="13" destOrd="0" presId="urn:microsoft.com/office/officeart/2005/8/layout/bProcess4"/>
    <dgm:cxn modelId="{032CA773-4F63-4F31-A44C-B01CD9E7CB65}" type="presParOf" srcId="{DCAC9CE8-7404-44AB-B6E7-A8200358BA11}" destId="{790802A1-9942-4A97-9674-40F86CF05F17}" srcOrd="14" destOrd="0" presId="urn:microsoft.com/office/officeart/2005/8/layout/bProcess4"/>
    <dgm:cxn modelId="{C47984AA-695E-4C17-B801-51614631A601}" type="presParOf" srcId="{790802A1-9942-4A97-9674-40F86CF05F17}" destId="{472816B7-C655-46E0-83CE-85C36E2B0B34}" srcOrd="0" destOrd="0" presId="urn:microsoft.com/office/officeart/2005/8/layout/bProcess4"/>
    <dgm:cxn modelId="{4A958491-5C69-406C-BBFD-B9BCDE557069}" type="presParOf" srcId="{790802A1-9942-4A97-9674-40F86CF05F17}" destId="{5CEA81C2-B38F-43D7-BA4F-B221818EA886}" srcOrd="1" destOrd="0" presId="urn:microsoft.com/office/officeart/2005/8/layout/bProcess4"/>
    <dgm:cxn modelId="{E002E5BD-E9E7-4F36-B8FC-F32B10C2EE30}" type="presParOf" srcId="{DCAC9CE8-7404-44AB-B6E7-A8200358BA11}" destId="{2218A7BA-2F40-4A84-B59B-889B8A069BA0}" srcOrd="15" destOrd="0" presId="urn:microsoft.com/office/officeart/2005/8/layout/bProcess4"/>
    <dgm:cxn modelId="{9A8EC6A6-B573-49FE-9617-FFEB6720C88A}" type="presParOf" srcId="{DCAC9CE8-7404-44AB-B6E7-A8200358BA11}" destId="{23FB80D5-85BE-4DDE-89BC-B4FDB4B50412}" srcOrd="16" destOrd="0" presId="urn:microsoft.com/office/officeart/2005/8/layout/bProcess4"/>
    <dgm:cxn modelId="{726464E8-1718-4AD2-89BB-96F6F7A0679F}" type="presParOf" srcId="{23FB80D5-85BE-4DDE-89BC-B4FDB4B50412}" destId="{C0B5BA71-1E77-494F-A308-12834AC0430C}" srcOrd="0" destOrd="0" presId="urn:microsoft.com/office/officeart/2005/8/layout/bProcess4"/>
    <dgm:cxn modelId="{37E03A10-6FDA-4DFF-97A2-1303F89A49C3}" type="presParOf" srcId="{23FB80D5-85BE-4DDE-89BC-B4FDB4B50412}" destId="{73FE6F99-BB9B-4930-923B-F642977E0304}"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F3747-4767-472B-9071-E56946C29B8D}"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A197B82-3690-45DA-BF36-E2C94293E144}">
      <dgm:prSet phldrT="[Text]"/>
      <dgm:spPr/>
      <dgm:t>
        <a:bodyPr/>
        <a:lstStyle/>
        <a:p>
          <a:r>
            <a:rPr lang="en-US" dirty="0"/>
            <a:t>Types of Machine Learning Systems</a:t>
          </a:r>
        </a:p>
      </dgm:t>
    </dgm:pt>
    <dgm:pt modelId="{3A2A0903-38FC-4594-86D4-824B0F222D1A}" type="parTrans" cxnId="{28110047-F759-46D7-901E-99C310A58841}">
      <dgm:prSet/>
      <dgm:spPr/>
      <dgm:t>
        <a:bodyPr/>
        <a:lstStyle/>
        <a:p>
          <a:endParaRPr lang="en-US"/>
        </a:p>
      </dgm:t>
    </dgm:pt>
    <dgm:pt modelId="{D99E5DF8-386C-45E4-99E2-F3EC1F6663E1}" type="sibTrans" cxnId="{28110047-F759-46D7-901E-99C310A58841}">
      <dgm:prSet/>
      <dgm:spPr/>
      <dgm:t>
        <a:bodyPr/>
        <a:lstStyle/>
        <a:p>
          <a:endParaRPr lang="en-US"/>
        </a:p>
      </dgm:t>
    </dgm:pt>
    <dgm:pt modelId="{948F4086-A613-4E98-96D6-CFA57FDC2764}" type="asst">
      <dgm:prSet phldrT="[Text]"/>
      <dgm:spPr/>
      <dgm:t>
        <a:bodyPr/>
        <a:lstStyle/>
        <a:p>
          <a:r>
            <a:rPr lang="en-US" dirty="0"/>
            <a:t>Supervised/Unsupervised Learning</a:t>
          </a:r>
        </a:p>
      </dgm:t>
    </dgm:pt>
    <dgm:pt modelId="{1F151024-B3A8-4FD4-A835-0A1AA4587D49}" type="parTrans" cxnId="{F07F45C6-DE56-4A13-9AE4-4BEE46F553A2}">
      <dgm:prSet/>
      <dgm:spPr/>
      <dgm:t>
        <a:bodyPr/>
        <a:lstStyle/>
        <a:p>
          <a:endParaRPr lang="en-US"/>
        </a:p>
      </dgm:t>
    </dgm:pt>
    <dgm:pt modelId="{A8C76BC4-0CCA-4995-8DB3-2B4643B2736E}" type="sibTrans" cxnId="{F07F45C6-DE56-4A13-9AE4-4BEE46F553A2}">
      <dgm:prSet/>
      <dgm:spPr/>
      <dgm:t>
        <a:bodyPr/>
        <a:lstStyle/>
        <a:p>
          <a:endParaRPr lang="en-US"/>
        </a:p>
      </dgm:t>
    </dgm:pt>
    <dgm:pt modelId="{14FA4792-479B-4D09-9ED1-E7B4228E6315}">
      <dgm:prSet phldrT="[Text]"/>
      <dgm:spPr/>
      <dgm:t>
        <a:bodyPr/>
        <a:lstStyle/>
        <a:p>
          <a:r>
            <a:rPr lang="en-US" dirty="0"/>
            <a:t>Batch and Online Learning</a:t>
          </a:r>
        </a:p>
      </dgm:t>
    </dgm:pt>
    <dgm:pt modelId="{43C2C614-3404-4500-BD29-C625684B938C}" type="parTrans" cxnId="{AEBA5BA6-9125-4EAA-B44E-4F69DA6950FE}">
      <dgm:prSet/>
      <dgm:spPr/>
      <dgm:t>
        <a:bodyPr/>
        <a:lstStyle/>
        <a:p>
          <a:endParaRPr lang="en-US"/>
        </a:p>
      </dgm:t>
    </dgm:pt>
    <dgm:pt modelId="{487B2D7D-0E8C-467C-AC30-597F2FAA8364}" type="sibTrans" cxnId="{AEBA5BA6-9125-4EAA-B44E-4F69DA6950FE}">
      <dgm:prSet/>
      <dgm:spPr/>
      <dgm:t>
        <a:bodyPr/>
        <a:lstStyle/>
        <a:p>
          <a:endParaRPr lang="en-US"/>
        </a:p>
      </dgm:t>
    </dgm:pt>
    <dgm:pt modelId="{7FD0BE2A-4EB0-4D28-B10C-100CF3EA5489}">
      <dgm:prSet phldrT="[Text]"/>
      <dgm:spPr/>
      <dgm:t>
        <a:bodyPr/>
        <a:lstStyle/>
        <a:p>
          <a:r>
            <a:rPr lang="en-US" dirty="0"/>
            <a:t>Instance-Based Versus Model-Based Learning</a:t>
          </a:r>
        </a:p>
      </dgm:t>
    </dgm:pt>
    <dgm:pt modelId="{992B2DB0-2066-4405-852C-5CF869CE5E52}" type="parTrans" cxnId="{3E11B084-6739-4C85-B744-58A952E4D10D}">
      <dgm:prSet/>
      <dgm:spPr/>
      <dgm:t>
        <a:bodyPr/>
        <a:lstStyle/>
        <a:p>
          <a:endParaRPr lang="en-US"/>
        </a:p>
      </dgm:t>
    </dgm:pt>
    <dgm:pt modelId="{7AC6BB7A-471A-4C2B-B0D8-C9D9FE544B43}" type="sibTrans" cxnId="{3E11B084-6739-4C85-B744-58A952E4D10D}">
      <dgm:prSet/>
      <dgm:spPr/>
      <dgm:t>
        <a:bodyPr/>
        <a:lstStyle/>
        <a:p>
          <a:endParaRPr lang="en-US"/>
        </a:p>
      </dgm:t>
    </dgm:pt>
    <dgm:pt modelId="{6C13A48D-CA05-452A-8084-BD4BF3634CFF}" type="asst">
      <dgm:prSet phldrT="[Text]"/>
      <dgm:spPr/>
      <dgm:t>
        <a:bodyPr/>
        <a:lstStyle/>
        <a:p>
          <a:r>
            <a:rPr lang="en-US" dirty="0"/>
            <a:t>Supervised learning</a:t>
          </a:r>
        </a:p>
      </dgm:t>
    </dgm:pt>
    <dgm:pt modelId="{0E23D012-5BC1-4ED6-AF23-D7A97647ABDA}" type="parTrans" cxnId="{78A399FD-DBF9-48D6-AD06-FC98C4A318B9}">
      <dgm:prSet/>
      <dgm:spPr/>
      <dgm:t>
        <a:bodyPr/>
        <a:lstStyle/>
        <a:p>
          <a:endParaRPr lang="en-US"/>
        </a:p>
      </dgm:t>
    </dgm:pt>
    <dgm:pt modelId="{1EC839DE-7F29-4E00-81E3-ED391C539622}" type="sibTrans" cxnId="{78A399FD-DBF9-48D6-AD06-FC98C4A318B9}">
      <dgm:prSet/>
      <dgm:spPr/>
      <dgm:t>
        <a:bodyPr/>
        <a:lstStyle/>
        <a:p>
          <a:endParaRPr lang="en-US"/>
        </a:p>
      </dgm:t>
    </dgm:pt>
    <dgm:pt modelId="{4CA88ECD-0456-4B08-B54D-8BDB022B2160}" type="asst">
      <dgm:prSet phldrT="[Text]"/>
      <dgm:spPr/>
      <dgm:t>
        <a:bodyPr/>
        <a:lstStyle/>
        <a:p>
          <a:r>
            <a:rPr lang="en-US"/>
            <a:t>Unsupervised learning</a:t>
          </a:r>
          <a:endParaRPr lang="en-US" dirty="0"/>
        </a:p>
      </dgm:t>
    </dgm:pt>
    <dgm:pt modelId="{5E25CB69-A5CF-4432-B747-0186ACFE4069}" type="parTrans" cxnId="{0D374FA1-0738-427C-AF15-00A6C243A92C}">
      <dgm:prSet/>
      <dgm:spPr/>
      <dgm:t>
        <a:bodyPr/>
        <a:lstStyle/>
        <a:p>
          <a:endParaRPr lang="en-US"/>
        </a:p>
      </dgm:t>
    </dgm:pt>
    <dgm:pt modelId="{1858DB2E-634D-40AD-91B5-7E22A8F57A95}" type="sibTrans" cxnId="{0D374FA1-0738-427C-AF15-00A6C243A92C}">
      <dgm:prSet/>
      <dgm:spPr/>
      <dgm:t>
        <a:bodyPr/>
        <a:lstStyle/>
        <a:p>
          <a:endParaRPr lang="en-US"/>
        </a:p>
      </dgm:t>
    </dgm:pt>
    <dgm:pt modelId="{58E0F2C6-9BD8-41A1-BEEA-74F292ADC34F}" type="asst">
      <dgm:prSet phldrT="[Text]"/>
      <dgm:spPr/>
      <dgm:t>
        <a:bodyPr/>
        <a:lstStyle/>
        <a:p>
          <a:r>
            <a:rPr lang="en-US" dirty="0" err="1"/>
            <a:t>Semisupervised</a:t>
          </a:r>
          <a:r>
            <a:rPr lang="en-US" dirty="0"/>
            <a:t> learning</a:t>
          </a:r>
        </a:p>
      </dgm:t>
    </dgm:pt>
    <dgm:pt modelId="{58365DDE-BE6A-4AE5-AB50-87F825DC5F60}" type="parTrans" cxnId="{880024E6-D8D9-4BDA-89A6-2CFEB3F6B9E2}">
      <dgm:prSet/>
      <dgm:spPr/>
      <dgm:t>
        <a:bodyPr/>
        <a:lstStyle/>
        <a:p>
          <a:endParaRPr lang="en-US"/>
        </a:p>
      </dgm:t>
    </dgm:pt>
    <dgm:pt modelId="{D21332BF-C2BF-4378-BBCE-9FA3B0F46582}" type="sibTrans" cxnId="{880024E6-D8D9-4BDA-89A6-2CFEB3F6B9E2}">
      <dgm:prSet/>
      <dgm:spPr/>
      <dgm:t>
        <a:bodyPr/>
        <a:lstStyle/>
        <a:p>
          <a:endParaRPr lang="en-US"/>
        </a:p>
      </dgm:t>
    </dgm:pt>
    <dgm:pt modelId="{1D69646F-EB86-456E-B82F-E099CEBE4C37}" type="asst">
      <dgm:prSet phldrT="[Text]"/>
      <dgm:spPr/>
      <dgm:t>
        <a:bodyPr/>
        <a:lstStyle/>
        <a:p>
          <a:r>
            <a:rPr lang="en-US" dirty="0"/>
            <a:t>Reinforcement Learning</a:t>
          </a:r>
        </a:p>
      </dgm:t>
    </dgm:pt>
    <dgm:pt modelId="{3EF3A4D6-F313-4A08-91B5-1A7A54FDEFD1}" type="parTrans" cxnId="{ACF8FE79-E724-4390-849F-DBA272EB44DC}">
      <dgm:prSet/>
      <dgm:spPr/>
      <dgm:t>
        <a:bodyPr/>
        <a:lstStyle/>
        <a:p>
          <a:endParaRPr lang="en-US"/>
        </a:p>
      </dgm:t>
    </dgm:pt>
    <dgm:pt modelId="{AB84B4C1-E77E-40B9-9B49-E0FBCE2D96EA}" type="sibTrans" cxnId="{ACF8FE79-E724-4390-849F-DBA272EB44DC}">
      <dgm:prSet/>
      <dgm:spPr/>
      <dgm:t>
        <a:bodyPr/>
        <a:lstStyle/>
        <a:p>
          <a:endParaRPr lang="en-US"/>
        </a:p>
      </dgm:t>
    </dgm:pt>
    <dgm:pt modelId="{84CFABEA-2EC2-4B4A-B7E2-0DDA1CC9C8E3}" type="pres">
      <dgm:prSet presAssocID="{B01F3747-4767-472B-9071-E56946C29B8D}" presName="mainComposite" presStyleCnt="0">
        <dgm:presLayoutVars>
          <dgm:chPref val="1"/>
          <dgm:dir/>
          <dgm:animOne val="branch"/>
          <dgm:animLvl val="lvl"/>
          <dgm:resizeHandles val="exact"/>
        </dgm:presLayoutVars>
      </dgm:prSet>
      <dgm:spPr/>
    </dgm:pt>
    <dgm:pt modelId="{C484B675-CDAF-44A8-8EB9-834C7228BB15}" type="pres">
      <dgm:prSet presAssocID="{B01F3747-4767-472B-9071-E56946C29B8D}" presName="hierFlow" presStyleCnt="0"/>
      <dgm:spPr/>
    </dgm:pt>
    <dgm:pt modelId="{D77A0C49-6D76-4934-BC0E-DA0F5170FE4A}" type="pres">
      <dgm:prSet presAssocID="{B01F3747-4767-472B-9071-E56946C29B8D}" presName="hierChild1" presStyleCnt="0">
        <dgm:presLayoutVars>
          <dgm:chPref val="1"/>
          <dgm:animOne val="branch"/>
          <dgm:animLvl val="lvl"/>
        </dgm:presLayoutVars>
      </dgm:prSet>
      <dgm:spPr/>
    </dgm:pt>
    <dgm:pt modelId="{D36019EF-4A56-4E85-8128-A64D58E428FC}" type="pres">
      <dgm:prSet presAssocID="{2A197B82-3690-45DA-BF36-E2C94293E144}" presName="Name14" presStyleCnt="0"/>
      <dgm:spPr/>
    </dgm:pt>
    <dgm:pt modelId="{0F1D2712-EFCC-4AB7-823B-A4C9EC57DD12}" type="pres">
      <dgm:prSet presAssocID="{2A197B82-3690-45DA-BF36-E2C94293E144}" presName="level1Shape" presStyleLbl="node0" presStyleIdx="0" presStyleCnt="1" custScaleX="925038" custScaleY="210815" custLinFactX="-22816" custLinFactNeighborX="-100000" custLinFactNeighborY="8166">
        <dgm:presLayoutVars>
          <dgm:chPref val="3"/>
        </dgm:presLayoutVars>
      </dgm:prSet>
      <dgm:spPr/>
    </dgm:pt>
    <dgm:pt modelId="{FBE8DEBD-72AE-4D8C-AF17-6B24EBF2CC2A}" type="pres">
      <dgm:prSet presAssocID="{2A197B82-3690-45DA-BF36-E2C94293E144}" presName="hierChild2" presStyleCnt="0"/>
      <dgm:spPr/>
    </dgm:pt>
    <dgm:pt modelId="{1FFB8026-AD33-44FB-AC17-252911A7CF75}" type="pres">
      <dgm:prSet presAssocID="{1F151024-B3A8-4FD4-A835-0A1AA4587D49}" presName="Name19" presStyleLbl="parChTrans1D2" presStyleIdx="0" presStyleCnt="3"/>
      <dgm:spPr/>
    </dgm:pt>
    <dgm:pt modelId="{3845A56B-5CA2-45FB-A51A-77A6669EE595}" type="pres">
      <dgm:prSet presAssocID="{948F4086-A613-4E98-96D6-CFA57FDC2764}" presName="Name21" presStyleCnt="0"/>
      <dgm:spPr/>
    </dgm:pt>
    <dgm:pt modelId="{F3B5AEB3-3A38-4A6E-AFF0-C1FE31AC2F5B}" type="pres">
      <dgm:prSet presAssocID="{948F4086-A613-4E98-96D6-CFA57FDC2764}" presName="level2Shape" presStyleLbl="asst1" presStyleIdx="0" presStyleCnt="5" custScaleX="338923" custScaleY="154838" custLinFactX="-22816" custLinFactNeighborX="-100000" custLinFactNeighborY="8166"/>
      <dgm:spPr/>
    </dgm:pt>
    <dgm:pt modelId="{79DC6A67-0238-4E91-982E-CE535730D012}" type="pres">
      <dgm:prSet presAssocID="{948F4086-A613-4E98-96D6-CFA57FDC2764}" presName="hierChild3" presStyleCnt="0"/>
      <dgm:spPr/>
    </dgm:pt>
    <dgm:pt modelId="{736D5FEA-239A-468F-BD65-8244B71FCBA5}" type="pres">
      <dgm:prSet presAssocID="{0E23D012-5BC1-4ED6-AF23-D7A97647ABDA}" presName="Name19" presStyleLbl="parChTrans1D3" presStyleIdx="0" presStyleCnt="4"/>
      <dgm:spPr/>
    </dgm:pt>
    <dgm:pt modelId="{A9E7F9E3-5844-4240-BB96-9D2B81F18EE1}" type="pres">
      <dgm:prSet presAssocID="{6C13A48D-CA05-452A-8084-BD4BF3634CFF}" presName="Name21" presStyleCnt="0"/>
      <dgm:spPr/>
    </dgm:pt>
    <dgm:pt modelId="{0381D304-CE50-4476-9102-240498AB3821}" type="pres">
      <dgm:prSet presAssocID="{6C13A48D-CA05-452A-8084-BD4BF3634CFF}" presName="level2Shape" presStyleLbl="asst1" presStyleIdx="1" presStyleCnt="5" custScaleX="185047" custScaleY="143576" custLinFactX="27958" custLinFactNeighborX="100000" custLinFactNeighborY="10659"/>
      <dgm:spPr/>
    </dgm:pt>
    <dgm:pt modelId="{E0F1EF27-43F8-4877-9DEA-F64464CBBE4F}" type="pres">
      <dgm:prSet presAssocID="{6C13A48D-CA05-452A-8084-BD4BF3634CFF}" presName="hierChild3" presStyleCnt="0"/>
      <dgm:spPr/>
    </dgm:pt>
    <dgm:pt modelId="{E8ADEA1E-5D34-408F-A8CE-A8E9AF4D8492}" type="pres">
      <dgm:prSet presAssocID="{5E25CB69-A5CF-4432-B747-0186ACFE4069}" presName="Name19" presStyleLbl="parChTrans1D3" presStyleIdx="1" presStyleCnt="4"/>
      <dgm:spPr/>
    </dgm:pt>
    <dgm:pt modelId="{30EFCDF0-288A-4663-95B5-E13FF128D61B}" type="pres">
      <dgm:prSet presAssocID="{4CA88ECD-0456-4B08-B54D-8BDB022B2160}" presName="Name21" presStyleCnt="0"/>
      <dgm:spPr/>
    </dgm:pt>
    <dgm:pt modelId="{DF36FF59-7D7D-4767-A3DC-F6213889B36D}" type="pres">
      <dgm:prSet presAssocID="{4CA88ECD-0456-4B08-B54D-8BDB022B2160}" presName="level2Shape" presStyleLbl="asst1" presStyleIdx="2" presStyleCnt="5" custScaleX="185047" custScaleY="143576" custLinFactX="27958" custLinFactNeighborX="100000" custLinFactNeighborY="10659"/>
      <dgm:spPr/>
    </dgm:pt>
    <dgm:pt modelId="{C0F9B280-9193-479A-B2C4-B09EEDBFF4EA}" type="pres">
      <dgm:prSet presAssocID="{4CA88ECD-0456-4B08-B54D-8BDB022B2160}" presName="hierChild3" presStyleCnt="0"/>
      <dgm:spPr/>
    </dgm:pt>
    <dgm:pt modelId="{5F810809-826D-47DF-ADC5-34BA112F95E5}" type="pres">
      <dgm:prSet presAssocID="{58365DDE-BE6A-4AE5-AB50-87F825DC5F60}" presName="Name19" presStyleLbl="parChTrans1D3" presStyleIdx="2" presStyleCnt="4"/>
      <dgm:spPr/>
    </dgm:pt>
    <dgm:pt modelId="{5809AEBA-6386-40CA-8762-F77E5EB0D636}" type="pres">
      <dgm:prSet presAssocID="{58E0F2C6-9BD8-41A1-BEEA-74F292ADC34F}" presName="Name21" presStyleCnt="0"/>
      <dgm:spPr/>
    </dgm:pt>
    <dgm:pt modelId="{6094DAD7-C749-4E40-A6D5-154516F5A687}" type="pres">
      <dgm:prSet presAssocID="{58E0F2C6-9BD8-41A1-BEEA-74F292ADC34F}" presName="level2Shape" presStyleLbl="asst1" presStyleIdx="3" presStyleCnt="5" custScaleX="185047" custScaleY="143576" custLinFactX="27958" custLinFactNeighborX="100000" custLinFactNeighborY="10659"/>
      <dgm:spPr/>
    </dgm:pt>
    <dgm:pt modelId="{A90E9930-582A-4D69-B25D-C27C824FE2A4}" type="pres">
      <dgm:prSet presAssocID="{58E0F2C6-9BD8-41A1-BEEA-74F292ADC34F}" presName="hierChild3" presStyleCnt="0"/>
      <dgm:spPr/>
    </dgm:pt>
    <dgm:pt modelId="{393C9DDC-61C9-4004-A0C9-9257A2FF9C02}" type="pres">
      <dgm:prSet presAssocID="{3EF3A4D6-F313-4A08-91B5-1A7A54FDEFD1}" presName="Name19" presStyleLbl="parChTrans1D3" presStyleIdx="3" presStyleCnt="4"/>
      <dgm:spPr/>
    </dgm:pt>
    <dgm:pt modelId="{6152DE8C-7134-4078-A8FE-7622EC50CFA6}" type="pres">
      <dgm:prSet presAssocID="{1D69646F-EB86-456E-B82F-E099CEBE4C37}" presName="Name21" presStyleCnt="0"/>
      <dgm:spPr/>
    </dgm:pt>
    <dgm:pt modelId="{C2CC834D-A1E4-41CF-BA39-0184B2C573E0}" type="pres">
      <dgm:prSet presAssocID="{1D69646F-EB86-456E-B82F-E099CEBE4C37}" presName="level2Shape" presStyleLbl="asst1" presStyleIdx="4" presStyleCnt="5" custScaleX="185047" custScaleY="143576" custLinFactX="27958" custLinFactNeighborX="100000" custLinFactNeighborY="10659"/>
      <dgm:spPr/>
    </dgm:pt>
    <dgm:pt modelId="{B6B6C428-DF01-46F9-84B8-91CD79B68E7B}" type="pres">
      <dgm:prSet presAssocID="{1D69646F-EB86-456E-B82F-E099CEBE4C37}" presName="hierChild3" presStyleCnt="0"/>
      <dgm:spPr/>
    </dgm:pt>
    <dgm:pt modelId="{40707CD7-854B-4726-BDEE-B35AE5A5F2F4}" type="pres">
      <dgm:prSet presAssocID="{43C2C614-3404-4500-BD29-C625684B938C}" presName="Name19" presStyleLbl="parChTrans1D2" presStyleIdx="1" presStyleCnt="3"/>
      <dgm:spPr/>
    </dgm:pt>
    <dgm:pt modelId="{81215DE6-D26E-4388-9F34-4D49A6ECDFBA}" type="pres">
      <dgm:prSet presAssocID="{14FA4792-479B-4D09-9ED1-E7B4228E6315}" presName="Name21" presStyleCnt="0"/>
      <dgm:spPr/>
    </dgm:pt>
    <dgm:pt modelId="{213971AA-B921-4E7C-9AFA-AEECAD49A56F}" type="pres">
      <dgm:prSet presAssocID="{14FA4792-479B-4D09-9ED1-E7B4228E6315}" presName="level2Shape" presStyleLbl="node2" presStyleIdx="0" presStyleCnt="2" custScaleX="338923" custScaleY="154838" custLinFactX="-22816" custLinFactNeighborX="-100000" custLinFactNeighborY="8166"/>
      <dgm:spPr/>
    </dgm:pt>
    <dgm:pt modelId="{F3E8FE7A-9CCD-4CF8-8BAB-A3B646590612}" type="pres">
      <dgm:prSet presAssocID="{14FA4792-479B-4D09-9ED1-E7B4228E6315}" presName="hierChild3" presStyleCnt="0"/>
      <dgm:spPr/>
    </dgm:pt>
    <dgm:pt modelId="{6A7867F4-D774-4ECD-8AD6-F637D328DDA3}" type="pres">
      <dgm:prSet presAssocID="{992B2DB0-2066-4405-852C-5CF869CE5E52}" presName="Name19" presStyleLbl="parChTrans1D2" presStyleIdx="2" presStyleCnt="3"/>
      <dgm:spPr/>
    </dgm:pt>
    <dgm:pt modelId="{D1C4B6F1-556F-40A4-B865-1D780979B134}" type="pres">
      <dgm:prSet presAssocID="{7FD0BE2A-4EB0-4D28-B10C-100CF3EA5489}" presName="Name21" presStyleCnt="0"/>
      <dgm:spPr/>
    </dgm:pt>
    <dgm:pt modelId="{7C7046FB-039C-4F6C-8B73-ED991C79B132}" type="pres">
      <dgm:prSet presAssocID="{7FD0BE2A-4EB0-4D28-B10C-100CF3EA5489}" presName="level2Shape" presStyleLbl="node2" presStyleIdx="1" presStyleCnt="2" custScaleX="338923" custScaleY="154838" custLinFactX="-22816" custLinFactNeighborX="-100000" custLinFactNeighborY="8166"/>
      <dgm:spPr/>
    </dgm:pt>
    <dgm:pt modelId="{4C9A257E-F00E-4D43-966F-9C661846CEB0}" type="pres">
      <dgm:prSet presAssocID="{7FD0BE2A-4EB0-4D28-B10C-100CF3EA5489}" presName="hierChild3" presStyleCnt="0"/>
      <dgm:spPr/>
    </dgm:pt>
    <dgm:pt modelId="{ECA703FC-91AE-472A-962B-11BA711A79CF}" type="pres">
      <dgm:prSet presAssocID="{B01F3747-4767-472B-9071-E56946C29B8D}" presName="bgShapesFlow" presStyleCnt="0"/>
      <dgm:spPr/>
    </dgm:pt>
  </dgm:ptLst>
  <dgm:cxnLst>
    <dgm:cxn modelId="{D437CE1B-BE88-4D3B-AF4C-2E733C2AC157}" type="presOf" srcId="{992B2DB0-2066-4405-852C-5CF869CE5E52}" destId="{6A7867F4-D774-4ECD-8AD6-F637D328DDA3}" srcOrd="0" destOrd="0" presId="urn:microsoft.com/office/officeart/2005/8/layout/hierarchy6"/>
    <dgm:cxn modelId="{E5594822-4846-48E7-826E-E9B6DBA8B577}" type="presOf" srcId="{14FA4792-479B-4D09-9ED1-E7B4228E6315}" destId="{213971AA-B921-4E7C-9AFA-AEECAD49A56F}" srcOrd="0" destOrd="0" presId="urn:microsoft.com/office/officeart/2005/8/layout/hierarchy6"/>
    <dgm:cxn modelId="{B7369737-E979-4001-8D70-E71C6AC4C926}" type="presOf" srcId="{4CA88ECD-0456-4B08-B54D-8BDB022B2160}" destId="{DF36FF59-7D7D-4767-A3DC-F6213889B36D}" srcOrd="0" destOrd="0" presId="urn:microsoft.com/office/officeart/2005/8/layout/hierarchy6"/>
    <dgm:cxn modelId="{8A79023B-8583-48FA-92A3-0AC6CE714C6C}" type="presOf" srcId="{2A197B82-3690-45DA-BF36-E2C94293E144}" destId="{0F1D2712-EFCC-4AB7-823B-A4C9EC57DD12}" srcOrd="0" destOrd="0" presId="urn:microsoft.com/office/officeart/2005/8/layout/hierarchy6"/>
    <dgm:cxn modelId="{28110047-F759-46D7-901E-99C310A58841}" srcId="{B01F3747-4767-472B-9071-E56946C29B8D}" destId="{2A197B82-3690-45DA-BF36-E2C94293E144}" srcOrd="0" destOrd="0" parTransId="{3A2A0903-38FC-4594-86D4-824B0F222D1A}" sibTransId="{D99E5DF8-386C-45E4-99E2-F3EC1F6663E1}"/>
    <dgm:cxn modelId="{9B754675-3E47-4D50-B661-8E7071E43738}" type="presOf" srcId="{43C2C614-3404-4500-BD29-C625684B938C}" destId="{40707CD7-854B-4726-BDEE-B35AE5A5F2F4}" srcOrd="0" destOrd="0" presId="urn:microsoft.com/office/officeart/2005/8/layout/hierarchy6"/>
    <dgm:cxn modelId="{ACF8FE79-E724-4390-849F-DBA272EB44DC}" srcId="{948F4086-A613-4E98-96D6-CFA57FDC2764}" destId="{1D69646F-EB86-456E-B82F-E099CEBE4C37}" srcOrd="3" destOrd="0" parTransId="{3EF3A4D6-F313-4A08-91B5-1A7A54FDEFD1}" sibTransId="{AB84B4C1-E77E-40B9-9B49-E0FBCE2D96EA}"/>
    <dgm:cxn modelId="{DE93CC81-0C67-4491-8B91-85523A9D310F}" type="presOf" srcId="{58E0F2C6-9BD8-41A1-BEEA-74F292ADC34F}" destId="{6094DAD7-C749-4E40-A6D5-154516F5A687}" srcOrd="0" destOrd="0" presId="urn:microsoft.com/office/officeart/2005/8/layout/hierarchy6"/>
    <dgm:cxn modelId="{3E11B084-6739-4C85-B744-58A952E4D10D}" srcId="{2A197B82-3690-45DA-BF36-E2C94293E144}" destId="{7FD0BE2A-4EB0-4D28-B10C-100CF3EA5489}" srcOrd="2" destOrd="0" parTransId="{992B2DB0-2066-4405-852C-5CF869CE5E52}" sibTransId="{7AC6BB7A-471A-4C2B-B0D8-C9D9FE544B43}"/>
    <dgm:cxn modelId="{0D374FA1-0738-427C-AF15-00A6C243A92C}" srcId="{948F4086-A613-4E98-96D6-CFA57FDC2764}" destId="{4CA88ECD-0456-4B08-B54D-8BDB022B2160}" srcOrd="1" destOrd="0" parTransId="{5E25CB69-A5CF-4432-B747-0186ACFE4069}" sibTransId="{1858DB2E-634D-40AD-91B5-7E22A8F57A95}"/>
    <dgm:cxn modelId="{DC64ADA3-9621-4CCE-940D-25EFB136512D}" type="presOf" srcId="{1D69646F-EB86-456E-B82F-E099CEBE4C37}" destId="{C2CC834D-A1E4-41CF-BA39-0184B2C573E0}" srcOrd="0" destOrd="0" presId="urn:microsoft.com/office/officeart/2005/8/layout/hierarchy6"/>
    <dgm:cxn modelId="{AEBA5BA6-9125-4EAA-B44E-4F69DA6950FE}" srcId="{2A197B82-3690-45DA-BF36-E2C94293E144}" destId="{14FA4792-479B-4D09-9ED1-E7B4228E6315}" srcOrd="1" destOrd="0" parTransId="{43C2C614-3404-4500-BD29-C625684B938C}" sibTransId="{487B2D7D-0E8C-467C-AC30-597F2FAA8364}"/>
    <dgm:cxn modelId="{3FFC0FBF-FD43-4E72-9918-C86B634B355C}" type="presOf" srcId="{3EF3A4D6-F313-4A08-91B5-1A7A54FDEFD1}" destId="{393C9DDC-61C9-4004-A0C9-9257A2FF9C02}" srcOrd="0" destOrd="0" presId="urn:microsoft.com/office/officeart/2005/8/layout/hierarchy6"/>
    <dgm:cxn modelId="{504348C1-B993-4BE4-A700-F0B4C97AD947}" type="presOf" srcId="{6C13A48D-CA05-452A-8084-BD4BF3634CFF}" destId="{0381D304-CE50-4476-9102-240498AB3821}" srcOrd="0" destOrd="0" presId="urn:microsoft.com/office/officeart/2005/8/layout/hierarchy6"/>
    <dgm:cxn modelId="{F07F45C6-DE56-4A13-9AE4-4BEE46F553A2}" srcId="{2A197B82-3690-45DA-BF36-E2C94293E144}" destId="{948F4086-A613-4E98-96D6-CFA57FDC2764}" srcOrd="0" destOrd="0" parTransId="{1F151024-B3A8-4FD4-A835-0A1AA4587D49}" sibTransId="{A8C76BC4-0CCA-4995-8DB3-2B4643B2736E}"/>
    <dgm:cxn modelId="{0F5D12C7-918B-4BF1-8337-0430C8BD6BAA}" type="presOf" srcId="{B01F3747-4767-472B-9071-E56946C29B8D}" destId="{84CFABEA-2EC2-4B4A-B7E2-0DDA1CC9C8E3}" srcOrd="0" destOrd="0" presId="urn:microsoft.com/office/officeart/2005/8/layout/hierarchy6"/>
    <dgm:cxn modelId="{ABED34D0-7078-4C75-B6F0-DDDAF034ABB9}" type="presOf" srcId="{5E25CB69-A5CF-4432-B747-0186ACFE4069}" destId="{E8ADEA1E-5D34-408F-A8CE-A8E9AF4D8492}" srcOrd="0" destOrd="0" presId="urn:microsoft.com/office/officeart/2005/8/layout/hierarchy6"/>
    <dgm:cxn modelId="{9B348BDA-71C3-4CE7-92B0-4F302194C790}" type="presOf" srcId="{948F4086-A613-4E98-96D6-CFA57FDC2764}" destId="{F3B5AEB3-3A38-4A6E-AFF0-C1FE31AC2F5B}" srcOrd="0" destOrd="0" presId="urn:microsoft.com/office/officeart/2005/8/layout/hierarchy6"/>
    <dgm:cxn modelId="{880024E6-D8D9-4BDA-89A6-2CFEB3F6B9E2}" srcId="{948F4086-A613-4E98-96D6-CFA57FDC2764}" destId="{58E0F2C6-9BD8-41A1-BEEA-74F292ADC34F}" srcOrd="2" destOrd="0" parTransId="{58365DDE-BE6A-4AE5-AB50-87F825DC5F60}" sibTransId="{D21332BF-C2BF-4378-BBCE-9FA3B0F46582}"/>
    <dgm:cxn modelId="{ED2DE8F0-0B99-49FF-B845-F964181C4A75}" type="presOf" srcId="{1F151024-B3A8-4FD4-A835-0A1AA4587D49}" destId="{1FFB8026-AD33-44FB-AC17-252911A7CF75}" srcOrd="0" destOrd="0" presId="urn:microsoft.com/office/officeart/2005/8/layout/hierarchy6"/>
    <dgm:cxn modelId="{B1151BF3-A0EB-4974-BDBD-C85F3D126BAD}" type="presOf" srcId="{7FD0BE2A-4EB0-4D28-B10C-100CF3EA5489}" destId="{7C7046FB-039C-4F6C-8B73-ED991C79B132}" srcOrd="0" destOrd="0" presId="urn:microsoft.com/office/officeart/2005/8/layout/hierarchy6"/>
    <dgm:cxn modelId="{0A068CF9-8CEF-4B1B-B1DC-F33C9F3BBF77}" type="presOf" srcId="{58365DDE-BE6A-4AE5-AB50-87F825DC5F60}" destId="{5F810809-826D-47DF-ADC5-34BA112F95E5}" srcOrd="0" destOrd="0" presId="urn:microsoft.com/office/officeart/2005/8/layout/hierarchy6"/>
    <dgm:cxn modelId="{4FB03EFC-BAF0-4734-8441-9C4B06E04480}" type="presOf" srcId="{0E23D012-5BC1-4ED6-AF23-D7A97647ABDA}" destId="{736D5FEA-239A-468F-BD65-8244B71FCBA5}" srcOrd="0" destOrd="0" presId="urn:microsoft.com/office/officeart/2005/8/layout/hierarchy6"/>
    <dgm:cxn modelId="{78A399FD-DBF9-48D6-AD06-FC98C4A318B9}" srcId="{948F4086-A613-4E98-96D6-CFA57FDC2764}" destId="{6C13A48D-CA05-452A-8084-BD4BF3634CFF}" srcOrd="0" destOrd="0" parTransId="{0E23D012-5BC1-4ED6-AF23-D7A97647ABDA}" sibTransId="{1EC839DE-7F29-4E00-81E3-ED391C539622}"/>
    <dgm:cxn modelId="{039ABAFE-D52B-4E60-A3D1-CD867901D02C}" type="presParOf" srcId="{84CFABEA-2EC2-4B4A-B7E2-0DDA1CC9C8E3}" destId="{C484B675-CDAF-44A8-8EB9-834C7228BB15}" srcOrd="0" destOrd="0" presId="urn:microsoft.com/office/officeart/2005/8/layout/hierarchy6"/>
    <dgm:cxn modelId="{8127E6FC-48B5-4847-A426-7CA1C8D01B00}" type="presParOf" srcId="{C484B675-CDAF-44A8-8EB9-834C7228BB15}" destId="{D77A0C49-6D76-4934-BC0E-DA0F5170FE4A}" srcOrd="0" destOrd="0" presId="urn:microsoft.com/office/officeart/2005/8/layout/hierarchy6"/>
    <dgm:cxn modelId="{828625D8-2102-400B-A049-DB68F4FBA1D8}" type="presParOf" srcId="{D77A0C49-6D76-4934-BC0E-DA0F5170FE4A}" destId="{D36019EF-4A56-4E85-8128-A64D58E428FC}" srcOrd="0" destOrd="0" presId="urn:microsoft.com/office/officeart/2005/8/layout/hierarchy6"/>
    <dgm:cxn modelId="{E6882461-63F3-49BF-86FE-CCA6078CDADC}" type="presParOf" srcId="{D36019EF-4A56-4E85-8128-A64D58E428FC}" destId="{0F1D2712-EFCC-4AB7-823B-A4C9EC57DD12}" srcOrd="0" destOrd="0" presId="urn:microsoft.com/office/officeart/2005/8/layout/hierarchy6"/>
    <dgm:cxn modelId="{A459047A-4BF6-451F-9CC7-8F3C718EB137}" type="presParOf" srcId="{D36019EF-4A56-4E85-8128-A64D58E428FC}" destId="{FBE8DEBD-72AE-4D8C-AF17-6B24EBF2CC2A}" srcOrd="1" destOrd="0" presId="urn:microsoft.com/office/officeart/2005/8/layout/hierarchy6"/>
    <dgm:cxn modelId="{DC8CE191-4C1E-4385-9510-E4951BA711D0}" type="presParOf" srcId="{FBE8DEBD-72AE-4D8C-AF17-6B24EBF2CC2A}" destId="{1FFB8026-AD33-44FB-AC17-252911A7CF75}" srcOrd="0" destOrd="0" presId="urn:microsoft.com/office/officeart/2005/8/layout/hierarchy6"/>
    <dgm:cxn modelId="{DBE7A240-A9F5-479C-AF18-00C774C05647}" type="presParOf" srcId="{FBE8DEBD-72AE-4D8C-AF17-6B24EBF2CC2A}" destId="{3845A56B-5CA2-45FB-A51A-77A6669EE595}" srcOrd="1" destOrd="0" presId="urn:microsoft.com/office/officeart/2005/8/layout/hierarchy6"/>
    <dgm:cxn modelId="{50DC0535-1CCB-4CF6-8B43-0BD5B7F7EB71}" type="presParOf" srcId="{3845A56B-5CA2-45FB-A51A-77A6669EE595}" destId="{F3B5AEB3-3A38-4A6E-AFF0-C1FE31AC2F5B}" srcOrd="0" destOrd="0" presId="urn:microsoft.com/office/officeart/2005/8/layout/hierarchy6"/>
    <dgm:cxn modelId="{8EC09823-0523-4FCA-9F24-2A751337D0A3}" type="presParOf" srcId="{3845A56B-5CA2-45FB-A51A-77A6669EE595}" destId="{79DC6A67-0238-4E91-982E-CE535730D012}" srcOrd="1" destOrd="0" presId="urn:microsoft.com/office/officeart/2005/8/layout/hierarchy6"/>
    <dgm:cxn modelId="{4882E998-B13A-4700-AB86-A2CDC0FDEE4F}" type="presParOf" srcId="{79DC6A67-0238-4E91-982E-CE535730D012}" destId="{736D5FEA-239A-468F-BD65-8244B71FCBA5}" srcOrd="0" destOrd="0" presId="urn:microsoft.com/office/officeart/2005/8/layout/hierarchy6"/>
    <dgm:cxn modelId="{1AE9ED64-52EB-47BB-BE59-334597774FBB}" type="presParOf" srcId="{79DC6A67-0238-4E91-982E-CE535730D012}" destId="{A9E7F9E3-5844-4240-BB96-9D2B81F18EE1}" srcOrd="1" destOrd="0" presId="urn:microsoft.com/office/officeart/2005/8/layout/hierarchy6"/>
    <dgm:cxn modelId="{760AB05A-5A4D-4955-8DE2-92127274BD86}" type="presParOf" srcId="{A9E7F9E3-5844-4240-BB96-9D2B81F18EE1}" destId="{0381D304-CE50-4476-9102-240498AB3821}" srcOrd="0" destOrd="0" presId="urn:microsoft.com/office/officeart/2005/8/layout/hierarchy6"/>
    <dgm:cxn modelId="{8CDCC868-B2D3-4163-9EB6-5FC2AA329AAF}" type="presParOf" srcId="{A9E7F9E3-5844-4240-BB96-9D2B81F18EE1}" destId="{E0F1EF27-43F8-4877-9DEA-F64464CBBE4F}" srcOrd="1" destOrd="0" presId="urn:microsoft.com/office/officeart/2005/8/layout/hierarchy6"/>
    <dgm:cxn modelId="{8B45256E-FDF9-437B-B204-3DDAE6E1C718}" type="presParOf" srcId="{79DC6A67-0238-4E91-982E-CE535730D012}" destId="{E8ADEA1E-5D34-408F-A8CE-A8E9AF4D8492}" srcOrd="2" destOrd="0" presId="urn:microsoft.com/office/officeart/2005/8/layout/hierarchy6"/>
    <dgm:cxn modelId="{BEB9860E-AE7D-434D-BE38-969B3018AACF}" type="presParOf" srcId="{79DC6A67-0238-4E91-982E-CE535730D012}" destId="{30EFCDF0-288A-4663-95B5-E13FF128D61B}" srcOrd="3" destOrd="0" presId="urn:microsoft.com/office/officeart/2005/8/layout/hierarchy6"/>
    <dgm:cxn modelId="{259AAADB-B92A-470D-8CEC-43C6F5064273}" type="presParOf" srcId="{30EFCDF0-288A-4663-95B5-E13FF128D61B}" destId="{DF36FF59-7D7D-4767-A3DC-F6213889B36D}" srcOrd="0" destOrd="0" presId="urn:microsoft.com/office/officeart/2005/8/layout/hierarchy6"/>
    <dgm:cxn modelId="{96269558-8F4A-48C5-862F-1FE19CC9BBBF}" type="presParOf" srcId="{30EFCDF0-288A-4663-95B5-E13FF128D61B}" destId="{C0F9B280-9193-479A-B2C4-B09EEDBFF4EA}" srcOrd="1" destOrd="0" presId="urn:microsoft.com/office/officeart/2005/8/layout/hierarchy6"/>
    <dgm:cxn modelId="{5E210732-63C9-4A58-BB77-BA9555B27E12}" type="presParOf" srcId="{79DC6A67-0238-4E91-982E-CE535730D012}" destId="{5F810809-826D-47DF-ADC5-34BA112F95E5}" srcOrd="4" destOrd="0" presId="urn:microsoft.com/office/officeart/2005/8/layout/hierarchy6"/>
    <dgm:cxn modelId="{A3CC3E70-3A17-40BE-B366-7E1E13D7F870}" type="presParOf" srcId="{79DC6A67-0238-4E91-982E-CE535730D012}" destId="{5809AEBA-6386-40CA-8762-F77E5EB0D636}" srcOrd="5" destOrd="0" presId="urn:microsoft.com/office/officeart/2005/8/layout/hierarchy6"/>
    <dgm:cxn modelId="{E0989028-C003-4BC5-AB7B-68C933D18731}" type="presParOf" srcId="{5809AEBA-6386-40CA-8762-F77E5EB0D636}" destId="{6094DAD7-C749-4E40-A6D5-154516F5A687}" srcOrd="0" destOrd="0" presId="urn:microsoft.com/office/officeart/2005/8/layout/hierarchy6"/>
    <dgm:cxn modelId="{C4027651-0D97-48E9-AC93-3DB25757E145}" type="presParOf" srcId="{5809AEBA-6386-40CA-8762-F77E5EB0D636}" destId="{A90E9930-582A-4D69-B25D-C27C824FE2A4}" srcOrd="1" destOrd="0" presId="urn:microsoft.com/office/officeart/2005/8/layout/hierarchy6"/>
    <dgm:cxn modelId="{3B11EDE1-E3E9-467A-B39B-B680B186EF70}" type="presParOf" srcId="{79DC6A67-0238-4E91-982E-CE535730D012}" destId="{393C9DDC-61C9-4004-A0C9-9257A2FF9C02}" srcOrd="6" destOrd="0" presId="urn:microsoft.com/office/officeart/2005/8/layout/hierarchy6"/>
    <dgm:cxn modelId="{2AA42F92-1DD6-4613-B2D9-9D96C5A80E8E}" type="presParOf" srcId="{79DC6A67-0238-4E91-982E-CE535730D012}" destId="{6152DE8C-7134-4078-A8FE-7622EC50CFA6}" srcOrd="7" destOrd="0" presId="urn:microsoft.com/office/officeart/2005/8/layout/hierarchy6"/>
    <dgm:cxn modelId="{24BF2FC7-575C-4B82-90CA-BF8788752125}" type="presParOf" srcId="{6152DE8C-7134-4078-A8FE-7622EC50CFA6}" destId="{C2CC834D-A1E4-41CF-BA39-0184B2C573E0}" srcOrd="0" destOrd="0" presId="urn:microsoft.com/office/officeart/2005/8/layout/hierarchy6"/>
    <dgm:cxn modelId="{E182DB38-2A00-4ACC-BEF1-0C574FDCA070}" type="presParOf" srcId="{6152DE8C-7134-4078-A8FE-7622EC50CFA6}" destId="{B6B6C428-DF01-46F9-84B8-91CD79B68E7B}" srcOrd="1" destOrd="0" presId="urn:microsoft.com/office/officeart/2005/8/layout/hierarchy6"/>
    <dgm:cxn modelId="{BDF4DE2F-F05E-401A-91F3-DE01986DD916}" type="presParOf" srcId="{FBE8DEBD-72AE-4D8C-AF17-6B24EBF2CC2A}" destId="{40707CD7-854B-4726-BDEE-B35AE5A5F2F4}" srcOrd="2" destOrd="0" presId="urn:microsoft.com/office/officeart/2005/8/layout/hierarchy6"/>
    <dgm:cxn modelId="{3F218BB5-CDD8-4E80-9DB2-2B58C63283E7}" type="presParOf" srcId="{FBE8DEBD-72AE-4D8C-AF17-6B24EBF2CC2A}" destId="{81215DE6-D26E-4388-9F34-4D49A6ECDFBA}" srcOrd="3" destOrd="0" presId="urn:microsoft.com/office/officeart/2005/8/layout/hierarchy6"/>
    <dgm:cxn modelId="{A6F589B5-4C17-4DF7-B928-FD4DDC0F40E5}" type="presParOf" srcId="{81215DE6-D26E-4388-9F34-4D49A6ECDFBA}" destId="{213971AA-B921-4E7C-9AFA-AEECAD49A56F}" srcOrd="0" destOrd="0" presId="urn:microsoft.com/office/officeart/2005/8/layout/hierarchy6"/>
    <dgm:cxn modelId="{AB543065-6772-4B71-97C8-305118AF843D}" type="presParOf" srcId="{81215DE6-D26E-4388-9F34-4D49A6ECDFBA}" destId="{F3E8FE7A-9CCD-4CF8-8BAB-A3B646590612}" srcOrd="1" destOrd="0" presId="urn:microsoft.com/office/officeart/2005/8/layout/hierarchy6"/>
    <dgm:cxn modelId="{6BD550BF-FEEC-468C-916C-9F806177BF4E}" type="presParOf" srcId="{FBE8DEBD-72AE-4D8C-AF17-6B24EBF2CC2A}" destId="{6A7867F4-D774-4ECD-8AD6-F637D328DDA3}" srcOrd="4" destOrd="0" presId="urn:microsoft.com/office/officeart/2005/8/layout/hierarchy6"/>
    <dgm:cxn modelId="{DB1A4373-F7BE-4435-AE24-6D554EEB956F}" type="presParOf" srcId="{FBE8DEBD-72AE-4D8C-AF17-6B24EBF2CC2A}" destId="{D1C4B6F1-556F-40A4-B865-1D780979B134}" srcOrd="5" destOrd="0" presId="urn:microsoft.com/office/officeart/2005/8/layout/hierarchy6"/>
    <dgm:cxn modelId="{0240F772-B8C7-4412-A556-AD2D343253FD}" type="presParOf" srcId="{D1C4B6F1-556F-40A4-B865-1D780979B134}" destId="{7C7046FB-039C-4F6C-8B73-ED991C79B132}" srcOrd="0" destOrd="0" presId="urn:microsoft.com/office/officeart/2005/8/layout/hierarchy6"/>
    <dgm:cxn modelId="{E9526C32-3BF6-4E6D-BC97-BF996D0E04AB}" type="presParOf" srcId="{D1C4B6F1-556F-40A4-B865-1D780979B134}" destId="{4C9A257E-F00E-4D43-966F-9C661846CEB0}" srcOrd="1" destOrd="0" presId="urn:microsoft.com/office/officeart/2005/8/layout/hierarchy6"/>
    <dgm:cxn modelId="{808D6D3B-3538-45E3-97ED-2B74AD818F4E}" type="presParOf" srcId="{84CFABEA-2EC2-4B4A-B7E2-0DDA1CC9C8E3}" destId="{ECA703FC-91AE-472A-962B-11BA711A79CF}"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1F3747-4767-472B-9071-E56946C29B8D}"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A197B82-3690-45DA-BF36-E2C94293E144}">
      <dgm:prSet phldrT="[Text]"/>
      <dgm:spPr/>
      <dgm:t>
        <a:bodyPr/>
        <a:lstStyle/>
        <a:p>
          <a:r>
            <a:rPr lang="en-US" dirty="0"/>
            <a:t>Types of Machine Learning Systems</a:t>
          </a:r>
        </a:p>
      </dgm:t>
    </dgm:pt>
    <dgm:pt modelId="{3A2A0903-38FC-4594-86D4-824B0F222D1A}" type="parTrans" cxnId="{28110047-F759-46D7-901E-99C310A58841}">
      <dgm:prSet/>
      <dgm:spPr/>
      <dgm:t>
        <a:bodyPr/>
        <a:lstStyle/>
        <a:p>
          <a:endParaRPr lang="en-US"/>
        </a:p>
      </dgm:t>
    </dgm:pt>
    <dgm:pt modelId="{D99E5DF8-386C-45E4-99E2-F3EC1F6663E1}" type="sibTrans" cxnId="{28110047-F759-46D7-901E-99C310A58841}">
      <dgm:prSet/>
      <dgm:spPr/>
      <dgm:t>
        <a:bodyPr/>
        <a:lstStyle/>
        <a:p>
          <a:endParaRPr lang="en-US"/>
        </a:p>
      </dgm:t>
    </dgm:pt>
    <dgm:pt modelId="{948F4086-A613-4E98-96D6-CFA57FDC2764}" type="asst">
      <dgm:prSet phldrT="[Text]"/>
      <dgm:spPr/>
      <dgm:t>
        <a:bodyPr/>
        <a:lstStyle/>
        <a:p>
          <a:r>
            <a:rPr lang="en-US" dirty="0"/>
            <a:t>Supervised/Unsupervised Learning</a:t>
          </a:r>
        </a:p>
      </dgm:t>
    </dgm:pt>
    <dgm:pt modelId="{1F151024-B3A8-4FD4-A835-0A1AA4587D49}" type="parTrans" cxnId="{F07F45C6-DE56-4A13-9AE4-4BEE46F553A2}">
      <dgm:prSet/>
      <dgm:spPr/>
      <dgm:t>
        <a:bodyPr/>
        <a:lstStyle/>
        <a:p>
          <a:endParaRPr lang="en-US"/>
        </a:p>
      </dgm:t>
    </dgm:pt>
    <dgm:pt modelId="{A8C76BC4-0CCA-4995-8DB3-2B4643B2736E}" type="sibTrans" cxnId="{F07F45C6-DE56-4A13-9AE4-4BEE46F553A2}">
      <dgm:prSet/>
      <dgm:spPr/>
      <dgm:t>
        <a:bodyPr/>
        <a:lstStyle/>
        <a:p>
          <a:endParaRPr lang="en-US"/>
        </a:p>
      </dgm:t>
    </dgm:pt>
    <dgm:pt modelId="{14FA4792-479B-4D09-9ED1-E7B4228E6315}">
      <dgm:prSet phldrT="[Text]"/>
      <dgm:spPr/>
      <dgm:t>
        <a:bodyPr/>
        <a:lstStyle/>
        <a:p>
          <a:r>
            <a:rPr lang="en-US" dirty="0"/>
            <a:t>Batch and Online Learning</a:t>
          </a:r>
        </a:p>
      </dgm:t>
    </dgm:pt>
    <dgm:pt modelId="{43C2C614-3404-4500-BD29-C625684B938C}" type="parTrans" cxnId="{AEBA5BA6-9125-4EAA-B44E-4F69DA6950FE}">
      <dgm:prSet/>
      <dgm:spPr/>
      <dgm:t>
        <a:bodyPr/>
        <a:lstStyle/>
        <a:p>
          <a:endParaRPr lang="en-US"/>
        </a:p>
      </dgm:t>
    </dgm:pt>
    <dgm:pt modelId="{487B2D7D-0E8C-467C-AC30-597F2FAA8364}" type="sibTrans" cxnId="{AEBA5BA6-9125-4EAA-B44E-4F69DA6950FE}">
      <dgm:prSet/>
      <dgm:spPr/>
      <dgm:t>
        <a:bodyPr/>
        <a:lstStyle/>
        <a:p>
          <a:endParaRPr lang="en-US"/>
        </a:p>
      </dgm:t>
    </dgm:pt>
    <dgm:pt modelId="{7FD0BE2A-4EB0-4D28-B10C-100CF3EA5489}">
      <dgm:prSet phldrT="[Text]"/>
      <dgm:spPr/>
      <dgm:t>
        <a:bodyPr/>
        <a:lstStyle/>
        <a:p>
          <a:r>
            <a:rPr lang="en-US" dirty="0"/>
            <a:t>Instance-Based Versus Model-Based Learning</a:t>
          </a:r>
        </a:p>
      </dgm:t>
    </dgm:pt>
    <dgm:pt modelId="{992B2DB0-2066-4405-852C-5CF869CE5E52}" type="parTrans" cxnId="{3E11B084-6739-4C85-B744-58A952E4D10D}">
      <dgm:prSet/>
      <dgm:spPr/>
      <dgm:t>
        <a:bodyPr/>
        <a:lstStyle/>
        <a:p>
          <a:endParaRPr lang="en-US"/>
        </a:p>
      </dgm:t>
    </dgm:pt>
    <dgm:pt modelId="{7AC6BB7A-471A-4C2B-B0D8-C9D9FE544B43}" type="sibTrans" cxnId="{3E11B084-6739-4C85-B744-58A952E4D10D}">
      <dgm:prSet/>
      <dgm:spPr/>
      <dgm:t>
        <a:bodyPr/>
        <a:lstStyle/>
        <a:p>
          <a:endParaRPr lang="en-US"/>
        </a:p>
      </dgm:t>
    </dgm:pt>
    <dgm:pt modelId="{6C13A48D-CA05-452A-8084-BD4BF3634CFF}" type="asst">
      <dgm:prSet phldrT="[Text]"/>
      <dgm:spPr/>
      <dgm:t>
        <a:bodyPr/>
        <a:lstStyle/>
        <a:p>
          <a:r>
            <a:rPr lang="en-US" dirty="0"/>
            <a:t>Supervised learning</a:t>
          </a:r>
        </a:p>
      </dgm:t>
    </dgm:pt>
    <dgm:pt modelId="{0E23D012-5BC1-4ED6-AF23-D7A97647ABDA}" type="parTrans" cxnId="{78A399FD-DBF9-48D6-AD06-FC98C4A318B9}">
      <dgm:prSet/>
      <dgm:spPr/>
      <dgm:t>
        <a:bodyPr/>
        <a:lstStyle/>
        <a:p>
          <a:endParaRPr lang="en-US"/>
        </a:p>
      </dgm:t>
    </dgm:pt>
    <dgm:pt modelId="{1EC839DE-7F29-4E00-81E3-ED391C539622}" type="sibTrans" cxnId="{78A399FD-DBF9-48D6-AD06-FC98C4A318B9}">
      <dgm:prSet/>
      <dgm:spPr/>
      <dgm:t>
        <a:bodyPr/>
        <a:lstStyle/>
        <a:p>
          <a:endParaRPr lang="en-US"/>
        </a:p>
      </dgm:t>
    </dgm:pt>
    <dgm:pt modelId="{4CA88ECD-0456-4B08-B54D-8BDB022B2160}" type="asst">
      <dgm:prSet phldrT="[Text]"/>
      <dgm:spPr/>
      <dgm:t>
        <a:bodyPr/>
        <a:lstStyle/>
        <a:p>
          <a:r>
            <a:rPr lang="en-US"/>
            <a:t>Unsupervised learning</a:t>
          </a:r>
          <a:endParaRPr lang="en-US" dirty="0"/>
        </a:p>
      </dgm:t>
    </dgm:pt>
    <dgm:pt modelId="{5E25CB69-A5CF-4432-B747-0186ACFE4069}" type="parTrans" cxnId="{0D374FA1-0738-427C-AF15-00A6C243A92C}">
      <dgm:prSet/>
      <dgm:spPr/>
      <dgm:t>
        <a:bodyPr/>
        <a:lstStyle/>
        <a:p>
          <a:endParaRPr lang="en-US"/>
        </a:p>
      </dgm:t>
    </dgm:pt>
    <dgm:pt modelId="{1858DB2E-634D-40AD-91B5-7E22A8F57A95}" type="sibTrans" cxnId="{0D374FA1-0738-427C-AF15-00A6C243A92C}">
      <dgm:prSet/>
      <dgm:spPr/>
      <dgm:t>
        <a:bodyPr/>
        <a:lstStyle/>
        <a:p>
          <a:endParaRPr lang="en-US"/>
        </a:p>
      </dgm:t>
    </dgm:pt>
    <dgm:pt modelId="{58E0F2C6-9BD8-41A1-BEEA-74F292ADC34F}" type="asst">
      <dgm:prSet phldrT="[Text]"/>
      <dgm:spPr/>
      <dgm:t>
        <a:bodyPr/>
        <a:lstStyle/>
        <a:p>
          <a:r>
            <a:rPr lang="en-US" dirty="0" err="1"/>
            <a:t>Semisupervised</a:t>
          </a:r>
          <a:r>
            <a:rPr lang="en-US" dirty="0"/>
            <a:t> learning</a:t>
          </a:r>
        </a:p>
      </dgm:t>
    </dgm:pt>
    <dgm:pt modelId="{58365DDE-BE6A-4AE5-AB50-87F825DC5F60}" type="parTrans" cxnId="{880024E6-D8D9-4BDA-89A6-2CFEB3F6B9E2}">
      <dgm:prSet/>
      <dgm:spPr/>
      <dgm:t>
        <a:bodyPr/>
        <a:lstStyle/>
        <a:p>
          <a:endParaRPr lang="en-US"/>
        </a:p>
      </dgm:t>
    </dgm:pt>
    <dgm:pt modelId="{D21332BF-C2BF-4378-BBCE-9FA3B0F46582}" type="sibTrans" cxnId="{880024E6-D8D9-4BDA-89A6-2CFEB3F6B9E2}">
      <dgm:prSet/>
      <dgm:spPr/>
      <dgm:t>
        <a:bodyPr/>
        <a:lstStyle/>
        <a:p>
          <a:endParaRPr lang="en-US"/>
        </a:p>
      </dgm:t>
    </dgm:pt>
    <dgm:pt modelId="{1D69646F-EB86-456E-B82F-E099CEBE4C37}" type="asst">
      <dgm:prSet phldrT="[Text]"/>
      <dgm:spPr/>
      <dgm:t>
        <a:bodyPr/>
        <a:lstStyle/>
        <a:p>
          <a:r>
            <a:rPr lang="en-US" dirty="0"/>
            <a:t>Reinforcement Learning</a:t>
          </a:r>
        </a:p>
      </dgm:t>
    </dgm:pt>
    <dgm:pt modelId="{3EF3A4D6-F313-4A08-91B5-1A7A54FDEFD1}" type="parTrans" cxnId="{ACF8FE79-E724-4390-849F-DBA272EB44DC}">
      <dgm:prSet/>
      <dgm:spPr/>
      <dgm:t>
        <a:bodyPr/>
        <a:lstStyle/>
        <a:p>
          <a:endParaRPr lang="en-US"/>
        </a:p>
      </dgm:t>
    </dgm:pt>
    <dgm:pt modelId="{AB84B4C1-E77E-40B9-9B49-E0FBCE2D96EA}" type="sibTrans" cxnId="{ACF8FE79-E724-4390-849F-DBA272EB44DC}">
      <dgm:prSet/>
      <dgm:spPr/>
      <dgm:t>
        <a:bodyPr/>
        <a:lstStyle/>
        <a:p>
          <a:endParaRPr lang="en-US"/>
        </a:p>
      </dgm:t>
    </dgm:pt>
    <dgm:pt modelId="{84CFABEA-2EC2-4B4A-B7E2-0DDA1CC9C8E3}" type="pres">
      <dgm:prSet presAssocID="{B01F3747-4767-472B-9071-E56946C29B8D}" presName="mainComposite" presStyleCnt="0">
        <dgm:presLayoutVars>
          <dgm:chPref val="1"/>
          <dgm:dir/>
          <dgm:animOne val="branch"/>
          <dgm:animLvl val="lvl"/>
          <dgm:resizeHandles val="exact"/>
        </dgm:presLayoutVars>
      </dgm:prSet>
      <dgm:spPr/>
    </dgm:pt>
    <dgm:pt modelId="{C484B675-CDAF-44A8-8EB9-834C7228BB15}" type="pres">
      <dgm:prSet presAssocID="{B01F3747-4767-472B-9071-E56946C29B8D}" presName="hierFlow" presStyleCnt="0"/>
      <dgm:spPr/>
    </dgm:pt>
    <dgm:pt modelId="{D77A0C49-6D76-4934-BC0E-DA0F5170FE4A}" type="pres">
      <dgm:prSet presAssocID="{B01F3747-4767-472B-9071-E56946C29B8D}" presName="hierChild1" presStyleCnt="0">
        <dgm:presLayoutVars>
          <dgm:chPref val="1"/>
          <dgm:animOne val="branch"/>
          <dgm:animLvl val="lvl"/>
        </dgm:presLayoutVars>
      </dgm:prSet>
      <dgm:spPr/>
    </dgm:pt>
    <dgm:pt modelId="{D36019EF-4A56-4E85-8128-A64D58E428FC}" type="pres">
      <dgm:prSet presAssocID="{2A197B82-3690-45DA-BF36-E2C94293E144}" presName="Name14" presStyleCnt="0"/>
      <dgm:spPr/>
    </dgm:pt>
    <dgm:pt modelId="{0F1D2712-EFCC-4AB7-823B-A4C9EC57DD12}" type="pres">
      <dgm:prSet presAssocID="{2A197B82-3690-45DA-BF36-E2C94293E144}" presName="level1Shape" presStyleLbl="node0" presStyleIdx="0" presStyleCnt="1" custScaleX="925038" custScaleY="210815" custLinFactX="-22816" custLinFactNeighborX="-100000" custLinFactNeighborY="8166">
        <dgm:presLayoutVars>
          <dgm:chPref val="3"/>
        </dgm:presLayoutVars>
      </dgm:prSet>
      <dgm:spPr/>
    </dgm:pt>
    <dgm:pt modelId="{FBE8DEBD-72AE-4D8C-AF17-6B24EBF2CC2A}" type="pres">
      <dgm:prSet presAssocID="{2A197B82-3690-45DA-BF36-E2C94293E144}" presName="hierChild2" presStyleCnt="0"/>
      <dgm:spPr/>
    </dgm:pt>
    <dgm:pt modelId="{1FFB8026-AD33-44FB-AC17-252911A7CF75}" type="pres">
      <dgm:prSet presAssocID="{1F151024-B3A8-4FD4-A835-0A1AA4587D49}" presName="Name19" presStyleLbl="parChTrans1D2" presStyleIdx="0" presStyleCnt="3"/>
      <dgm:spPr/>
    </dgm:pt>
    <dgm:pt modelId="{3845A56B-5CA2-45FB-A51A-77A6669EE595}" type="pres">
      <dgm:prSet presAssocID="{948F4086-A613-4E98-96D6-CFA57FDC2764}" presName="Name21" presStyleCnt="0"/>
      <dgm:spPr/>
    </dgm:pt>
    <dgm:pt modelId="{F3B5AEB3-3A38-4A6E-AFF0-C1FE31AC2F5B}" type="pres">
      <dgm:prSet presAssocID="{948F4086-A613-4E98-96D6-CFA57FDC2764}" presName="level2Shape" presStyleLbl="asst1" presStyleIdx="0" presStyleCnt="5" custScaleX="338923" custScaleY="154838" custLinFactX="-22816" custLinFactNeighborX="-100000" custLinFactNeighborY="8166"/>
      <dgm:spPr/>
    </dgm:pt>
    <dgm:pt modelId="{79DC6A67-0238-4E91-982E-CE535730D012}" type="pres">
      <dgm:prSet presAssocID="{948F4086-A613-4E98-96D6-CFA57FDC2764}" presName="hierChild3" presStyleCnt="0"/>
      <dgm:spPr/>
    </dgm:pt>
    <dgm:pt modelId="{736D5FEA-239A-468F-BD65-8244B71FCBA5}" type="pres">
      <dgm:prSet presAssocID="{0E23D012-5BC1-4ED6-AF23-D7A97647ABDA}" presName="Name19" presStyleLbl="parChTrans1D3" presStyleIdx="0" presStyleCnt="4"/>
      <dgm:spPr/>
    </dgm:pt>
    <dgm:pt modelId="{A9E7F9E3-5844-4240-BB96-9D2B81F18EE1}" type="pres">
      <dgm:prSet presAssocID="{6C13A48D-CA05-452A-8084-BD4BF3634CFF}" presName="Name21" presStyleCnt="0"/>
      <dgm:spPr/>
    </dgm:pt>
    <dgm:pt modelId="{0381D304-CE50-4476-9102-240498AB3821}" type="pres">
      <dgm:prSet presAssocID="{6C13A48D-CA05-452A-8084-BD4BF3634CFF}" presName="level2Shape" presStyleLbl="asst1" presStyleIdx="1" presStyleCnt="5" custScaleX="185047" custScaleY="143576" custLinFactX="27958" custLinFactNeighborX="100000" custLinFactNeighborY="10659"/>
      <dgm:spPr/>
    </dgm:pt>
    <dgm:pt modelId="{E0F1EF27-43F8-4877-9DEA-F64464CBBE4F}" type="pres">
      <dgm:prSet presAssocID="{6C13A48D-CA05-452A-8084-BD4BF3634CFF}" presName="hierChild3" presStyleCnt="0"/>
      <dgm:spPr/>
    </dgm:pt>
    <dgm:pt modelId="{E8ADEA1E-5D34-408F-A8CE-A8E9AF4D8492}" type="pres">
      <dgm:prSet presAssocID="{5E25CB69-A5CF-4432-B747-0186ACFE4069}" presName="Name19" presStyleLbl="parChTrans1D3" presStyleIdx="1" presStyleCnt="4"/>
      <dgm:spPr/>
    </dgm:pt>
    <dgm:pt modelId="{30EFCDF0-288A-4663-95B5-E13FF128D61B}" type="pres">
      <dgm:prSet presAssocID="{4CA88ECD-0456-4B08-B54D-8BDB022B2160}" presName="Name21" presStyleCnt="0"/>
      <dgm:spPr/>
    </dgm:pt>
    <dgm:pt modelId="{DF36FF59-7D7D-4767-A3DC-F6213889B36D}" type="pres">
      <dgm:prSet presAssocID="{4CA88ECD-0456-4B08-B54D-8BDB022B2160}" presName="level2Shape" presStyleLbl="asst1" presStyleIdx="2" presStyleCnt="5" custScaleX="185047" custScaleY="143576" custLinFactX="27958" custLinFactNeighborX="100000" custLinFactNeighborY="10659"/>
      <dgm:spPr/>
    </dgm:pt>
    <dgm:pt modelId="{C0F9B280-9193-479A-B2C4-B09EEDBFF4EA}" type="pres">
      <dgm:prSet presAssocID="{4CA88ECD-0456-4B08-B54D-8BDB022B2160}" presName="hierChild3" presStyleCnt="0"/>
      <dgm:spPr/>
    </dgm:pt>
    <dgm:pt modelId="{5F810809-826D-47DF-ADC5-34BA112F95E5}" type="pres">
      <dgm:prSet presAssocID="{58365DDE-BE6A-4AE5-AB50-87F825DC5F60}" presName="Name19" presStyleLbl="parChTrans1D3" presStyleIdx="2" presStyleCnt="4"/>
      <dgm:spPr/>
    </dgm:pt>
    <dgm:pt modelId="{5809AEBA-6386-40CA-8762-F77E5EB0D636}" type="pres">
      <dgm:prSet presAssocID="{58E0F2C6-9BD8-41A1-BEEA-74F292ADC34F}" presName="Name21" presStyleCnt="0"/>
      <dgm:spPr/>
    </dgm:pt>
    <dgm:pt modelId="{6094DAD7-C749-4E40-A6D5-154516F5A687}" type="pres">
      <dgm:prSet presAssocID="{58E0F2C6-9BD8-41A1-BEEA-74F292ADC34F}" presName="level2Shape" presStyleLbl="asst1" presStyleIdx="3" presStyleCnt="5" custScaleX="185047" custScaleY="143576" custLinFactX="27958" custLinFactNeighborX="100000" custLinFactNeighborY="10659"/>
      <dgm:spPr/>
    </dgm:pt>
    <dgm:pt modelId="{A90E9930-582A-4D69-B25D-C27C824FE2A4}" type="pres">
      <dgm:prSet presAssocID="{58E0F2C6-9BD8-41A1-BEEA-74F292ADC34F}" presName="hierChild3" presStyleCnt="0"/>
      <dgm:spPr/>
    </dgm:pt>
    <dgm:pt modelId="{393C9DDC-61C9-4004-A0C9-9257A2FF9C02}" type="pres">
      <dgm:prSet presAssocID="{3EF3A4D6-F313-4A08-91B5-1A7A54FDEFD1}" presName="Name19" presStyleLbl="parChTrans1D3" presStyleIdx="3" presStyleCnt="4"/>
      <dgm:spPr/>
    </dgm:pt>
    <dgm:pt modelId="{6152DE8C-7134-4078-A8FE-7622EC50CFA6}" type="pres">
      <dgm:prSet presAssocID="{1D69646F-EB86-456E-B82F-E099CEBE4C37}" presName="Name21" presStyleCnt="0"/>
      <dgm:spPr/>
    </dgm:pt>
    <dgm:pt modelId="{C2CC834D-A1E4-41CF-BA39-0184B2C573E0}" type="pres">
      <dgm:prSet presAssocID="{1D69646F-EB86-456E-B82F-E099CEBE4C37}" presName="level2Shape" presStyleLbl="asst1" presStyleIdx="4" presStyleCnt="5" custScaleX="185047" custScaleY="143576" custLinFactX="27958" custLinFactNeighborX="100000" custLinFactNeighborY="10659"/>
      <dgm:spPr/>
    </dgm:pt>
    <dgm:pt modelId="{B6B6C428-DF01-46F9-84B8-91CD79B68E7B}" type="pres">
      <dgm:prSet presAssocID="{1D69646F-EB86-456E-B82F-E099CEBE4C37}" presName="hierChild3" presStyleCnt="0"/>
      <dgm:spPr/>
    </dgm:pt>
    <dgm:pt modelId="{40707CD7-854B-4726-BDEE-B35AE5A5F2F4}" type="pres">
      <dgm:prSet presAssocID="{43C2C614-3404-4500-BD29-C625684B938C}" presName="Name19" presStyleLbl="parChTrans1D2" presStyleIdx="1" presStyleCnt="3"/>
      <dgm:spPr/>
    </dgm:pt>
    <dgm:pt modelId="{81215DE6-D26E-4388-9F34-4D49A6ECDFBA}" type="pres">
      <dgm:prSet presAssocID="{14FA4792-479B-4D09-9ED1-E7B4228E6315}" presName="Name21" presStyleCnt="0"/>
      <dgm:spPr/>
    </dgm:pt>
    <dgm:pt modelId="{213971AA-B921-4E7C-9AFA-AEECAD49A56F}" type="pres">
      <dgm:prSet presAssocID="{14FA4792-479B-4D09-9ED1-E7B4228E6315}" presName="level2Shape" presStyleLbl="node2" presStyleIdx="0" presStyleCnt="2" custScaleX="338923" custScaleY="154838" custLinFactX="-22816" custLinFactNeighborX="-100000" custLinFactNeighborY="8166"/>
      <dgm:spPr/>
    </dgm:pt>
    <dgm:pt modelId="{F3E8FE7A-9CCD-4CF8-8BAB-A3B646590612}" type="pres">
      <dgm:prSet presAssocID="{14FA4792-479B-4D09-9ED1-E7B4228E6315}" presName="hierChild3" presStyleCnt="0"/>
      <dgm:spPr/>
    </dgm:pt>
    <dgm:pt modelId="{6A7867F4-D774-4ECD-8AD6-F637D328DDA3}" type="pres">
      <dgm:prSet presAssocID="{992B2DB0-2066-4405-852C-5CF869CE5E52}" presName="Name19" presStyleLbl="parChTrans1D2" presStyleIdx="2" presStyleCnt="3"/>
      <dgm:spPr/>
    </dgm:pt>
    <dgm:pt modelId="{D1C4B6F1-556F-40A4-B865-1D780979B134}" type="pres">
      <dgm:prSet presAssocID="{7FD0BE2A-4EB0-4D28-B10C-100CF3EA5489}" presName="Name21" presStyleCnt="0"/>
      <dgm:spPr/>
    </dgm:pt>
    <dgm:pt modelId="{7C7046FB-039C-4F6C-8B73-ED991C79B132}" type="pres">
      <dgm:prSet presAssocID="{7FD0BE2A-4EB0-4D28-B10C-100CF3EA5489}" presName="level2Shape" presStyleLbl="node2" presStyleIdx="1" presStyleCnt="2" custScaleX="338923" custScaleY="154838" custLinFactX="-22816" custLinFactNeighborX="-100000" custLinFactNeighborY="8166"/>
      <dgm:spPr/>
    </dgm:pt>
    <dgm:pt modelId="{4C9A257E-F00E-4D43-966F-9C661846CEB0}" type="pres">
      <dgm:prSet presAssocID="{7FD0BE2A-4EB0-4D28-B10C-100CF3EA5489}" presName="hierChild3" presStyleCnt="0"/>
      <dgm:spPr/>
    </dgm:pt>
    <dgm:pt modelId="{ECA703FC-91AE-472A-962B-11BA711A79CF}" type="pres">
      <dgm:prSet presAssocID="{B01F3747-4767-472B-9071-E56946C29B8D}" presName="bgShapesFlow" presStyleCnt="0"/>
      <dgm:spPr/>
    </dgm:pt>
  </dgm:ptLst>
  <dgm:cxnLst>
    <dgm:cxn modelId="{D437CE1B-BE88-4D3B-AF4C-2E733C2AC157}" type="presOf" srcId="{992B2DB0-2066-4405-852C-5CF869CE5E52}" destId="{6A7867F4-D774-4ECD-8AD6-F637D328DDA3}" srcOrd="0" destOrd="0" presId="urn:microsoft.com/office/officeart/2005/8/layout/hierarchy6"/>
    <dgm:cxn modelId="{E5594822-4846-48E7-826E-E9B6DBA8B577}" type="presOf" srcId="{14FA4792-479B-4D09-9ED1-E7B4228E6315}" destId="{213971AA-B921-4E7C-9AFA-AEECAD49A56F}" srcOrd="0" destOrd="0" presId="urn:microsoft.com/office/officeart/2005/8/layout/hierarchy6"/>
    <dgm:cxn modelId="{B7369737-E979-4001-8D70-E71C6AC4C926}" type="presOf" srcId="{4CA88ECD-0456-4B08-B54D-8BDB022B2160}" destId="{DF36FF59-7D7D-4767-A3DC-F6213889B36D}" srcOrd="0" destOrd="0" presId="urn:microsoft.com/office/officeart/2005/8/layout/hierarchy6"/>
    <dgm:cxn modelId="{8A79023B-8583-48FA-92A3-0AC6CE714C6C}" type="presOf" srcId="{2A197B82-3690-45DA-BF36-E2C94293E144}" destId="{0F1D2712-EFCC-4AB7-823B-A4C9EC57DD12}" srcOrd="0" destOrd="0" presId="urn:microsoft.com/office/officeart/2005/8/layout/hierarchy6"/>
    <dgm:cxn modelId="{28110047-F759-46D7-901E-99C310A58841}" srcId="{B01F3747-4767-472B-9071-E56946C29B8D}" destId="{2A197B82-3690-45DA-BF36-E2C94293E144}" srcOrd="0" destOrd="0" parTransId="{3A2A0903-38FC-4594-86D4-824B0F222D1A}" sibTransId="{D99E5DF8-386C-45E4-99E2-F3EC1F6663E1}"/>
    <dgm:cxn modelId="{9B754675-3E47-4D50-B661-8E7071E43738}" type="presOf" srcId="{43C2C614-3404-4500-BD29-C625684B938C}" destId="{40707CD7-854B-4726-BDEE-B35AE5A5F2F4}" srcOrd="0" destOrd="0" presId="urn:microsoft.com/office/officeart/2005/8/layout/hierarchy6"/>
    <dgm:cxn modelId="{ACF8FE79-E724-4390-849F-DBA272EB44DC}" srcId="{948F4086-A613-4E98-96D6-CFA57FDC2764}" destId="{1D69646F-EB86-456E-B82F-E099CEBE4C37}" srcOrd="3" destOrd="0" parTransId="{3EF3A4D6-F313-4A08-91B5-1A7A54FDEFD1}" sibTransId="{AB84B4C1-E77E-40B9-9B49-E0FBCE2D96EA}"/>
    <dgm:cxn modelId="{DE93CC81-0C67-4491-8B91-85523A9D310F}" type="presOf" srcId="{58E0F2C6-9BD8-41A1-BEEA-74F292ADC34F}" destId="{6094DAD7-C749-4E40-A6D5-154516F5A687}" srcOrd="0" destOrd="0" presId="urn:microsoft.com/office/officeart/2005/8/layout/hierarchy6"/>
    <dgm:cxn modelId="{3E11B084-6739-4C85-B744-58A952E4D10D}" srcId="{2A197B82-3690-45DA-BF36-E2C94293E144}" destId="{7FD0BE2A-4EB0-4D28-B10C-100CF3EA5489}" srcOrd="2" destOrd="0" parTransId="{992B2DB0-2066-4405-852C-5CF869CE5E52}" sibTransId="{7AC6BB7A-471A-4C2B-B0D8-C9D9FE544B43}"/>
    <dgm:cxn modelId="{0D374FA1-0738-427C-AF15-00A6C243A92C}" srcId="{948F4086-A613-4E98-96D6-CFA57FDC2764}" destId="{4CA88ECD-0456-4B08-B54D-8BDB022B2160}" srcOrd="1" destOrd="0" parTransId="{5E25CB69-A5CF-4432-B747-0186ACFE4069}" sibTransId="{1858DB2E-634D-40AD-91B5-7E22A8F57A95}"/>
    <dgm:cxn modelId="{DC64ADA3-9621-4CCE-940D-25EFB136512D}" type="presOf" srcId="{1D69646F-EB86-456E-B82F-E099CEBE4C37}" destId="{C2CC834D-A1E4-41CF-BA39-0184B2C573E0}" srcOrd="0" destOrd="0" presId="urn:microsoft.com/office/officeart/2005/8/layout/hierarchy6"/>
    <dgm:cxn modelId="{AEBA5BA6-9125-4EAA-B44E-4F69DA6950FE}" srcId="{2A197B82-3690-45DA-BF36-E2C94293E144}" destId="{14FA4792-479B-4D09-9ED1-E7B4228E6315}" srcOrd="1" destOrd="0" parTransId="{43C2C614-3404-4500-BD29-C625684B938C}" sibTransId="{487B2D7D-0E8C-467C-AC30-597F2FAA8364}"/>
    <dgm:cxn modelId="{3FFC0FBF-FD43-4E72-9918-C86B634B355C}" type="presOf" srcId="{3EF3A4D6-F313-4A08-91B5-1A7A54FDEFD1}" destId="{393C9DDC-61C9-4004-A0C9-9257A2FF9C02}" srcOrd="0" destOrd="0" presId="urn:microsoft.com/office/officeart/2005/8/layout/hierarchy6"/>
    <dgm:cxn modelId="{504348C1-B993-4BE4-A700-F0B4C97AD947}" type="presOf" srcId="{6C13A48D-CA05-452A-8084-BD4BF3634CFF}" destId="{0381D304-CE50-4476-9102-240498AB3821}" srcOrd="0" destOrd="0" presId="urn:microsoft.com/office/officeart/2005/8/layout/hierarchy6"/>
    <dgm:cxn modelId="{F07F45C6-DE56-4A13-9AE4-4BEE46F553A2}" srcId="{2A197B82-3690-45DA-BF36-E2C94293E144}" destId="{948F4086-A613-4E98-96D6-CFA57FDC2764}" srcOrd="0" destOrd="0" parTransId="{1F151024-B3A8-4FD4-A835-0A1AA4587D49}" sibTransId="{A8C76BC4-0CCA-4995-8DB3-2B4643B2736E}"/>
    <dgm:cxn modelId="{0F5D12C7-918B-4BF1-8337-0430C8BD6BAA}" type="presOf" srcId="{B01F3747-4767-472B-9071-E56946C29B8D}" destId="{84CFABEA-2EC2-4B4A-B7E2-0DDA1CC9C8E3}" srcOrd="0" destOrd="0" presId="urn:microsoft.com/office/officeart/2005/8/layout/hierarchy6"/>
    <dgm:cxn modelId="{ABED34D0-7078-4C75-B6F0-DDDAF034ABB9}" type="presOf" srcId="{5E25CB69-A5CF-4432-B747-0186ACFE4069}" destId="{E8ADEA1E-5D34-408F-A8CE-A8E9AF4D8492}" srcOrd="0" destOrd="0" presId="urn:microsoft.com/office/officeart/2005/8/layout/hierarchy6"/>
    <dgm:cxn modelId="{9B348BDA-71C3-4CE7-92B0-4F302194C790}" type="presOf" srcId="{948F4086-A613-4E98-96D6-CFA57FDC2764}" destId="{F3B5AEB3-3A38-4A6E-AFF0-C1FE31AC2F5B}" srcOrd="0" destOrd="0" presId="urn:microsoft.com/office/officeart/2005/8/layout/hierarchy6"/>
    <dgm:cxn modelId="{880024E6-D8D9-4BDA-89A6-2CFEB3F6B9E2}" srcId="{948F4086-A613-4E98-96D6-CFA57FDC2764}" destId="{58E0F2C6-9BD8-41A1-BEEA-74F292ADC34F}" srcOrd="2" destOrd="0" parTransId="{58365DDE-BE6A-4AE5-AB50-87F825DC5F60}" sibTransId="{D21332BF-C2BF-4378-BBCE-9FA3B0F46582}"/>
    <dgm:cxn modelId="{ED2DE8F0-0B99-49FF-B845-F964181C4A75}" type="presOf" srcId="{1F151024-B3A8-4FD4-A835-0A1AA4587D49}" destId="{1FFB8026-AD33-44FB-AC17-252911A7CF75}" srcOrd="0" destOrd="0" presId="urn:microsoft.com/office/officeart/2005/8/layout/hierarchy6"/>
    <dgm:cxn modelId="{B1151BF3-A0EB-4974-BDBD-C85F3D126BAD}" type="presOf" srcId="{7FD0BE2A-4EB0-4D28-B10C-100CF3EA5489}" destId="{7C7046FB-039C-4F6C-8B73-ED991C79B132}" srcOrd="0" destOrd="0" presId="urn:microsoft.com/office/officeart/2005/8/layout/hierarchy6"/>
    <dgm:cxn modelId="{0A068CF9-8CEF-4B1B-B1DC-F33C9F3BBF77}" type="presOf" srcId="{58365DDE-BE6A-4AE5-AB50-87F825DC5F60}" destId="{5F810809-826D-47DF-ADC5-34BA112F95E5}" srcOrd="0" destOrd="0" presId="urn:microsoft.com/office/officeart/2005/8/layout/hierarchy6"/>
    <dgm:cxn modelId="{4FB03EFC-BAF0-4734-8441-9C4B06E04480}" type="presOf" srcId="{0E23D012-5BC1-4ED6-AF23-D7A97647ABDA}" destId="{736D5FEA-239A-468F-BD65-8244B71FCBA5}" srcOrd="0" destOrd="0" presId="urn:microsoft.com/office/officeart/2005/8/layout/hierarchy6"/>
    <dgm:cxn modelId="{78A399FD-DBF9-48D6-AD06-FC98C4A318B9}" srcId="{948F4086-A613-4E98-96D6-CFA57FDC2764}" destId="{6C13A48D-CA05-452A-8084-BD4BF3634CFF}" srcOrd="0" destOrd="0" parTransId="{0E23D012-5BC1-4ED6-AF23-D7A97647ABDA}" sibTransId="{1EC839DE-7F29-4E00-81E3-ED391C539622}"/>
    <dgm:cxn modelId="{039ABAFE-D52B-4E60-A3D1-CD867901D02C}" type="presParOf" srcId="{84CFABEA-2EC2-4B4A-B7E2-0DDA1CC9C8E3}" destId="{C484B675-CDAF-44A8-8EB9-834C7228BB15}" srcOrd="0" destOrd="0" presId="urn:microsoft.com/office/officeart/2005/8/layout/hierarchy6"/>
    <dgm:cxn modelId="{8127E6FC-48B5-4847-A426-7CA1C8D01B00}" type="presParOf" srcId="{C484B675-CDAF-44A8-8EB9-834C7228BB15}" destId="{D77A0C49-6D76-4934-BC0E-DA0F5170FE4A}" srcOrd="0" destOrd="0" presId="urn:microsoft.com/office/officeart/2005/8/layout/hierarchy6"/>
    <dgm:cxn modelId="{828625D8-2102-400B-A049-DB68F4FBA1D8}" type="presParOf" srcId="{D77A0C49-6D76-4934-BC0E-DA0F5170FE4A}" destId="{D36019EF-4A56-4E85-8128-A64D58E428FC}" srcOrd="0" destOrd="0" presId="urn:microsoft.com/office/officeart/2005/8/layout/hierarchy6"/>
    <dgm:cxn modelId="{E6882461-63F3-49BF-86FE-CCA6078CDADC}" type="presParOf" srcId="{D36019EF-4A56-4E85-8128-A64D58E428FC}" destId="{0F1D2712-EFCC-4AB7-823B-A4C9EC57DD12}" srcOrd="0" destOrd="0" presId="urn:microsoft.com/office/officeart/2005/8/layout/hierarchy6"/>
    <dgm:cxn modelId="{A459047A-4BF6-451F-9CC7-8F3C718EB137}" type="presParOf" srcId="{D36019EF-4A56-4E85-8128-A64D58E428FC}" destId="{FBE8DEBD-72AE-4D8C-AF17-6B24EBF2CC2A}" srcOrd="1" destOrd="0" presId="urn:microsoft.com/office/officeart/2005/8/layout/hierarchy6"/>
    <dgm:cxn modelId="{DC8CE191-4C1E-4385-9510-E4951BA711D0}" type="presParOf" srcId="{FBE8DEBD-72AE-4D8C-AF17-6B24EBF2CC2A}" destId="{1FFB8026-AD33-44FB-AC17-252911A7CF75}" srcOrd="0" destOrd="0" presId="urn:microsoft.com/office/officeart/2005/8/layout/hierarchy6"/>
    <dgm:cxn modelId="{DBE7A240-A9F5-479C-AF18-00C774C05647}" type="presParOf" srcId="{FBE8DEBD-72AE-4D8C-AF17-6B24EBF2CC2A}" destId="{3845A56B-5CA2-45FB-A51A-77A6669EE595}" srcOrd="1" destOrd="0" presId="urn:microsoft.com/office/officeart/2005/8/layout/hierarchy6"/>
    <dgm:cxn modelId="{50DC0535-1CCB-4CF6-8B43-0BD5B7F7EB71}" type="presParOf" srcId="{3845A56B-5CA2-45FB-A51A-77A6669EE595}" destId="{F3B5AEB3-3A38-4A6E-AFF0-C1FE31AC2F5B}" srcOrd="0" destOrd="0" presId="urn:microsoft.com/office/officeart/2005/8/layout/hierarchy6"/>
    <dgm:cxn modelId="{8EC09823-0523-4FCA-9F24-2A751337D0A3}" type="presParOf" srcId="{3845A56B-5CA2-45FB-A51A-77A6669EE595}" destId="{79DC6A67-0238-4E91-982E-CE535730D012}" srcOrd="1" destOrd="0" presId="urn:microsoft.com/office/officeart/2005/8/layout/hierarchy6"/>
    <dgm:cxn modelId="{4882E998-B13A-4700-AB86-A2CDC0FDEE4F}" type="presParOf" srcId="{79DC6A67-0238-4E91-982E-CE535730D012}" destId="{736D5FEA-239A-468F-BD65-8244B71FCBA5}" srcOrd="0" destOrd="0" presId="urn:microsoft.com/office/officeart/2005/8/layout/hierarchy6"/>
    <dgm:cxn modelId="{1AE9ED64-52EB-47BB-BE59-334597774FBB}" type="presParOf" srcId="{79DC6A67-0238-4E91-982E-CE535730D012}" destId="{A9E7F9E3-5844-4240-BB96-9D2B81F18EE1}" srcOrd="1" destOrd="0" presId="urn:microsoft.com/office/officeart/2005/8/layout/hierarchy6"/>
    <dgm:cxn modelId="{760AB05A-5A4D-4955-8DE2-92127274BD86}" type="presParOf" srcId="{A9E7F9E3-5844-4240-BB96-9D2B81F18EE1}" destId="{0381D304-CE50-4476-9102-240498AB3821}" srcOrd="0" destOrd="0" presId="urn:microsoft.com/office/officeart/2005/8/layout/hierarchy6"/>
    <dgm:cxn modelId="{8CDCC868-B2D3-4163-9EB6-5FC2AA329AAF}" type="presParOf" srcId="{A9E7F9E3-5844-4240-BB96-9D2B81F18EE1}" destId="{E0F1EF27-43F8-4877-9DEA-F64464CBBE4F}" srcOrd="1" destOrd="0" presId="urn:microsoft.com/office/officeart/2005/8/layout/hierarchy6"/>
    <dgm:cxn modelId="{8B45256E-FDF9-437B-B204-3DDAE6E1C718}" type="presParOf" srcId="{79DC6A67-0238-4E91-982E-CE535730D012}" destId="{E8ADEA1E-5D34-408F-A8CE-A8E9AF4D8492}" srcOrd="2" destOrd="0" presId="urn:microsoft.com/office/officeart/2005/8/layout/hierarchy6"/>
    <dgm:cxn modelId="{BEB9860E-AE7D-434D-BE38-969B3018AACF}" type="presParOf" srcId="{79DC6A67-0238-4E91-982E-CE535730D012}" destId="{30EFCDF0-288A-4663-95B5-E13FF128D61B}" srcOrd="3" destOrd="0" presId="urn:microsoft.com/office/officeart/2005/8/layout/hierarchy6"/>
    <dgm:cxn modelId="{259AAADB-B92A-470D-8CEC-43C6F5064273}" type="presParOf" srcId="{30EFCDF0-288A-4663-95B5-E13FF128D61B}" destId="{DF36FF59-7D7D-4767-A3DC-F6213889B36D}" srcOrd="0" destOrd="0" presId="urn:microsoft.com/office/officeart/2005/8/layout/hierarchy6"/>
    <dgm:cxn modelId="{96269558-8F4A-48C5-862F-1FE19CC9BBBF}" type="presParOf" srcId="{30EFCDF0-288A-4663-95B5-E13FF128D61B}" destId="{C0F9B280-9193-479A-B2C4-B09EEDBFF4EA}" srcOrd="1" destOrd="0" presId="urn:microsoft.com/office/officeart/2005/8/layout/hierarchy6"/>
    <dgm:cxn modelId="{5E210732-63C9-4A58-BB77-BA9555B27E12}" type="presParOf" srcId="{79DC6A67-0238-4E91-982E-CE535730D012}" destId="{5F810809-826D-47DF-ADC5-34BA112F95E5}" srcOrd="4" destOrd="0" presId="urn:microsoft.com/office/officeart/2005/8/layout/hierarchy6"/>
    <dgm:cxn modelId="{A3CC3E70-3A17-40BE-B366-7E1E13D7F870}" type="presParOf" srcId="{79DC6A67-0238-4E91-982E-CE535730D012}" destId="{5809AEBA-6386-40CA-8762-F77E5EB0D636}" srcOrd="5" destOrd="0" presId="urn:microsoft.com/office/officeart/2005/8/layout/hierarchy6"/>
    <dgm:cxn modelId="{E0989028-C003-4BC5-AB7B-68C933D18731}" type="presParOf" srcId="{5809AEBA-6386-40CA-8762-F77E5EB0D636}" destId="{6094DAD7-C749-4E40-A6D5-154516F5A687}" srcOrd="0" destOrd="0" presId="urn:microsoft.com/office/officeart/2005/8/layout/hierarchy6"/>
    <dgm:cxn modelId="{C4027651-0D97-48E9-AC93-3DB25757E145}" type="presParOf" srcId="{5809AEBA-6386-40CA-8762-F77E5EB0D636}" destId="{A90E9930-582A-4D69-B25D-C27C824FE2A4}" srcOrd="1" destOrd="0" presId="urn:microsoft.com/office/officeart/2005/8/layout/hierarchy6"/>
    <dgm:cxn modelId="{3B11EDE1-E3E9-467A-B39B-B680B186EF70}" type="presParOf" srcId="{79DC6A67-0238-4E91-982E-CE535730D012}" destId="{393C9DDC-61C9-4004-A0C9-9257A2FF9C02}" srcOrd="6" destOrd="0" presId="urn:microsoft.com/office/officeart/2005/8/layout/hierarchy6"/>
    <dgm:cxn modelId="{2AA42F92-1DD6-4613-B2D9-9D96C5A80E8E}" type="presParOf" srcId="{79DC6A67-0238-4E91-982E-CE535730D012}" destId="{6152DE8C-7134-4078-A8FE-7622EC50CFA6}" srcOrd="7" destOrd="0" presId="urn:microsoft.com/office/officeart/2005/8/layout/hierarchy6"/>
    <dgm:cxn modelId="{24BF2FC7-575C-4B82-90CA-BF8788752125}" type="presParOf" srcId="{6152DE8C-7134-4078-A8FE-7622EC50CFA6}" destId="{C2CC834D-A1E4-41CF-BA39-0184B2C573E0}" srcOrd="0" destOrd="0" presId="urn:microsoft.com/office/officeart/2005/8/layout/hierarchy6"/>
    <dgm:cxn modelId="{E182DB38-2A00-4ACC-BEF1-0C574FDCA070}" type="presParOf" srcId="{6152DE8C-7134-4078-A8FE-7622EC50CFA6}" destId="{B6B6C428-DF01-46F9-84B8-91CD79B68E7B}" srcOrd="1" destOrd="0" presId="urn:microsoft.com/office/officeart/2005/8/layout/hierarchy6"/>
    <dgm:cxn modelId="{BDF4DE2F-F05E-401A-91F3-DE01986DD916}" type="presParOf" srcId="{FBE8DEBD-72AE-4D8C-AF17-6B24EBF2CC2A}" destId="{40707CD7-854B-4726-BDEE-B35AE5A5F2F4}" srcOrd="2" destOrd="0" presId="urn:microsoft.com/office/officeart/2005/8/layout/hierarchy6"/>
    <dgm:cxn modelId="{3F218BB5-CDD8-4E80-9DB2-2B58C63283E7}" type="presParOf" srcId="{FBE8DEBD-72AE-4D8C-AF17-6B24EBF2CC2A}" destId="{81215DE6-D26E-4388-9F34-4D49A6ECDFBA}" srcOrd="3" destOrd="0" presId="urn:microsoft.com/office/officeart/2005/8/layout/hierarchy6"/>
    <dgm:cxn modelId="{A6F589B5-4C17-4DF7-B928-FD4DDC0F40E5}" type="presParOf" srcId="{81215DE6-D26E-4388-9F34-4D49A6ECDFBA}" destId="{213971AA-B921-4E7C-9AFA-AEECAD49A56F}" srcOrd="0" destOrd="0" presId="urn:microsoft.com/office/officeart/2005/8/layout/hierarchy6"/>
    <dgm:cxn modelId="{AB543065-6772-4B71-97C8-305118AF843D}" type="presParOf" srcId="{81215DE6-D26E-4388-9F34-4D49A6ECDFBA}" destId="{F3E8FE7A-9CCD-4CF8-8BAB-A3B646590612}" srcOrd="1" destOrd="0" presId="urn:microsoft.com/office/officeart/2005/8/layout/hierarchy6"/>
    <dgm:cxn modelId="{6BD550BF-FEEC-468C-916C-9F806177BF4E}" type="presParOf" srcId="{FBE8DEBD-72AE-4D8C-AF17-6B24EBF2CC2A}" destId="{6A7867F4-D774-4ECD-8AD6-F637D328DDA3}" srcOrd="4" destOrd="0" presId="urn:microsoft.com/office/officeart/2005/8/layout/hierarchy6"/>
    <dgm:cxn modelId="{DB1A4373-F7BE-4435-AE24-6D554EEB956F}" type="presParOf" srcId="{FBE8DEBD-72AE-4D8C-AF17-6B24EBF2CC2A}" destId="{D1C4B6F1-556F-40A4-B865-1D780979B134}" srcOrd="5" destOrd="0" presId="urn:microsoft.com/office/officeart/2005/8/layout/hierarchy6"/>
    <dgm:cxn modelId="{0240F772-B8C7-4412-A556-AD2D343253FD}" type="presParOf" srcId="{D1C4B6F1-556F-40A4-B865-1D780979B134}" destId="{7C7046FB-039C-4F6C-8B73-ED991C79B132}" srcOrd="0" destOrd="0" presId="urn:microsoft.com/office/officeart/2005/8/layout/hierarchy6"/>
    <dgm:cxn modelId="{E9526C32-3BF6-4E6D-BC97-BF996D0E04AB}" type="presParOf" srcId="{D1C4B6F1-556F-40A4-B865-1D780979B134}" destId="{4C9A257E-F00E-4D43-966F-9C661846CEB0}" srcOrd="1" destOrd="0" presId="urn:microsoft.com/office/officeart/2005/8/layout/hierarchy6"/>
    <dgm:cxn modelId="{808D6D3B-3538-45E3-97ED-2B74AD818F4E}" type="presParOf" srcId="{84CFABEA-2EC2-4B4A-B7E2-0DDA1CC9C8E3}" destId="{ECA703FC-91AE-472A-962B-11BA711A79CF}"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1F3747-4767-472B-9071-E56946C29B8D}"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2A197B82-3690-45DA-BF36-E2C94293E144}">
      <dgm:prSet phldrT="[Text]" custT="1"/>
      <dgm:spPr/>
      <dgm:t>
        <a:bodyPr/>
        <a:lstStyle/>
        <a:p>
          <a:r>
            <a:rPr lang="en-US" sz="2400" dirty="0"/>
            <a:t>Main Challenges of Machine Learning</a:t>
          </a:r>
        </a:p>
      </dgm:t>
    </dgm:pt>
    <dgm:pt modelId="{3A2A0903-38FC-4594-86D4-824B0F222D1A}" type="parTrans" cxnId="{28110047-F759-46D7-901E-99C310A58841}">
      <dgm:prSet/>
      <dgm:spPr/>
      <dgm:t>
        <a:bodyPr/>
        <a:lstStyle/>
        <a:p>
          <a:endParaRPr lang="en-US"/>
        </a:p>
      </dgm:t>
    </dgm:pt>
    <dgm:pt modelId="{D99E5DF8-386C-45E4-99E2-F3EC1F6663E1}" type="sibTrans" cxnId="{28110047-F759-46D7-901E-99C310A58841}">
      <dgm:prSet/>
      <dgm:spPr/>
      <dgm:t>
        <a:bodyPr/>
        <a:lstStyle/>
        <a:p>
          <a:endParaRPr lang="en-US"/>
        </a:p>
      </dgm:t>
    </dgm:pt>
    <dgm:pt modelId="{948F4086-A613-4E98-96D6-CFA57FDC2764}" type="asst">
      <dgm:prSet phldrT="[Text]" custT="1"/>
      <dgm:spPr/>
      <dgm:t>
        <a:bodyPr/>
        <a:lstStyle/>
        <a:p>
          <a:r>
            <a:rPr lang="en-US" sz="1800" dirty="0"/>
            <a:t>Bad Data</a:t>
          </a:r>
        </a:p>
      </dgm:t>
    </dgm:pt>
    <dgm:pt modelId="{1F151024-B3A8-4FD4-A835-0A1AA4587D49}" type="parTrans" cxnId="{F07F45C6-DE56-4A13-9AE4-4BEE46F553A2}">
      <dgm:prSet/>
      <dgm:spPr/>
      <dgm:t>
        <a:bodyPr/>
        <a:lstStyle/>
        <a:p>
          <a:endParaRPr lang="en-US"/>
        </a:p>
      </dgm:t>
    </dgm:pt>
    <dgm:pt modelId="{A8C76BC4-0CCA-4995-8DB3-2B4643B2736E}" type="sibTrans" cxnId="{F07F45C6-DE56-4A13-9AE4-4BEE46F553A2}">
      <dgm:prSet/>
      <dgm:spPr/>
      <dgm:t>
        <a:bodyPr/>
        <a:lstStyle/>
        <a:p>
          <a:endParaRPr lang="en-US"/>
        </a:p>
      </dgm:t>
    </dgm:pt>
    <dgm:pt modelId="{14FA4792-479B-4D09-9ED1-E7B4228E6315}">
      <dgm:prSet phldrT="[Text]" custT="1"/>
      <dgm:spPr/>
      <dgm:t>
        <a:bodyPr/>
        <a:lstStyle/>
        <a:p>
          <a:r>
            <a:rPr lang="en-US" sz="1800" dirty="0"/>
            <a:t>Bad Algorithm</a:t>
          </a:r>
        </a:p>
      </dgm:t>
    </dgm:pt>
    <dgm:pt modelId="{43C2C614-3404-4500-BD29-C625684B938C}" type="parTrans" cxnId="{AEBA5BA6-9125-4EAA-B44E-4F69DA6950FE}">
      <dgm:prSet/>
      <dgm:spPr/>
      <dgm:t>
        <a:bodyPr/>
        <a:lstStyle/>
        <a:p>
          <a:endParaRPr lang="en-US"/>
        </a:p>
      </dgm:t>
    </dgm:pt>
    <dgm:pt modelId="{487B2D7D-0E8C-467C-AC30-597F2FAA8364}" type="sibTrans" cxnId="{AEBA5BA6-9125-4EAA-B44E-4F69DA6950FE}">
      <dgm:prSet/>
      <dgm:spPr/>
      <dgm:t>
        <a:bodyPr/>
        <a:lstStyle/>
        <a:p>
          <a:endParaRPr lang="en-US"/>
        </a:p>
      </dgm:t>
    </dgm:pt>
    <dgm:pt modelId="{6C13A48D-CA05-452A-8084-BD4BF3634CFF}" type="asst">
      <dgm:prSet phldrT="[Text]" custT="1"/>
      <dgm:spPr/>
      <dgm:t>
        <a:bodyPr/>
        <a:lstStyle/>
        <a:p>
          <a:r>
            <a:rPr lang="en-US" sz="1400" dirty="0"/>
            <a:t>Insufficient Quantity of Training Data</a:t>
          </a:r>
        </a:p>
      </dgm:t>
    </dgm:pt>
    <dgm:pt modelId="{0E23D012-5BC1-4ED6-AF23-D7A97647ABDA}" type="parTrans" cxnId="{78A399FD-DBF9-48D6-AD06-FC98C4A318B9}">
      <dgm:prSet/>
      <dgm:spPr/>
      <dgm:t>
        <a:bodyPr/>
        <a:lstStyle/>
        <a:p>
          <a:endParaRPr lang="en-US"/>
        </a:p>
      </dgm:t>
    </dgm:pt>
    <dgm:pt modelId="{1EC839DE-7F29-4E00-81E3-ED391C539622}" type="sibTrans" cxnId="{78A399FD-DBF9-48D6-AD06-FC98C4A318B9}">
      <dgm:prSet/>
      <dgm:spPr/>
      <dgm:t>
        <a:bodyPr/>
        <a:lstStyle/>
        <a:p>
          <a:endParaRPr lang="en-US"/>
        </a:p>
      </dgm:t>
    </dgm:pt>
    <dgm:pt modelId="{4CA88ECD-0456-4B08-B54D-8BDB022B2160}" type="asst">
      <dgm:prSet phldrT="[Text]" custT="1"/>
      <dgm:spPr/>
      <dgm:t>
        <a:bodyPr/>
        <a:lstStyle/>
        <a:p>
          <a:r>
            <a:rPr lang="en-US" sz="1400" dirty="0"/>
            <a:t>Nonrepresentative Training Data</a:t>
          </a:r>
        </a:p>
      </dgm:t>
    </dgm:pt>
    <dgm:pt modelId="{5E25CB69-A5CF-4432-B747-0186ACFE4069}" type="parTrans" cxnId="{0D374FA1-0738-427C-AF15-00A6C243A92C}">
      <dgm:prSet/>
      <dgm:spPr/>
      <dgm:t>
        <a:bodyPr/>
        <a:lstStyle/>
        <a:p>
          <a:endParaRPr lang="en-US"/>
        </a:p>
      </dgm:t>
    </dgm:pt>
    <dgm:pt modelId="{1858DB2E-634D-40AD-91B5-7E22A8F57A95}" type="sibTrans" cxnId="{0D374FA1-0738-427C-AF15-00A6C243A92C}">
      <dgm:prSet/>
      <dgm:spPr/>
      <dgm:t>
        <a:bodyPr/>
        <a:lstStyle/>
        <a:p>
          <a:endParaRPr lang="en-US"/>
        </a:p>
      </dgm:t>
    </dgm:pt>
    <dgm:pt modelId="{58E0F2C6-9BD8-41A1-BEEA-74F292ADC34F}" type="asst">
      <dgm:prSet phldrT="[Text]" custT="1"/>
      <dgm:spPr/>
      <dgm:t>
        <a:bodyPr/>
        <a:lstStyle/>
        <a:p>
          <a:r>
            <a:rPr lang="en-US" sz="1400" dirty="0"/>
            <a:t>Poor-Quality Data</a:t>
          </a:r>
        </a:p>
      </dgm:t>
    </dgm:pt>
    <dgm:pt modelId="{58365DDE-BE6A-4AE5-AB50-87F825DC5F60}" type="parTrans" cxnId="{880024E6-D8D9-4BDA-89A6-2CFEB3F6B9E2}">
      <dgm:prSet/>
      <dgm:spPr/>
      <dgm:t>
        <a:bodyPr/>
        <a:lstStyle/>
        <a:p>
          <a:endParaRPr lang="en-US"/>
        </a:p>
      </dgm:t>
    </dgm:pt>
    <dgm:pt modelId="{D21332BF-C2BF-4378-BBCE-9FA3B0F46582}" type="sibTrans" cxnId="{880024E6-D8D9-4BDA-89A6-2CFEB3F6B9E2}">
      <dgm:prSet/>
      <dgm:spPr/>
      <dgm:t>
        <a:bodyPr/>
        <a:lstStyle/>
        <a:p>
          <a:endParaRPr lang="en-US"/>
        </a:p>
      </dgm:t>
    </dgm:pt>
    <dgm:pt modelId="{1D69646F-EB86-456E-B82F-E099CEBE4C37}" type="asst">
      <dgm:prSet phldrT="[Text]" custT="1"/>
      <dgm:spPr/>
      <dgm:t>
        <a:bodyPr/>
        <a:lstStyle/>
        <a:p>
          <a:r>
            <a:rPr lang="en-US" sz="1400" dirty="0"/>
            <a:t>Irrelevant Features</a:t>
          </a:r>
        </a:p>
      </dgm:t>
    </dgm:pt>
    <dgm:pt modelId="{3EF3A4D6-F313-4A08-91B5-1A7A54FDEFD1}" type="parTrans" cxnId="{ACF8FE79-E724-4390-849F-DBA272EB44DC}">
      <dgm:prSet/>
      <dgm:spPr/>
      <dgm:t>
        <a:bodyPr/>
        <a:lstStyle/>
        <a:p>
          <a:endParaRPr lang="en-US"/>
        </a:p>
      </dgm:t>
    </dgm:pt>
    <dgm:pt modelId="{AB84B4C1-E77E-40B9-9B49-E0FBCE2D96EA}" type="sibTrans" cxnId="{ACF8FE79-E724-4390-849F-DBA272EB44DC}">
      <dgm:prSet/>
      <dgm:spPr/>
      <dgm:t>
        <a:bodyPr/>
        <a:lstStyle/>
        <a:p>
          <a:endParaRPr lang="en-US"/>
        </a:p>
      </dgm:t>
    </dgm:pt>
    <dgm:pt modelId="{8EF8D326-E698-4455-9037-A2C070B492A8}">
      <dgm:prSet phldrT="[Text]" custT="1"/>
      <dgm:spPr/>
      <dgm:t>
        <a:bodyPr/>
        <a:lstStyle/>
        <a:p>
          <a:r>
            <a:rPr lang="en-US" sz="1400" dirty="0"/>
            <a:t>Overfitting the Training Data</a:t>
          </a:r>
        </a:p>
      </dgm:t>
    </dgm:pt>
    <dgm:pt modelId="{08A546E8-D2C3-4341-BCE0-682C41B421B3}" type="parTrans" cxnId="{69FB7FD8-F968-4400-BB42-B2FB4BC767CC}">
      <dgm:prSet/>
      <dgm:spPr/>
      <dgm:t>
        <a:bodyPr/>
        <a:lstStyle/>
        <a:p>
          <a:endParaRPr lang="en-US"/>
        </a:p>
      </dgm:t>
    </dgm:pt>
    <dgm:pt modelId="{EF866989-C5E1-4E1C-BE6F-C6643327753A}" type="sibTrans" cxnId="{69FB7FD8-F968-4400-BB42-B2FB4BC767CC}">
      <dgm:prSet/>
      <dgm:spPr/>
      <dgm:t>
        <a:bodyPr/>
        <a:lstStyle/>
        <a:p>
          <a:endParaRPr lang="en-US"/>
        </a:p>
      </dgm:t>
    </dgm:pt>
    <dgm:pt modelId="{4857B877-E9E3-4AC6-8E90-D9974C4E16CB}">
      <dgm:prSet phldrT="[Text]" custT="1"/>
      <dgm:spPr/>
      <dgm:t>
        <a:bodyPr/>
        <a:lstStyle/>
        <a:p>
          <a:r>
            <a:rPr lang="en-US" sz="1400" dirty="0"/>
            <a:t>Underfitting the Training Data</a:t>
          </a:r>
        </a:p>
      </dgm:t>
    </dgm:pt>
    <dgm:pt modelId="{EC5271B1-12AD-4846-BFC8-DB27A6BD3BD4}" type="parTrans" cxnId="{CC30B8E5-2646-4159-9D94-176FBAC3DB85}">
      <dgm:prSet/>
      <dgm:spPr/>
      <dgm:t>
        <a:bodyPr/>
        <a:lstStyle/>
        <a:p>
          <a:endParaRPr lang="en-US"/>
        </a:p>
      </dgm:t>
    </dgm:pt>
    <dgm:pt modelId="{34640080-CC20-4FB1-9000-8DC33F0C2CB9}" type="sibTrans" cxnId="{CC30B8E5-2646-4159-9D94-176FBAC3DB85}">
      <dgm:prSet/>
      <dgm:spPr/>
      <dgm:t>
        <a:bodyPr/>
        <a:lstStyle/>
        <a:p>
          <a:endParaRPr lang="en-US"/>
        </a:p>
      </dgm:t>
    </dgm:pt>
    <dgm:pt modelId="{3D88505A-29B5-4B51-AA85-10D9089F33FE}" type="pres">
      <dgm:prSet presAssocID="{B01F3747-4767-472B-9071-E56946C29B8D}" presName="Name0" presStyleCnt="0">
        <dgm:presLayoutVars>
          <dgm:chPref val="1"/>
          <dgm:dir/>
          <dgm:animOne val="branch"/>
          <dgm:animLvl val="lvl"/>
          <dgm:resizeHandles/>
        </dgm:presLayoutVars>
      </dgm:prSet>
      <dgm:spPr/>
    </dgm:pt>
    <dgm:pt modelId="{87109CBA-E164-47D8-9054-D74AD7684DBE}" type="pres">
      <dgm:prSet presAssocID="{2A197B82-3690-45DA-BF36-E2C94293E144}" presName="vertOne" presStyleCnt="0"/>
      <dgm:spPr/>
    </dgm:pt>
    <dgm:pt modelId="{9A9803A2-0473-441D-8089-73366C6713EB}" type="pres">
      <dgm:prSet presAssocID="{2A197B82-3690-45DA-BF36-E2C94293E144}" presName="txOne" presStyleLbl="node0" presStyleIdx="0" presStyleCnt="1">
        <dgm:presLayoutVars>
          <dgm:chPref val="3"/>
        </dgm:presLayoutVars>
      </dgm:prSet>
      <dgm:spPr/>
    </dgm:pt>
    <dgm:pt modelId="{3BAAEECC-4128-4995-B7EC-CF3090A343FF}" type="pres">
      <dgm:prSet presAssocID="{2A197B82-3690-45DA-BF36-E2C94293E144}" presName="parTransOne" presStyleCnt="0"/>
      <dgm:spPr/>
    </dgm:pt>
    <dgm:pt modelId="{0687C85D-CAED-4CAC-A945-E6F0427EC32A}" type="pres">
      <dgm:prSet presAssocID="{2A197B82-3690-45DA-BF36-E2C94293E144}" presName="horzOne" presStyleCnt="0"/>
      <dgm:spPr/>
    </dgm:pt>
    <dgm:pt modelId="{A6364FF0-E7E5-4EBA-A38D-0B742B0483A6}" type="pres">
      <dgm:prSet presAssocID="{948F4086-A613-4E98-96D6-CFA57FDC2764}" presName="vertTwo" presStyleCnt="0"/>
      <dgm:spPr/>
    </dgm:pt>
    <dgm:pt modelId="{9250144D-4579-45B1-8C2B-242D2F007917}" type="pres">
      <dgm:prSet presAssocID="{948F4086-A613-4E98-96D6-CFA57FDC2764}" presName="txTwo" presStyleLbl="asst1" presStyleIdx="0" presStyleCnt="5">
        <dgm:presLayoutVars>
          <dgm:chPref val="3"/>
        </dgm:presLayoutVars>
      </dgm:prSet>
      <dgm:spPr/>
    </dgm:pt>
    <dgm:pt modelId="{04041914-07EE-46B3-B900-484121A446EC}" type="pres">
      <dgm:prSet presAssocID="{948F4086-A613-4E98-96D6-CFA57FDC2764}" presName="parTransTwo" presStyleCnt="0"/>
      <dgm:spPr/>
    </dgm:pt>
    <dgm:pt modelId="{D5B9A163-1DF2-46C9-A81B-97FC51921FF5}" type="pres">
      <dgm:prSet presAssocID="{948F4086-A613-4E98-96D6-CFA57FDC2764}" presName="horzTwo" presStyleCnt="0"/>
      <dgm:spPr/>
    </dgm:pt>
    <dgm:pt modelId="{7955C2DD-8E76-42BA-B034-A0B109BB653F}" type="pres">
      <dgm:prSet presAssocID="{6C13A48D-CA05-452A-8084-BD4BF3634CFF}" presName="vertThree" presStyleCnt="0"/>
      <dgm:spPr/>
    </dgm:pt>
    <dgm:pt modelId="{A8C17AC7-3080-4E7E-AB41-BB3D89160D4E}" type="pres">
      <dgm:prSet presAssocID="{6C13A48D-CA05-452A-8084-BD4BF3634CFF}" presName="txThree" presStyleLbl="asst1" presStyleIdx="1" presStyleCnt="5">
        <dgm:presLayoutVars>
          <dgm:chPref val="3"/>
        </dgm:presLayoutVars>
      </dgm:prSet>
      <dgm:spPr/>
    </dgm:pt>
    <dgm:pt modelId="{CAB44CF2-FA6E-4439-B65E-9EA72064420A}" type="pres">
      <dgm:prSet presAssocID="{6C13A48D-CA05-452A-8084-BD4BF3634CFF}" presName="horzThree" presStyleCnt="0"/>
      <dgm:spPr/>
    </dgm:pt>
    <dgm:pt modelId="{75DA7E04-5B2A-4448-88BB-37F97AFB1D35}" type="pres">
      <dgm:prSet presAssocID="{1EC839DE-7F29-4E00-81E3-ED391C539622}" presName="sibSpaceThree" presStyleCnt="0"/>
      <dgm:spPr/>
    </dgm:pt>
    <dgm:pt modelId="{23C6FEA8-819E-4089-9272-CAA3C082DAFE}" type="pres">
      <dgm:prSet presAssocID="{4CA88ECD-0456-4B08-B54D-8BDB022B2160}" presName="vertThree" presStyleCnt="0"/>
      <dgm:spPr/>
    </dgm:pt>
    <dgm:pt modelId="{A067F324-A7BC-4A37-8B3C-38BD8DB5A70D}" type="pres">
      <dgm:prSet presAssocID="{4CA88ECD-0456-4B08-B54D-8BDB022B2160}" presName="txThree" presStyleLbl="asst1" presStyleIdx="2" presStyleCnt="5">
        <dgm:presLayoutVars>
          <dgm:chPref val="3"/>
        </dgm:presLayoutVars>
      </dgm:prSet>
      <dgm:spPr/>
    </dgm:pt>
    <dgm:pt modelId="{464B5345-12DE-44EC-82DD-87B160686C98}" type="pres">
      <dgm:prSet presAssocID="{4CA88ECD-0456-4B08-B54D-8BDB022B2160}" presName="horzThree" presStyleCnt="0"/>
      <dgm:spPr/>
    </dgm:pt>
    <dgm:pt modelId="{8AF6ECD8-D06D-4508-A219-D97A2247196A}" type="pres">
      <dgm:prSet presAssocID="{1858DB2E-634D-40AD-91B5-7E22A8F57A95}" presName="sibSpaceThree" presStyleCnt="0"/>
      <dgm:spPr/>
    </dgm:pt>
    <dgm:pt modelId="{6C8006D8-CD82-4D0D-8BB4-412565EF1239}" type="pres">
      <dgm:prSet presAssocID="{58E0F2C6-9BD8-41A1-BEEA-74F292ADC34F}" presName="vertThree" presStyleCnt="0"/>
      <dgm:spPr/>
    </dgm:pt>
    <dgm:pt modelId="{C38B4F20-C64A-4B92-B673-78757DC686B9}" type="pres">
      <dgm:prSet presAssocID="{58E0F2C6-9BD8-41A1-BEEA-74F292ADC34F}" presName="txThree" presStyleLbl="asst1" presStyleIdx="3" presStyleCnt="5">
        <dgm:presLayoutVars>
          <dgm:chPref val="3"/>
        </dgm:presLayoutVars>
      </dgm:prSet>
      <dgm:spPr/>
    </dgm:pt>
    <dgm:pt modelId="{B308FC62-19DD-4CE1-A252-85D7EA90FD89}" type="pres">
      <dgm:prSet presAssocID="{58E0F2C6-9BD8-41A1-BEEA-74F292ADC34F}" presName="horzThree" presStyleCnt="0"/>
      <dgm:spPr/>
    </dgm:pt>
    <dgm:pt modelId="{8BCE36D2-49C1-4CC4-8819-72D584F24F7F}" type="pres">
      <dgm:prSet presAssocID="{D21332BF-C2BF-4378-BBCE-9FA3B0F46582}" presName="sibSpaceThree" presStyleCnt="0"/>
      <dgm:spPr/>
    </dgm:pt>
    <dgm:pt modelId="{38986D05-7138-4028-A1E9-AED81540BE2C}" type="pres">
      <dgm:prSet presAssocID="{1D69646F-EB86-456E-B82F-E099CEBE4C37}" presName="vertThree" presStyleCnt="0"/>
      <dgm:spPr/>
    </dgm:pt>
    <dgm:pt modelId="{70F39CFB-C275-438B-B5E7-3F21598D3220}" type="pres">
      <dgm:prSet presAssocID="{1D69646F-EB86-456E-B82F-E099CEBE4C37}" presName="txThree" presStyleLbl="asst1" presStyleIdx="4" presStyleCnt="5">
        <dgm:presLayoutVars>
          <dgm:chPref val="3"/>
        </dgm:presLayoutVars>
      </dgm:prSet>
      <dgm:spPr/>
    </dgm:pt>
    <dgm:pt modelId="{E112B587-0DF8-4179-B9A6-48BFB0D08462}" type="pres">
      <dgm:prSet presAssocID="{1D69646F-EB86-456E-B82F-E099CEBE4C37}" presName="horzThree" presStyleCnt="0"/>
      <dgm:spPr/>
    </dgm:pt>
    <dgm:pt modelId="{255FBE31-7B27-47A0-817F-0094BCD0F195}" type="pres">
      <dgm:prSet presAssocID="{A8C76BC4-0CCA-4995-8DB3-2B4643B2736E}" presName="sibSpaceTwo" presStyleCnt="0"/>
      <dgm:spPr/>
    </dgm:pt>
    <dgm:pt modelId="{5543CBC7-6480-487F-B9ED-31A0449DB0C0}" type="pres">
      <dgm:prSet presAssocID="{14FA4792-479B-4D09-9ED1-E7B4228E6315}" presName="vertTwo" presStyleCnt="0"/>
      <dgm:spPr/>
    </dgm:pt>
    <dgm:pt modelId="{5A1C826E-5B72-4288-8AA2-EC1BEF6E5E25}" type="pres">
      <dgm:prSet presAssocID="{14FA4792-479B-4D09-9ED1-E7B4228E6315}" presName="txTwo" presStyleLbl="node2" presStyleIdx="0" presStyleCnt="1">
        <dgm:presLayoutVars>
          <dgm:chPref val="3"/>
        </dgm:presLayoutVars>
      </dgm:prSet>
      <dgm:spPr/>
    </dgm:pt>
    <dgm:pt modelId="{0646907C-E537-4F18-BACA-A5E2F5ABE221}" type="pres">
      <dgm:prSet presAssocID="{14FA4792-479B-4D09-9ED1-E7B4228E6315}" presName="parTransTwo" presStyleCnt="0"/>
      <dgm:spPr/>
    </dgm:pt>
    <dgm:pt modelId="{1A77DBD4-099F-44F6-B821-35C5CB5ECF40}" type="pres">
      <dgm:prSet presAssocID="{14FA4792-479B-4D09-9ED1-E7B4228E6315}" presName="horzTwo" presStyleCnt="0"/>
      <dgm:spPr/>
    </dgm:pt>
    <dgm:pt modelId="{B0030345-7A23-44FE-97B8-A52B4BBB057D}" type="pres">
      <dgm:prSet presAssocID="{8EF8D326-E698-4455-9037-A2C070B492A8}" presName="vertThree" presStyleCnt="0"/>
      <dgm:spPr/>
    </dgm:pt>
    <dgm:pt modelId="{CD723F56-2FE9-4CDB-8F8F-36BC2EC1C534}" type="pres">
      <dgm:prSet presAssocID="{8EF8D326-E698-4455-9037-A2C070B492A8}" presName="txThree" presStyleLbl="node3" presStyleIdx="0" presStyleCnt="2">
        <dgm:presLayoutVars>
          <dgm:chPref val="3"/>
        </dgm:presLayoutVars>
      </dgm:prSet>
      <dgm:spPr/>
    </dgm:pt>
    <dgm:pt modelId="{754D4BBA-EC1B-4B95-A272-3CA42DECAF3C}" type="pres">
      <dgm:prSet presAssocID="{8EF8D326-E698-4455-9037-A2C070B492A8}" presName="horzThree" presStyleCnt="0"/>
      <dgm:spPr/>
    </dgm:pt>
    <dgm:pt modelId="{34BD0287-ED7D-4BB0-94BD-54AAE1172B0B}" type="pres">
      <dgm:prSet presAssocID="{EF866989-C5E1-4E1C-BE6F-C6643327753A}" presName="sibSpaceThree" presStyleCnt="0"/>
      <dgm:spPr/>
    </dgm:pt>
    <dgm:pt modelId="{64964E04-F0B9-49CF-8D2C-468C2897DEE1}" type="pres">
      <dgm:prSet presAssocID="{4857B877-E9E3-4AC6-8E90-D9974C4E16CB}" presName="vertThree" presStyleCnt="0"/>
      <dgm:spPr/>
    </dgm:pt>
    <dgm:pt modelId="{94857FFA-2AB3-49BB-B458-CABAAA51CB86}" type="pres">
      <dgm:prSet presAssocID="{4857B877-E9E3-4AC6-8E90-D9974C4E16CB}" presName="txThree" presStyleLbl="node3" presStyleIdx="1" presStyleCnt="2">
        <dgm:presLayoutVars>
          <dgm:chPref val="3"/>
        </dgm:presLayoutVars>
      </dgm:prSet>
      <dgm:spPr/>
    </dgm:pt>
    <dgm:pt modelId="{FCD15A05-61F4-4942-ABF0-DFCBBD4693E5}" type="pres">
      <dgm:prSet presAssocID="{4857B877-E9E3-4AC6-8E90-D9974C4E16CB}" presName="horzThree" presStyleCnt="0"/>
      <dgm:spPr/>
    </dgm:pt>
  </dgm:ptLst>
  <dgm:cxnLst>
    <dgm:cxn modelId="{2690A806-7EAC-4A20-9619-03AFBCFB4A5D}" type="presOf" srcId="{2A197B82-3690-45DA-BF36-E2C94293E144}" destId="{9A9803A2-0473-441D-8089-73366C6713EB}" srcOrd="0" destOrd="0" presId="urn:microsoft.com/office/officeart/2005/8/layout/hierarchy4"/>
    <dgm:cxn modelId="{D73EE81C-90AE-40E1-B157-2DCCBE1DD1BE}" type="presOf" srcId="{B01F3747-4767-472B-9071-E56946C29B8D}" destId="{3D88505A-29B5-4B51-AA85-10D9089F33FE}" srcOrd="0" destOrd="0" presId="urn:microsoft.com/office/officeart/2005/8/layout/hierarchy4"/>
    <dgm:cxn modelId="{83451728-933A-4E5C-997E-2547F6A9417C}" type="presOf" srcId="{58E0F2C6-9BD8-41A1-BEEA-74F292ADC34F}" destId="{C38B4F20-C64A-4B92-B673-78757DC686B9}" srcOrd="0" destOrd="0" presId="urn:microsoft.com/office/officeart/2005/8/layout/hierarchy4"/>
    <dgm:cxn modelId="{1748DE5C-2403-4C67-AD1E-FB950EFD247D}" type="presOf" srcId="{8EF8D326-E698-4455-9037-A2C070B492A8}" destId="{CD723F56-2FE9-4CDB-8F8F-36BC2EC1C534}" srcOrd="0" destOrd="0" presId="urn:microsoft.com/office/officeart/2005/8/layout/hierarchy4"/>
    <dgm:cxn modelId="{28110047-F759-46D7-901E-99C310A58841}" srcId="{B01F3747-4767-472B-9071-E56946C29B8D}" destId="{2A197B82-3690-45DA-BF36-E2C94293E144}" srcOrd="0" destOrd="0" parTransId="{3A2A0903-38FC-4594-86D4-824B0F222D1A}" sibTransId="{D99E5DF8-386C-45E4-99E2-F3EC1F6663E1}"/>
    <dgm:cxn modelId="{692B4B6B-73BB-4881-B09C-E3DBA7A7296C}" type="presOf" srcId="{4CA88ECD-0456-4B08-B54D-8BDB022B2160}" destId="{A067F324-A7BC-4A37-8B3C-38BD8DB5A70D}" srcOrd="0" destOrd="0" presId="urn:microsoft.com/office/officeart/2005/8/layout/hierarchy4"/>
    <dgm:cxn modelId="{ACF8FE79-E724-4390-849F-DBA272EB44DC}" srcId="{948F4086-A613-4E98-96D6-CFA57FDC2764}" destId="{1D69646F-EB86-456E-B82F-E099CEBE4C37}" srcOrd="3" destOrd="0" parTransId="{3EF3A4D6-F313-4A08-91B5-1A7A54FDEFD1}" sibTransId="{AB84B4C1-E77E-40B9-9B49-E0FBCE2D96EA}"/>
    <dgm:cxn modelId="{0D374FA1-0738-427C-AF15-00A6C243A92C}" srcId="{948F4086-A613-4E98-96D6-CFA57FDC2764}" destId="{4CA88ECD-0456-4B08-B54D-8BDB022B2160}" srcOrd="1" destOrd="0" parTransId="{5E25CB69-A5CF-4432-B747-0186ACFE4069}" sibTransId="{1858DB2E-634D-40AD-91B5-7E22A8F57A95}"/>
    <dgm:cxn modelId="{457916A2-21BF-4CC2-9F4F-960B973C4ED7}" type="presOf" srcId="{4857B877-E9E3-4AC6-8E90-D9974C4E16CB}" destId="{94857FFA-2AB3-49BB-B458-CABAAA51CB86}" srcOrd="0" destOrd="0" presId="urn:microsoft.com/office/officeart/2005/8/layout/hierarchy4"/>
    <dgm:cxn modelId="{AEBA5BA6-9125-4EAA-B44E-4F69DA6950FE}" srcId="{2A197B82-3690-45DA-BF36-E2C94293E144}" destId="{14FA4792-479B-4D09-9ED1-E7B4228E6315}" srcOrd="1" destOrd="0" parTransId="{43C2C614-3404-4500-BD29-C625684B938C}" sibTransId="{487B2D7D-0E8C-467C-AC30-597F2FAA8364}"/>
    <dgm:cxn modelId="{76F7A0C0-F12E-41F0-BF20-1F79F10B9C76}" type="presOf" srcId="{948F4086-A613-4E98-96D6-CFA57FDC2764}" destId="{9250144D-4579-45B1-8C2B-242D2F007917}" srcOrd="0" destOrd="0" presId="urn:microsoft.com/office/officeart/2005/8/layout/hierarchy4"/>
    <dgm:cxn modelId="{190D87C3-553A-4B03-AD45-7870807C5011}" type="presOf" srcId="{6C13A48D-CA05-452A-8084-BD4BF3634CFF}" destId="{A8C17AC7-3080-4E7E-AB41-BB3D89160D4E}" srcOrd="0" destOrd="0" presId="urn:microsoft.com/office/officeart/2005/8/layout/hierarchy4"/>
    <dgm:cxn modelId="{F07F45C6-DE56-4A13-9AE4-4BEE46F553A2}" srcId="{2A197B82-3690-45DA-BF36-E2C94293E144}" destId="{948F4086-A613-4E98-96D6-CFA57FDC2764}" srcOrd="0" destOrd="0" parTransId="{1F151024-B3A8-4FD4-A835-0A1AA4587D49}" sibTransId="{A8C76BC4-0CCA-4995-8DB3-2B4643B2736E}"/>
    <dgm:cxn modelId="{69FB7FD8-F968-4400-BB42-B2FB4BC767CC}" srcId="{14FA4792-479B-4D09-9ED1-E7B4228E6315}" destId="{8EF8D326-E698-4455-9037-A2C070B492A8}" srcOrd="0" destOrd="0" parTransId="{08A546E8-D2C3-4341-BCE0-682C41B421B3}" sibTransId="{EF866989-C5E1-4E1C-BE6F-C6643327753A}"/>
    <dgm:cxn modelId="{CC30B8E5-2646-4159-9D94-176FBAC3DB85}" srcId="{14FA4792-479B-4D09-9ED1-E7B4228E6315}" destId="{4857B877-E9E3-4AC6-8E90-D9974C4E16CB}" srcOrd="1" destOrd="0" parTransId="{EC5271B1-12AD-4846-BFC8-DB27A6BD3BD4}" sibTransId="{34640080-CC20-4FB1-9000-8DC33F0C2CB9}"/>
    <dgm:cxn modelId="{880024E6-D8D9-4BDA-89A6-2CFEB3F6B9E2}" srcId="{948F4086-A613-4E98-96D6-CFA57FDC2764}" destId="{58E0F2C6-9BD8-41A1-BEEA-74F292ADC34F}" srcOrd="2" destOrd="0" parTransId="{58365DDE-BE6A-4AE5-AB50-87F825DC5F60}" sibTransId="{D21332BF-C2BF-4378-BBCE-9FA3B0F46582}"/>
    <dgm:cxn modelId="{BAD57EF2-611E-4341-A69A-50BC7970B2D6}" type="presOf" srcId="{14FA4792-479B-4D09-9ED1-E7B4228E6315}" destId="{5A1C826E-5B72-4288-8AA2-EC1BEF6E5E25}" srcOrd="0" destOrd="0" presId="urn:microsoft.com/office/officeart/2005/8/layout/hierarchy4"/>
    <dgm:cxn modelId="{7B4A3AF7-F845-4F3D-A4F5-B1C2FF0D0713}" type="presOf" srcId="{1D69646F-EB86-456E-B82F-E099CEBE4C37}" destId="{70F39CFB-C275-438B-B5E7-3F21598D3220}" srcOrd="0" destOrd="0" presId="urn:microsoft.com/office/officeart/2005/8/layout/hierarchy4"/>
    <dgm:cxn modelId="{78A399FD-DBF9-48D6-AD06-FC98C4A318B9}" srcId="{948F4086-A613-4E98-96D6-CFA57FDC2764}" destId="{6C13A48D-CA05-452A-8084-BD4BF3634CFF}" srcOrd="0" destOrd="0" parTransId="{0E23D012-5BC1-4ED6-AF23-D7A97647ABDA}" sibTransId="{1EC839DE-7F29-4E00-81E3-ED391C539622}"/>
    <dgm:cxn modelId="{4FE5DEC9-3F59-4A1D-B717-C91EF0F29E84}" type="presParOf" srcId="{3D88505A-29B5-4B51-AA85-10D9089F33FE}" destId="{87109CBA-E164-47D8-9054-D74AD7684DBE}" srcOrd="0" destOrd="0" presId="urn:microsoft.com/office/officeart/2005/8/layout/hierarchy4"/>
    <dgm:cxn modelId="{F3467A13-5B07-4FB1-9779-7B62265C3BCF}" type="presParOf" srcId="{87109CBA-E164-47D8-9054-D74AD7684DBE}" destId="{9A9803A2-0473-441D-8089-73366C6713EB}" srcOrd="0" destOrd="0" presId="urn:microsoft.com/office/officeart/2005/8/layout/hierarchy4"/>
    <dgm:cxn modelId="{76C3261A-E1B4-4D33-8F26-61D13552C5DB}" type="presParOf" srcId="{87109CBA-E164-47D8-9054-D74AD7684DBE}" destId="{3BAAEECC-4128-4995-B7EC-CF3090A343FF}" srcOrd="1" destOrd="0" presId="urn:microsoft.com/office/officeart/2005/8/layout/hierarchy4"/>
    <dgm:cxn modelId="{14F4F214-757E-4D58-9630-CE72B8899683}" type="presParOf" srcId="{87109CBA-E164-47D8-9054-D74AD7684DBE}" destId="{0687C85D-CAED-4CAC-A945-E6F0427EC32A}" srcOrd="2" destOrd="0" presId="urn:microsoft.com/office/officeart/2005/8/layout/hierarchy4"/>
    <dgm:cxn modelId="{552B65FD-45B3-4740-A0AF-51AC9E6C537D}" type="presParOf" srcId="{0687C85D-CAED-4CAC-A945-E6F0427EC32A}" destId="{A6364FF0-E7E5-4EBA-A38D-0B742B0483A6}" srcOrd="0" destOrd="0" presId="urn:microsoft.com/office/officeart/2005/8/layout/hierarchy4"/>
    <dgm:cxn modelId="{A786A1D6-A22F-4A87-B7BF-AE1F661357DE}" type="presParOf" srcId="{A6364FF0-E7E5-4EBA-A38D-0B742B0483A6}" destId="{9250144D-4579-45B1-8C2B-242D2F007917}" srcOrd="0" destOrd="0" presId="urn:microsoft.com/office/officeart/2005/8/layout/hierarchy4"/>
    <dgm:cxn modelId="{9D273731-5B50-4C5D-9159-2534F7EB2136}" type="presParOf" srcId="{A6364FF0-E7E5-4EBA-A38D-0B742B0483A6}" destId="{04041914-07EE-46B3-B900-484121A446EC}" srcOrd="1" destOrd="0" presId="urn:microsoft.com/office/officeart/2005/8/layout/hierarchy4"/>
    <dgm:cxn modelId="{57B719A1-5769-420A-9367-F8105F3A190C}" type="presParOf" srcId="{A6364FF0-E7E5-4EBA-A38D-0B742B0483A6}" destId="{D5B9A163-1DF2-46C9-A81B-97FC51921FF5}" srcOrd="2" destOrd="0" presId="urn:microsoft.com/office/officeart/2005/8/layout/hierarchy4"/>
    <dgm:cxn modelId="{33259BC9-4620-420B-9675-A317FF368F96}" type="presParOf" srcId="{D5B9A163-1DF2-46C9-A81B-97FC51921FF5}" destId="{7955C2DD-8E76-42BA-B034-A0B109BB653F}" srcOrd="0" destOrd="0" presId="urn:microsoft.com/office/officeart/2005/8/layout/hierarchy4"/>
    <dgm:cxn modelId="{D12EC202-B84A-4EAE-8CED-35ED4AC682F2}" type="presParOf" srcId="{7955C2DD-8E76-42BA-B034-A0B109BB653F}" destId="{A8C17AC7-3080-4E7E-AB41-BB3D89160D4E}" srcOrd="0" destOrd="0" presId="urn:microsoft.com/office/officeart/2005/8/layout/hierarchy4"/>
    <dgm:cxn modelId="{EA65EB41-8659-475D-A62E-A2FE9169B4DD}" type="presParOf" srcId="{7955C2DD-8E76-42BA-B034-A0B109BB653F}" destId="{CAB44CF2-FA6E-4439-B65E-9EA72064420A}" srcOrd="1" destOrd="0" presId="urn:microsoft.com/office/officeart/2005/8/layout/hierarchy4"/>
    <dgm:cxn modelId="{A6407CAA-7064-4EA0-9062-7820A691D14E}" type="presParOf" srcId="{D5B9A163-1DF2-46C9-A81B-97FC51921FF5}" destId="{75DA7E04-5B2A-4448-88BB-37F97AFB1D35}" srcOrd="1" destOrd="0" presId="urn:microsoft.com/office/officeart/2005/8/layout/hierarchy4"/>
    <dgm:cxn modelId="{039CBD83-3D39-48E4-B1C7-F6EDD9AB97B7}" type="presParOf" srcId="{D5B9A163-1DF2-46C9-A81B-97FC51921FF5}" destId="{23C6FEA8-819E-4089-9272-CAA3C082DAFE}" srcOrd="2" destOrd="0" presId="urn:microsoft.com/office/officeart/2005/8/layout/hierarchy4"/>
    <dgm:cxn modelId="{9CFCE27B-BD40-4A10-A281-7B82EA5EC4DB}" type="presParOf" srcId="{23C6FEA8-819E-4089-9272-CAA3C082DAFE}" destId="{A067F324-A7BC-4A37-8B3C-38BD8DB5A70D}" srcOrd="0" destOrd="0" presId="urn:microsoft.com/office/officeart/2005/8/layout/hierarchy4"/>
    <dgm:cxn modelId="{EB7C5DF5-BD84-4014-8330-65ED57967E47}" type="presParOf" srcId="{23C6FEA8-819E-4089-9272-CAA3C082DAFE}" destId="{464B5345-12DE-44EC-82DD-87B160686C98}" srcOrd="1" destOrd="0" presId="urn:microsoft.com/office/officeart/2005/8/layout/hierarchy4"/>
    <dgm:cxn modelId="{5ED63942-ED07-40EA-ADB0-D494D7C4D919}" type="presParOf" srcId="{D5B9A163-1DF2-46C9-A81B-97FC51921FF5}" destId="{8AF6ECD8-D06D-4508-A219-D97A2247196A}" srcOrd="3" destOrd="0" presId="urn:microsoft.com/office/officeart/2005/8/layout/hierarchy4"/>
    <dgm:cxn modelId="{D5E38EEE-7FF5-421C-878F-9CF5B7AAB379}" type="presParOf" srcId="{D5B9A163-1DF2-46C9-A81B-97FC51921FF5}" destId="{6C8006D8-CD82-4D0D-8BB4-412565EF1239}" srcOrd="4" destOrd="0" presId="urn:microsoft.com/office/officeart/2005/8/layout/hierarchy4"/>
    <dgm:cxn modelId="{D8DED3C9-6319-4A8B-8C18-9A35E2A68545}" type="presParOf" srcId="{6C8006D8-CD82-4D0D-8BB4-412565EF1239}" destId="{C38B4F20-C64A-4B92-B673-78757DC686B9}" srcOrd="0" destOrd="0" presId="urn:microsoft.com/office/officeart/2005/8/layout/hierarchy4"/>
    <dgm:cxn modelId="{FD4ECF21-3CF8-4330-A9B0-F4F7E22CEDF7}" type="presParOf" srcId="{6C8006D8-CD82-4D0D-8BB4-412565EF1239}" destId="{B308FC62-19DD-4CE1-A252-85D7EA90FD89}" srcOrd="1" destOrd="0" presId="urn:microsoft.com/office/officeart/2005/8/layout/hierarchy4"/>
    <dgm:cxn modelId="{C43DE6F8-10D4-4754-8802-9C97707EAA35}" type="presParOf" srcId="{D5B9A163-1DF2-46C9-A81B-97FC51921FF5}" destId="{8BCE36D2-49C1-4CC4-8819-72D584F24F7F}" srcOrd="5" destOrd="0" presId="urn:microsoft.com/office/officeart/2005/8/layout/hierarchy4"/>
    <dgm:cxn modelId="{9ED76AFB-51EE-469D-9A74-B7016FA7FF2B}" type="presParOf" srcId="{D5B9A163-1DF2-46C9-A81B-97FC51921FF5}" destId="{38986D05-7138-4028-A1E9-AED81540BE2C}" srcOrd="6" destOrd="0" presId="urn:microsoft.com/office/officeart/2005/8/layout/hierarchy4"/>
    <dgm:cxn modelId="{1114C79F-0DEF-4174-BF66-7775ABABB787}" type="presParOf" srcId="{38986D05-7138-4028-A1E9-AED81540BE2C}" destId="{70F39CFB-C275-438B-B5E7-3F21598D3220}" srcOrd="0" destOrd="0" presId="urn:microsoft.com/office/officeart/2005/8/layout/hierarchy4"/>
    <dgm:cxn modelId="{B886ACCD-4662-45B5-BF3B-5DFE17A4E61C}" type="presParOf" srcId="{38986D05-7138-4028-A1E9-AED81540BE2C}" destId="{E112B587-0DF8-4179-B9A6-48BFB0D08462}" srcOrd="1" destOrd="0" presId="urn:microsoft.com/office/officeart/2005/8/layout/hierarchy4"/>
    <dgm:cxn modelId="{4EB8D541-6801-47DE-90C0-4B016965C913}" type="presParOf" srcId="{0687C85D-CAED-4CAC-A945-E6F0427EC32A}" destId="{255FBE31-7B27-47A0-817F-0094BCD0F195}" srcOrd="1" destOrd="0" presId="urn:microsoft.com/office/officeart/2005/8/layout/hierarchy4"/>
    <dgm:cxn modelId="{23411FD5-453D-4EBA-838F-D5749041DB05}" type="presParOf" srcId="{0687C85D-CAED-4CAC-A945-E6F0427EC32A}" destId="{5543CBC7-6480-487F-B9ED-31A0449DB0C0}" srcOrd="2" destOrd="0" presId="urn:microsoft.com/office/officeart/2005/8/layout/hierarchy4"/>
    <dgm:cxn modelId="{D328DECE-671E-483F-A20D-4ACE093983FD}" type="presParOf" srcId="{5543CBC7-6480-487F-B9ED-31A0449DB0C0}" destId="{5A1C826E-5B72-4288-8AA2-EC1BEF6E5E25}" srcOrd="0" destOrd="0" presId="urn:microsoft.com/office/officeart/2005/8/layout/hierarchy4"/>
    <dgm:cxn modelId="{5CEA577B-BB77-4DFB-AA7F-ED4ECDCDCDAF}" type="presParOf" srcId="{5543CBC7-6480-487F-B9ED-31A0449DB0C0}" destId="{0646907C-E537-4F18-BACA-A5E2F5ABE221}" srcOrd="1" destOrd="0" presId="urn:microsoft.com/office/officeart/2005/8/layout/hierarchy4"/>
    <dgm:cxn modelId="{59383B5E-F4C8-467A-BC58-CC117C38F73D}" type="presParOf" srcId="{5543CBC7-6480-487F-B9ED-31A0449DB0C0}" destId="{1A77DBD4-099F-44F6-B821-35C5CB5ECF40}" srcOrd="2" destOrd="0" presId="urn:microsoft.com/office/officeart/2005/8/layout/hierarchy4"/>
    <dgm:cxn modelId="{25546634-0034-4163-BFFF-84FB0F798CD3}" type="presParOf" srcId="{1A77DBD4-099F-44F6-B821-35C5CB5ECF40}" destId="{B0030345-7A23-44FE-97B8-A52B4BBB057D}" srcOrd="0" destOrd="0" presId="urn:microsoft.com/office/officeart/2005/8/layout/hierarchy4"/>
    <dgm:cxn modelId="{02C37124-BC10-4B77-976C-75FBE22C5A6F}" type="presParOf" srcId="{B0030345-7A23-44FE-97B8-A52B4BBB057D}" destId="{CD723F56-2FE9-4CDB-8F8F-36BC2EC1C534}" srcOrd="0" destOrd="0" presId="urn:microsoft.com/office/officeart/2005/8/layout/hierarchy4"/>
    <dgm:cxn modelId="{972FF61A-F4C6-4197-83E9-10F2D5C4A6B8}" type="presParOf" srcId="{B0030345-7A23-44FE-97B8-A52B4BBB057D}" destId="{754D4BBA-EC1B-4B95-A272-3CA42DECAF3C}" srcOrd="1" destOrd="0" presId="urn:microsoft.com/office/officeart/2005/8/layout/hierarchy4"/>
    <dgm:cxn modelId="{5D29A806-F1D8-4D2A-889C-31376D46B87B}" type="presParOf" srcId="{1A77DBD4-099F-44F6-B821-35C5CB5ECF40}" destId="{34BD0287-ED7D-4BB0-94BD-54AAE1172B0B}" srcOrd="1" destOrd="0" presId="urn:microsoft.com/office/officeart/2005/8/layout/hierarchy4"/>
    <dgm:cxn modelId="{CACF6E08-0CB1-4941-BEC0-F264B4539E53}" type="presParOf" srcId="{1A77DBD4-099F-44F6-B821-35C5CB5ECF40}" destId="{64964E04-F0B9-49CF-8D2C-468C2897DEE1}" srcOrd="2" destOrd="0" presId="urn:microsoft.com/office/officeart/2005/8/layout/hierarchy4"/>
    <dgm:cxn modelId="{43EF75FD-A691-4EAF-B4FD-3EBC3CF6FAC6}" type="presParOf" srcId="{64964E04-F0B9-49CF-8D2C-468C2897DEE1}" destId="{94857FFA-2AB3-49BB-B458-CABAAA51CB86}" srcOrd="0" destOrd="0" presId="urn:microsoft.com/office/officeart/2005/8/layout/hierarchy4"/>
    <dgm:cxn modelId="{D811CDCD-AEB6-4497-B1D9-2966C1C70450}" type="presParOf" srcId="{64964E04-F0B9-49CF-8D2C-468C2897DEE1}" destId="{FCD15A05-61F4-4942-ABF0-DFCBBD4693E5}"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1F3747-4767-472B-9071-E56946C29B8D}"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2A197B82-3690-45DA-BF36-E2C94293E144}">
      <dgm:prSet phldrT="[Text]" custT="1"/>
      <dgm:spPr/>
      <dgm:t>
        <a:bodyPr/>
        <a:lstStyle/>
        <a:p>
          <a:r>
            <a:rPr lang="en-US" sz="2400" dirty="0"/>
            <a:t>Testing and Validating</a:t>
          </a:r>
        </a:p>
      </dgm:t>
    </dgm:pt>
    <dgm:pt modelId="{3A2A0903-38FC-4594-86D4-824B0F222D1A}" type="parTrans" cxnId="{28110047-F759-46D7-901E-99C310A58841}">
      <dgm:prSet/>
      <dgm:spPr/>
      <dgm:t>
        <a:bodyPr/>
        <a:lstStyle/>
        <a:p>
          <a:endParaRPr lang="en-US"/>
        </a:p>
      </dgm:t>
    </dgm:pt>
    <dgm:pt modelId="{D99E5DF8-386C-45E4-99E2-F3EC1F6663E1}" type="sibTrans" cxnId="{28110047-F759-46D7-901E-99C310A58841}">
      <dgm:prSet/>
      <dgm:spPr/>
      <dgm:t>
        <a:bodyPr/>
        <a:lstStyle/>
        <a:p>
          <a:endParaRPr lang="en-US"/>
        </a:p>
      </dgm:t>
    </dgm:pt>
    <dgm:pt modelId="{FA2D9E44-A97D-4231-A120-722F152F74D9}">
      <dgm:prSet phldrT="[Text]" custT="1"/>
      <dgm:spPr/>
      <dgm:t>
        <a:bodyPr/>
        <a:lstStyle/>
        <a:p>
          <a:r>
            <a:rPr lang="en-US" sz="2400" dirty="0"/>
            <a:t>Hyperparameter Tuning and Model Selection</a:t>
          </a:r>
        </a:p>
      </dgm:t>
    </dgm:pt>
    <dgm:pt modelId="{7E5FC1F8-83C6-41A9-A580-515556E09088}" type="parTrans" cxnId="{E3799CF7-5E11-4FDC-AFC0-7F6B2874A37C}">
      <dgm:prSet/>
      <dgm:spPr/>
      <dgm:t>
        <a:bodyPr/>
        <a:lstStyle/>
        <a:p>
          <a:endParaRPr lang="en-US"/>
        </a:p>
      </dgm:t>
    </dgm:pt>
    <dgm:pt modelId="{24FF9ECC-7FB3-4C34-8A95-0B864A3C95EA}" type="sibTrans" cxnId="{E3799CF7-5E11-4FDC-AFC0-7F6B2874A37C}">
      <dgm:prSet/>
      <dgm:spPr/>
      <dgm:t>
        <a:bodyPr/>
        <a:lstStyle/>
        <a:p>
          <a:endParaRPr lang="en-US"/>
        </a:p>
      </dgm:t>
    </dgm:pt>
    <dgm:pt modelId="{39165FA9-2651-49B2-B57C-298FB543EC5A}">
      <dgm:prSet custT="1"/>
      <dgm:spPr/>
      <dgm:t>
        <a:bodyPr/>
        <a:lstStyle/>
        <a:p>
          <a:r>
            <a:rPr lang="en-US" sz="2400" dirty="0"/>
            <a:t>Data Mismatch</a:t>
          </a:r>
        </a:p>
      </dgm:t>
    </dgm:pt>
    <dgm:pt modelId="{5C237A2A-748A-4F8C-A9E2-879ACA272AA6}" type="parTrans" cxnId="{801AE2DD-1953-45EF-90B0-6964C9CD7455}">
      <dgm:prSet/>
      <dgm:spPr/>
      <dgm:t>
        <a:bodyPr/>
        <a:lstStyle/>
        <a:p>
          <a:endParaRPr lang="en-US"/>
        </a:p>
      </dgm:t>
    </dgm:pt>
    <dgm:pt modelId="{F7B180BE-BC30-4D8A-A8EF-C20F43FFA897}" type="sibTrans" cxnId="{801AE2DD-1953-45EF-90B0-6964C9CD7455}">
      <dgm:prSet/>
      <dgm:spPr/>
      <dgm:t>
        <a:bodyPr/>
        <a:lstStyle/>
        <a:p>
          <a:endParaRPr lang="en-US"/>
        </a:p>
      </dgm:t>
    </dgm:pt>
    <dgm:pt modelId="{3D88505A-29B5-4B51-AA85-10D9089F33FE}" type="pres">
      <dgm:prSet presAssocID="{B01F3747-4767-472B-9071-E56946C29B8D}" presName="Name0" presStyleCnt="0">
        <dgm:presLayoutVars>
          <dgm:chPref val="1"/>
          <dgm:dir/>
          <dgm:animOne val="branch"/>
          <dgm:animLvl val="lvl"/>
          <dgm:resizeHandles/>
        </dgm:presLayoutVars>
      </dgm:prSet>
      <dgm:spPr/>
    </dgm:pt>
    <dgm:pt modelId="{87109CBA-E164-47D8-9054-D74AD7684DBE}" type="pres">
      <dgm:prSet presAssocID="{2A197B82-3690-45DA-BF36-E2C94293E144}" presName="vertOne" presStyleCnt="0"/>
      <dgm:spPr/>
    </dgm:pt>
    <dgm:pt modelId="{9A9803A2-0473-441D-8089-73366C6713EB}" type="pres">
      <dgm:prSet presAssocID="{2A197B82-3690-45DA-BF36-E2C94293E144}" presName="txOne" presStyleLbl="node0" presStyleIdx="0" presStyleCnt="3">
        <dgm:presLayoutVars>
          <dgm:chPref val="3"/>
        </dgm:presLayoutVars>
      </dgm:prSet>
      <dgm:spPr/>
    </dgm:pt>
    <dgm:pt modelId="{0687C85D-CAED-4CAC-A945-E6F0427EC32A}" type="pres">
      <dgm:prSet presAssocID="{2A197B82-3690-45DA-BF36-E2C94293E144}" presName="horzOne" presStyleCnt="0"/>
      <dgm:spPr/>
    </dgm:pt>
    <dgm:pt modelId="{F7AE7A64-E5B7-4E17-8BA6-6EAB9684C31C}" type="pres">
      <dgm:prSet presAssocID="{D99E5DF8-386C-45E4-99E2-F3EC1F6663E1}" presName="sibSpaceOne" presStyleCnt="0"/>
      <dgm:spPr/>
    </dgm:pt>
    <dgm:pt modelId="{47D2B91D-2348-41C1-9C3F-F192F431C166}" type="pres">
      <dgm:prSet presAssocID="{FA2D9E44-A97D-4231-A120-722F152F74D9}" presName="vertOne" presStyleCnt="0"/>
      <dgm:spPr/>
    </dgm:pt>
    <dgm:pt modelId="{6CCB78CE-B9AA-402D-A6A8-D0B0DB9F2DC1}" type="pres">
      <dgm:prSet presAssocID="{FA2D9E44-A97D-4231-A120-722F152F74D9}" presName="txOne" presStyleLbl="node0" presStyleIdx="1" presStyleCnt="3">
        <dgm:presLayoutVars>
          <dgm:chPref val="3"/>
        </dgm:presLayoutVars>
      </dgm:prSet>
      <dgm:spPr/>
    </dgm:pt>
    <dgm:pt modelId="{FAF064C4-4945-4880-8F2C-FC030E28CDF1}" type="pres">
      <dgm:prSet presAssocID="{FA2D9E44-A97D-4231-A120-722F152F74D9}" presName="horzOne" presStyleCnt="0"/>
      <dgm:spPr/>
    </dgm:pt>
    <dgm:pt modelId="{A6BEF221-716A-4DB2-879C-ECC4E34A9C8C}" type="pres">
      <dgm:prSet presAssocID="{24FF9ECC-7FB3-4C34-8A95-0B864A3C95EA}" presName="sibSpaceOne" presStyleCnt="0"/>
      <dgm:spPr/>
    </dgm:pt>
    <dgm:pt modelId="{A323692D-B006-431F-BA87-A52B83E127DC}" type="pres">
      <dgm:prSet presAssocID="{39165FA9-2651-49B2-B57C-298FB543EC5A}" presName="vertOne" presStyleCnt="0"/>
      <dgm:spPr/>
    </dgm:pt>
    <dgm:pt modelId="{7C1296AD-43EF-49C9-B489-E7F618A1C352}" type="pres">
      <dgm:prSet presAssocID="{39165FA9-2651-49B2-B57C-298FB543EC5A}" presName="txOne" presStyleLbl="node0" presStyleIdx="2" presStyleCnt="3">
        <dgm:presLayoutVars>
          <dgm:chPref val="3"/>
        </dgm:presLayoutVars>
      </dgm:prSet>
      <dgm:spPr/>
    </dgm:pt>
    <dgm:pt modelId="{3381443D-7872-4632-A03D-65EACDD28B52}" type="pres">
      <dgm:prSet presAssocID="{39165FA9-2651-49B2-B57C-298FB543EC5A}" presName="horzOne" presStyleCnt="0"/>
      <dgm:spPr/>
    </dgm:pt>
  </dgm:ptLst>
  <dgm:cxnLst>
    <dgm:cxn modelId="{2690A806-7EAC-4A20-9619-03AFBCFB4A5D}" type="presOf" srcId="{2A197B82-3690-45DA-BF36-E2C94293E144}" destId="{9A9803A2-0473-441D-8089-73366C6713EB}" srcOrd="0" destOrd="0" presId="urn:microsoft.com/office/officeart/2005/8/layout/hierarchy4"/>
    <dgm:cxn modelId="{CE689B17-EC44-4315-A3D1-209841E3A554}" type="presOf" srcId="{FA2D9E44-A97D-4231-A120-722F152F74D9}" destId="{6CCB78CE-B9AA-402D-A6A8-D0B0DB9F2DC1}" srcOrd="0" destOrd="0" presId="urn:microsoft.com/office/officeart/2005/8/layout/hierarchy4"/>
    <dgm:cxn modelId="{D73EE81C-90AE-40E1-B157-2DCCBE1DD1BE}" type="presOf" srcId="{B01F3747-4767-472B-9071-E56946C29B8D}" destId="{3D88505A-29B5-4B51-AA85-10D9089F33FE}" srcOrd="0" destOrd="0" presId="urn:microsoft.com/office/officeart/2005/8/layout/hierarchy4"/>
    <dgm:cxn modelId="{28110047-F759-46D7-901E-99C310A58841}" srcId="{B01F3747-4767-472B-9071-E56946C29B8D}" destId="{2A197B82-3690-45DA-BF36-E2C94293E144}" srcOrd="0" destOrd="0" parTransId="{3A2A0903-38FC-4594-86D4-824B0F222D1A}" sibTransId="{D99E5DF8-386C-45E4-99E2-F3EC1F6663E1}"/>
    <dgm:cxn modelId="{801AE2DD-1953-45EF-90B0-6964C9CD7455}" srcId="{B01F3747-4767-472B-9071-E56946C29B8D}" destId="{39165FA9-2651-49B2-B57C-298FB543EC5A}" srcOrd="2" destOrd="0" parTransId="{5C237A2A-748A-4F8C-A9E2-879ACA272AA6}" sibTransId="{F7B180BE-BC30-4D8A-A8EF-C20F43FFA897}"/>
    <dgm:cxn modelId="{E3799CF7-5E11-4FDC-AFC0-7F6B2874A37C}" srcId="{B01F3747-4767-472B-9071-E56946C29B8D}" destId="{FA2D9E44-A97D-4231-A120-722F152F74D9}" srcOrd="1" destOrd="0" parTransId="{7E5FC1F8-83C6-41A9-A580-515556E09088}" sibTransId="{24FF9ECC-7FB3-4C34-8A95-0B864A3C95EA}"/>
    <dgm:cxn modelId="{6FDB1AFC-36AB-40FC-91BC-D366D87842AA}" type="presOf" srcId="{39165FA9-2651-49B2-B57C-298FB543EC5A}" destId="{7C1296AD-43EF-49C9-B489-E7F618A1C352}" srcOrd="0" destOrd="0" presId="urn:microsoft.com/office/officeart/2005/8/layout/hierarchy4"/>
    <dgm:cxn modelId="{4FE5DEC9-3F59-4A1D-B717-C91EF0F29E84}" type="presParOf" srcId="{3D88505A-29B5-4B51-AA85-10D9089F33FE}" destId="{87109CBA-E164-47D8-9054-D74AD7684DBE}" srcOrd="0" destOrd="0" presId="urn:microsoft.com/office/officeart/2005/8/layout/hierarchy4"/>
    <dgm:cxn modelId="{F3467A13-5B07-4FB1-9779-7B62265C3BCF}" type="presParOf" srcId="{87109CBA-E164-47D8-9054-D74AD7684DBE}" destId="{9A9803A2-0473-441D-8089-73366C6713EB}" srcOrd="0" destOrd="0" presId="urn:microsoft.com/office/officeart/2005/8/layout/hierarchy4"/>
    <dgm:cxn modelId="{14F4F214-757E-4D58-9630-CE72B8899683}" type="presParOf" srcId="{87109CBA-E164-47D8-9054-D74AD7684DBE}" destId="{0687C85D-CAED-4CAC-A945-E6F0427EC32A}" srcOrd="1" destOrd="0" presId="urn:microsoft.com/office/officeart/2005/8/layout/hierarchy4"/>
    <dgm:cxn modelId="{F9BAF2CF-4751-4529-A782-C9AD27E3E99C}" type="presParOf" srcId="{3D88505A-29B5-4B51-AA85-10D9089F33FE}" destId="{F7AE7A64-E5B7-4E17-8BA6-6EAB9684C31C}" srcOrd="1" destOrd="0" presId="urn:microsoft.com/office/officeart/2005/8/layout/hierarchy4"/>
    <dgm:cxn modelId="{A4318554-17EC-44F6-B62D-C92F3584D56A}" type="presParOf" srcId="{3D88505A-29B5-4B51-AA85-10D9089F33FE}" destId="{47D2B91D-2348-41C1-9C3F-F192F431C166}" srcOrd="2" destOrd="0" presId="urn:microsoft.com/office/officeart/2005/8/layout/hierarchy4"/>
    <dgm:cxn modelId="{42D07F44-5986-47BD-A578-85CF99ECC4C6}" type="presParOf" srcId="{47D2B91D-2348-41C1-9C3F-F192F431C166}" destId="{6CCB78CE-B9AA-402D-A6A8-D0B0DB9F2DC1}" srcOrd="0" destOrd="0" presId="urn:microsoft.com/office/officeart/2005/8/layout/hierarchy4"/>
    <dgm:cxn modelId="{5EC05F4E-C20F-45E9-8BAC-9A4DCEF19EE3}" type="presParOf" srcId="{47D2B91D-2348-41C1-9C3F-F192F431C166}" destId="{FAF064C4-4945-4880-8F2C-FC030E28CDF1}" srcOrd="1" destOrd="0" presId="urn:microsoft.com/office/officeart/2005/8/layout/hierarchy4"/>
    <dgm:cxn modelId="{C86C3DD5-1C86-4D76-80D5-0A822E9E96CA}" type="presParOf" srcId="{3D88505A-29B5-4B51-AA85-10D9089F33FE}" destId="{A6BEF221-716A-4DB2-879C-ECC4E34A9C8C}" srcOrd="3" destOrd="0" presId="urn:microsoft.com/office/officeart/2005/8/layout/hierarchy4"/>
    <dgm:cxn modelId="{E80A53B4-2FAA-4391-AC53-B8BE640B02CA}" type="presParOf" srcId="{3D88505A-29B5-4B51-AA85-10D9089F33FE}" destId="{A323692D-B006-431F-BA87-A52B83E127DC}" srcOrd="4" destOrd="0" presId="urn:microsoft.com/office/officeart/2005/8/layout/hierarchy4"/>
    <dgm:cxn modelId="{07022D2B-EFC4-40C5-81D3-4B6842F1AB5D}" type="presParOf" srcId="{A323692D-B006-431F-BA87-A52B83E127DC}" destId="{7C1296AD-43EF-49C9-B489-E7F618A1C352}" srcOrd="0" destOrd="0" presId="urn:microsoft.com/office/officeart/2005/8/layout/hierarchy4"/>
    <dgm:cxn modelId="{F296B26F-F0D0-4C0D-AB74-DF27162EEDA5}" type="presParOf" srcId="{A323692D-B006-431F-BA87-A52B83E127DC}" destId="{3381443D-7872-4632-A03D-65EACDD28B52}"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6894F-785C-4317-8D13-409D844040C8}">
      <dsp:nvSpPr>
        <dsp:cNvPr id="0" name=""/>
        <dsp:cNvSpPr/>
      </dsp:nvSpPr>
      <dsp:spPr>
        <a:xfrm rot="5391017">
          <a:off x="678982" y="735526"/>
          <a:ext cx="1156259" cy="1372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7DB3E6-5451-4DC4-ACF3-A33C26008693}">
      <dsp:nvSpPr>
        <dsp:cNvPr id="0" name=""/>
        <dsp:cNvSpPr/>
      </dsp:nvSpPr>
      <dsp:spPr>
        <a:xfrm>
          <a:off x="0" y="0"/>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Machine Learning Overview</a:t>
          </a:r>
        </a:p>
      </dsp:txBody>
      <dsp:txXfrm>
        <a:off x="26805" y="26805"/>
        <a:ext cx="3367900" cy="861566"/>
      </dsp:txXfrm>
    </dsp:sp>
    <dsp:sp modelId="{BA893698-8C28-45D6-9E98-E4E452984065}">
      <dsp:nvSpPr>
        <dsp:cNvPr id="0" name=""/>
        <dsp:cNvSpPr/>
      </dsp:nvSpPr>
      <dsp:spPr>
        <a:xfrm rot="5400000">
          <a:off x="689072" y="1888074"/>
          <a:ext cx="1139101" cy="1372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F6FAC1-EA35-47A1-9FEF-27754CF8121F}">
      <dsp:nvSpPr>
        <dsp:cNvPr id="0" name=""/>
        <dsp:cNvSpPr/>
      </dsp:nvSpPr>
      <dsp:spPr>
        <a:xfrm>
          <a:off x="3021" y="1161124"/>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Machine Learning Process</a:t>
          </a:r>
        </a:p>
      </dsp:txBody>
      <dsp:txXfrm>
        <a:off x="29826" y="1187929"/>
        <a:ext cx="3367900" cy="861566"/>
      </dsp:txXfrm>
    </dsp:sp>
    <dsp:sp modelId="{7DBFE30B-F364-4847-B208-7B029144C82A}">
      <dsp:nvSpPr>
        <dsp:cNvPr id="0" name=""/>
        <dsp:cNvSpPr/>
      </dsp:nvSpPr>
      <dsp:spPr>
        <a:xfrm>
          <a:off x="1264084" y="2460059"/>
          <a:ext cx="3913935" cy="1372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970655-DACB-4195-9F8F-9969C24B2163}">
      <dsp:nvSpPr>
        <dsp:cNvPr id="0" name=""/>
        <dsp:cNvSpPr/>
      </dsp:nvSpPr>
      <dsp:spPr>
        <a:xfrm>
          <a:off x="3021" y="2305095"/>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 to Classification</a:t>
          </a:r>
        </a:p>
      </dsp:txBody>
      <dsp:txXfrm>
        <a:off x="29826" y="2331900"/>
        <a:ext cx="3367900" cy="861566"/>
      </dsp:txXfrm>
    </dsp:sp>
    <dsp:sp modelId="{D0A7B218-0B2F-4CD5-BF1D-CE8695D69E64}">
      <dsp:nvSpPr>
        <dsp:cNvPr id="0" name=""/>
        <dsp:cNvSpPr/>
      </dsp:nvSpPr>
      <dsp:spPr>
        <a:xfrm rot="16200000">
          <a:off x="4613930" y="1888074"/>
          <a:ext cx="1139101" cy="1372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8373CD-94CB-445F-8DE6-203E80568FA0}">
      <dsp:nvSpPr>
        <dsp:cNvPr id="0" name=""/>
        <dsp:cNvSpPr/>
      </dsp:nvSpPr>
      <dsp:spPr>
        <a:xfrm>
          <a:off x="3927879" y="2305095"/>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Machine Learning Model Training</a:t>
          </a:r>
        </a:p>
      </dsp:txBody>
      <dsp:txXfrm>
        <a:off x="3954684" y="2331900"/>
        <a:ext cx="3367900" cy="861566"/>
      </dsp:txXfrm>
    </dsp:sp>
    <dsp:sp modelId="{BAFDFA0E-8BE1-49F9-816C-2EC18F068880}">
      <dsp:nvSpPr>
        <dsp:cNvPr id="0" name=""/>
        <dsp:cNvSpPr/>
      </dsp:nvSpPr>
      <dsp:spPr>
        <a:xfrm rot="16200000">
          <a:off x="4613930" y="744103"/>
          <a:ext cx="1139101" cy="1372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E7860B-A1CE-4DAE-A0D2-5F3076044A95}">
      <dsp:nvSpPr>
        <dsp:cNvPr id="0" name=""/>
        <dsp:cNvSpPr/>
      </dsp:nvSpPr>
      <dsp:spPr>
        <a:xfrm>
          <a:off x="3927879" y="1161124"/>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Support Vector Machines</a:t>
          </a:r>
        </a:p>
      </dsp:txBody>
      <dsp:txXfrm>
        <a:off x="3954684" y="1187929"/>
        <a:ext cx="3367900" cy="861566"/>
      </dsp:txXfrm>
    </dsp:sp>
    <dsp:sp modelId="{D75D851A-C393-4A71-A1DD-0703D4A1E2A8}">
      <dsp:nvSpPr>
        <dsp:cNvPr id="0" name=""/>
        <dsp:cNvSpPr/>
      </dsp:nvSpPr>
      <dsp:spPr>
        <a:xfrm>
          <a:off x="5188942" y="172117"/>
          <a:ext cx="3913935" cy="1372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4635BC-B009-44B8-A452-90708C42B613}">
      <dsp:nvSpPr>
        <dsp:cNvPr id="0" name=""/>
        <dsp:cNvSpPr/>
      </dsp:nvSpPr>
      <dsp:spPr>
        <a:xfrm>
          <a:off x="3927879" y="17153"/>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Decision Trees</a:t>
          </a:r>
        </a:p>
      </dsp:txBody>
      <dsp:txXfrm>
        <a:off x="3954684" y="43958"/>
        <a:ext cx="3367900" cy="861566"/>
      </dsp:txXfrm>
    </dsp:sp>
    <dsp:sp modelId="{F6161CF3-546E-476D-98B6-C7460F16EF9C}">
      <dsp:nvSpPr>
        <dsp:cNvPr id="0" name=""/>
        <dsp:cNvSpPr/>
      </dsp:nvSpPr>
      <dsp:spPr>
        <a:xfrm rot="5400000">
          <a:off x="8538788" y="744103"/>
          <a:ext cx="1139101" cy="1372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1F9444-30CE-4028-9FC8-BCF529DD9505}">
      <dsp:nvSpPr>
        <dsp:cNvPr id="0" name=""/>
        <dsp:cNvSpPr/>
      </dsp:nvSpPr>
      <dsp:spPr>
        <a:xfrm>
          <a:off x="7852737" y="17153"/>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Ensemble Learning and Random Forests</a:t>
          </a:r>
        </a:p>
      </dsp:txBody>
      <dsp:txXfrm>
        <a:off x="7879542" y="43958"/>
        <a:ext cx="3367900" cy="861566"/>
      </dsp:txXfrm>
    </dsp:sp>
    <dsp:sp modelId="{2218A7BA-2F40-4A84-B59B-889B8A069BA0}">
      <dsp:nvSpPr>
        <dsp:cNvPr id="0" name=""/>
        <dsp:cNvSpPr/>
      </dsp:nvSpPr>
      <dsp:spPr>
        <a:xfrm rot="5400000">
          <a:off x="8538788" y="1888074"/>
          <a:ext cx="1139101" cy="1372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EA81C2-B38F-43D7-BA4F-B221818EA886}">
      <dsp:nvSpPr>
        <dsp:cNvPr id="0" name=""/>
        <dsp:cNvSpPr/>
      </dsp:nvSpPr>
      <dsp:spPr>
        <a:xfrm>
          <a:off x="7852737" y="1161124"/>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Unsupervised Learning Techniques</a:t>
          </a:r>
        </a:p>
      </dsp:txBody>
      <dsp:txXfrm>
        <a:off x="7879542" y="1187929"/>
        <a:ext cx="3367900" cy="861566"/>
      </dsp:txXfrm>
    </dsp:sp>
    <dsp:sp modelId="{73FE6F99-BB9B-4930-923B-F642977E0304}">
      <dsp:nvSpPr>
        <dsp:cNvPr id="0" name=""/>
        <dsp:cNvSpPr/>
      </dsp:nvSpPr>
      <dsp:spPr>
        <a:xfrm>
          <a:off x="7852737" y="2305095"/>
          <a:ext cx="3421510" cy="91517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Artificial Neural Networks</a:t>
          </a:r>
        </a:p>
      </dsp:txBody>
      <dsp:txXfrm>
        <a:off x="7879542" y="2331900"/>
        <a:ext cx="3367900" cy="861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D2712-EFCC-4AB7-823B-A4C9EC57DD12}">
      <dsp:nvSpPr>
        <dsp:cNvPr id="0" name=""/>
        <dsp:cNvSpPr/>
      </dsp:nvSpPr>
      <dsp:spPr>
        <a:xfrm>
          <a:off x="1697384" y="312178"/>
          <a:ext cx="7882504" cy="119760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Types of Machine Learning Systems</a:t>
          </a:r>
        </a:p>
      </dsp:txBody>
      <dsp:txXfrm>
        <a:off x="1732461" y="347255"/>
        <a:ext cx="7812350" cy="1127454"/>
      </dsp:txXfrm>
    </dsp:sp>
    <dsp:sp modelId="{1FFB8026-AD33-44FB-AC17-252911A7CF75}">
      <dsp:nvSpPr>
        <dsp:cNvPr id="0" name=""/>
        <dsp:cNvSpPr/>
      </dsp:nvSpPr>
      <dsp:spPr>
        <a:xfrm>
          <a:off x="2494941" y="1509787"/>
          <a:ext cx="3143694" cy="227234"/>
        </a:xfrm>
        <a:custGeom>
          <a:avLst/>
          <a:gdLst/>
          <a:ahLst/>
          <a:cxnLst/>
          <a:rect l="0" t="0" r="0" b="0"/>
          <a:pathLst>
            <a:path>
              <a:moveTo>
                <a:pt x="3143694" y="0"/>
              </a:moveTo>
              <a:lnTo>
                <a:pt x="3143694" y="113617"/>
              </a:lnTo>
              <a:lnTo>
                <a:pt x="0" y="113617"/>
              </a:lnTo>
              <a:lnTo>
                <a:pt x="0" y="22723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B5AEB3-3A38-4A6E-AFF0-C1FE31AC2F5B}">
      <dsp:nvSpPr>
        <dsp:cNvPr id="0" name=""/>
        <dsp:cNvSpPr/>
      </dsp:nvSpPr>
      <dsp:spPr>
        <a:xfrm>
          <a:off x="1050913" y="1737021"/>
          <a:ext cx="2888056" cy="87961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Supervised/Unsupervised Learning</a:t>
          </a:r>
        </a:p>
      </dsp:txBody>
      <dsp:txXfrm>
        <a:off x="1076676" y="1762784"/>
        <a:ext cx="2836530" cy="828085"/>
      </dsp:txXfrm>
    </dsp:sp>
    <dsp:sp modelId="{736D5FEA-239A-468F-BD65-8244B71FCBA5}">
      <dsp:nvSpPr>
        <dsp:cNvPr id="0" name=""/>
        <dsp:cNvSpPr/>
      </dsp:nvSpPr>
      <dsp:spPr>
        <a:xfrm>
          <a:off x="1883144" y="2616632"/>
          <a:ext cx="611797" cy="241396"/>
        </a:xfrm>
        <a:custGeom>
          <a:avLst/>
          <a:gdLst/>
          <a:ahLst/>
          <a:cxnLst/>
          <a:rect l="0" t="0" r="0" b="0"/>
          <a:pathLst>
            <a:path>
              <a:moveTo>
                <a:pt x="611797" y="0"/>
              </a:moveTo>
              <a:lnTo>
                <a:pt x="611797" y="120698"/>
              </a:lnTo>
              <a:lnTo>
                <a:pt x="0" y="120698"/>
              </a:lnTo>
              <a:lnTo>
                <a:pt x="0" y="2413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81D304-CE50-4476-9102-240498AB3821}">
      <dsp:nvSpPr>
        <dsp:cNvPr id="0" name=""/>
        <dsp:cNvSpPr/>
      </dsp:nvSpPr>
      <dsp:spPr>
        <a:xfrm>
          <a:off x="1094725" y="2858029"/>
          <a:ext cx="1576836" cy="815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Supervised learning</a:t>
          </a:r>
        </a:p>
      </dsp:txBody>
      <dsp:txXfrm>
        <a:off x="1118614" y="2881918"/>
        <a:ext cx="1529058" cy="767855"/>
      </dsp:txXfrm>
    </dsp:sp>
    <dsp:sp modelId="{E8ADEA1E-5D34-408F-A8CE-A8E9AF4D8492}">
      <dsp:nvSpPr>
        <dsp:cNvPr id="0" name=""/>
        <dsp:cNvSpPr/>
      </dsp:nvSpPr>
      <dsp:spPr>
        <a:xfrm>
          <a:off x="2494941" y="2616632"/>
          <a:ext cx="1220677" cy="241396"/>
        </a:xfrm>
        <a:custGeom>
          <a:avLst/>
          <a:gdLst/>
          <a:ahLst/>
          <a:cxnLst/>
          <a:rect l="0" t="0" r="0" b="0"/>
          <a:pathLst>
            <a:path>
              <a:moveTo>
                <a:pt x="0" y="0"/>
              </a:moveTo>
              <a:lnTo>
                <a:pt x="0" y="120698"/>
              </a:lnTo>
              <a:lnTo>
                <a:pt x="1220677" y="120698"/>
              </a:lnTo>
              <a:lnTo>
                <a:pt x="1220677" y="2413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6FF59-7D7D-4767-A3DC-F6213889B36D}">
      <dsp:nvSpPr>
        <dsp:cNvPr id="0" name=""/>
        <dsp:cNvSpPr/>
      </dsp:nvSpPr>
      <dsp:spPr>
        <a:xfrm>
          <a:off x="2927200" y="2858029"/>
          <a:ext cx="1576836" cy="815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Unsupervised learning</a:t>
          </a:r>
          <a:endParaRPr lang="en-US" sz="1700" kern="1200" dirty="0"/>
        </a:p>
      </dsp:txBody>
      <dsp:txXfrm>
        <a:off x="2951089" y="2881918"/>
        <a:ext cx="1529058" cy="767855"/>
      </dsp:txXfrm>
    </dsp:sp>
    <dsp:sp modelId="{5F810809-826D-47DF-ADC5-34BA112F95E5}">
      <dsp:nvSpPr>
        <dsp:cNvPr id="0" name=""/>
        <dsp:cNvSpPr/>
      </dsp:nvSpPr>
      <dsp:spPr>
        <a:xfrm>
          <a:off x="2494941" y="2616632"/>
          <a:ext cx="3053151" cy="241396"/>
        </a:xfrm>
        <a:custGeom>
          <a:avLst/>
          <a:gdLst/>
          <a:ahLst/>
          <a:cxnLst/>
          <a:rect l="0" t="0" r="0" b="0"/>
          <a:pathLst>
            <a:path>
              <a:moveTo>
                <a:pt x="0" y="0"/>
              </a:moveTo>
              <a:lnTo>
                <a:pt x="0" y="120698"/>
              </a:lnTo>
              <a:lnTo>
                <a:pt x="3053151" y="120698"/>
              </a:lnTo>
              <a:lnTo>
                <a:pt x="3053151" y="2413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4DAD7-C749-4E40-A6D5-154516F5A687}">
      <dsp:nvSpPr>
        <dsp:cNvPr id="0" name=""/>
        <dsp:cNvSpPr/>
      </dsp:nvSpPr>
      <dsp:spPr>
        <a:xfrm>
          <a:off x="4759675" y="2858029"/>
          <a:ext cx="1576836" cy="815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Semisupervised</a:t>
          </a:r>
          <a:r>
            <a:rPr lang="en-US" sz="1700" kern="1200" dirty="0"/>
            <a:t> learning</a:t>
          </a:r>
        </a:p>
      </dsp:txBody>
      <dsp:txXfrm>
        <a:off x="4783564" y="2881918"/>
        <a:ext cx="1529058" cy="767855"/>
      </dsp:txXfrm>
    </dsp:sp>
    <dsp:sp modelId="{393C9DDC-61C9-4004-A0C9-9257A2FF9C02}">
      <dsp:nvSpPr>
        <dsp:cNvPr id="0" name=""/>
        <dsp:cNvSpPr/>
      </dsp:nvSpPr>
      <dsp:spPr>
        <a:xfrm>
          <a:off x="2494941" y="2616632"/>
          <a:ext cx="4885626" cy="241396"/>
        </a:xfrm>
        <a:custGeom>
          <a:avLst/>
          <a:gdLst/>
          <a:ahLst/>
          <a:cxnLst/>
          <a:rect l="0" t="0" r="0" b="0"/>
          <a:pathLst>
            <a:path>
              <a:moveTo>
                <a:pt x="0" y="0"/>
              </a:moveTo>
              <a:lnTo>
                <a:pt x="0" y="120698"/>
              </a:lnTo>
              <a:lnTo>
                <a:pt x="4885626" y="120698"/>
              </a:lnTo>
              <a:lnTo>
                <a:pt x="4885626" y="2413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C834D-A1E4-41CF-BA39-0184B2C573E0}">
      <dsp:nvSpPr>
        <dsp:cNvPr id="0" name=""/>
        <dsp:cNvSpPr/>
      </dsp:nvSpPr>
      <dsp:spPr>
        <a:xfrm>
          <a:off x="6592150" y="2858029"/>
          <a:ext cx="1576836" cy="815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Reinforcement Learning</a:t>
          </a:r>
        </a:p>
      </dsp:txBody>
      <dsp:txXfrm>
        <a:off x="6616039" y="2881918"/>
        <a:ext cx="1529058" cy="767855"/>
      </dsp:txXfrm>
    </dsp:sp>
    <dsp:sp modelId="{40707CD7-854B-4726-BDEE-B35AE5A5F2F4}">
      <dsp:nvSpPr>
        <dsp:cNvPr id="0" name=""/>
        <dsp:cNvSpPr/>
      </dsp:nvSpPr>
      <dsp:spPr>
        <a:xfrm>
          <a:off x="5592916" y="1509787"/>
          <a:ext cx="91440" cy="227234"/>
        </a:xfrm>
        <a:custGeom>
          <a:avLst/>
          <a:gdLst/>
          <a:ahLst/>
          <a:cxnLst/>
          <a:rect l="0" t="0" r="0" b="0"/>
          <a:pathLst>
            <a:path>
              <a:moveTo>
                <a:pt x="45720" y="0"/>
              </a:moveTo>
              <a:lnTo>
                <a:pt x="45720" y="22723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3971AA-B921-4E7C-9AFA-AEECAD49A56F}">
      <dsp:nvSpPr>
        <dsp:cNvPr id="0" name=""/>
        <dsp:cNvSpPr/>
      </dsp:nvSpPr>
      <dsp:spPr>
        <a:xfrm>
          <a:off x="4194608" y="1737021"/>
          <a:ext cx="2888056" cy="87961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and Online Learning</a:t>
          </a:r>
        </a:p>
      </dsp:txBody>
      <dsp:txXfrm>
        <a:off x="4220371" y="1762784"/>
        <a:ext cx="2836530" cy="828085"/>
      </dsp:txXfrm>
    </dsp:sp>
    <dsp:sp modelId="{6A7867F4-D774-4ECD-8AD6-F637D328DDA3}">
      <dsp:nvSpPr>
        <dsp:cNvPr id="0" name=""/>
        <dsp:cNvSpPr/>
      </dsp:nvSpPr>
      <dsp:spPr>
        <a:xfrm>
          <a:off x="5638636" y="1509787"/>
          <a:ext cx="3143694" cy="227234"/>
        </a:xfrm>
        <a:custGeom>
          <a:avLst/>
          <a:gdLst/>
          <a:ahLst/>
          <a:cxnLst/>
          <a:rect l="0" t="0" r="0" b="0"/>
          <a:pathLst>
            <a:path>
              <a:moveTo>
                <a:pt x="0" y="0"/>
              </a:moveTo>
              <a:lnTo>
                <a:pt x="0" y="113617"/>
              </a:lnTo>
              <a:lnTo>
                <a:pt x="3143694" y="113617"/>
              </a:lnTo>
              <a:lnTo>
                <a:pt x="3143694" y="22723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046FB-039C-4F6C-8B73-ED991C79B132}">
      <dsp:nvSpPr>
        <dsp:cNvPr id="0" name=""/>
        <dsp:cNvSpPr/>
      </dsp:nvSpPr>
      <dsp:spPr>
        <a:xfrm>
          <a:off x="7338303" y="1737021"/>
          <a:ext cx="2888056" cy="87961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Instance-Based Versus Model-Based Learning</a:t>
          </a:r>
        </a:p>
      </dsp:txBody>
      <dsp:txXfrm>
        <a:off x="7364066" y="1762784"/>
        <a:ext cx="2836530" cy="828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D2712-EFCC-4AB7-823B-A4C9EC57DD12}">
      <dsp:nvSpPr>
        <dsp:cNvPr id="0" name=""/>
        <dsp:cNvSpPr/>
      </dsp:nvSpPr>
      <dsp:spPr>
        <a:xfrm>
          <a:off x="1697384" y="312178"/>
          <a:ext cx="7882504" cy="119760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Types of Machine Learning Systems</a:t>
          </a:r>
        </a:p>
      </dsp:txBody>
      <dsp:txXfrm>
        <a:off x="1732461" y="347255"/>
        <a:ext cx="7812350" cy="1127454"/>
      </dsp:txXfrm>
    </dsp:sp>
    <dsp:sp modelId="{1FFB8026-AD33-44FB-AC17-252911A7CF75}">
      <dsp:nvSpPr>
        <dsp:cNvPr id="0" name=""/>
        <dsp:cNvSpPr/>
      </dsp:nvSpPr>
      <dsp:spPr>
        <a:xfrm>
          <a:off x="2494941" y="1509787"/>
          <a:ext cx="3143694" cy="227234"/>
        </a:xfrm>
        <a:custGeom>
          <a:avLst/>
          <a:gdLst/>
          <a:ahLst/>
          <a:cxnLst/>
          <a:rect l="0" t="0" r="0" b="0"/>
          <a:pathLst>
            <a:path>
              <a:moveTo>
                <a:pt x="3143694" y="0"/>
              </a:moveTo>
              <a:lnTo>
                <a:pt x="3143694" y="113617"/>
              </a:lnTo>
              <a:lnTo>
                <a:pt x="0" y="113617"/>
              </a:lnTo>
              <a:lnTo>
                <a:pt x="0" y="22723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B5AEB3-3A38-4A6E-AFF0-C1FE31AC2F5B}">
      <dsp:nvSpPr>
        <dsp:cNvPr id="0" name=""/>
        <dsp:cNvSpPr/>
      </dsp:nvSpPr>
      <dsp:spPr>
        <a:xfrm>
          <a:off x="1050913" y="1737021"/>
          <a:ext cx="2888056" cy="87961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Supervised/Unsupervised Learning</a:t>
          </a:r>
        </a:p>
      </dsp:txBody>
      <dsp:txXfrm>
        <a:off x="1076676" y="1762784"/>
        <a:ext cx="2836530" cy="828085"/>
      </dsp:txXfrm>
    </dsp:sp>
    <dsp:sp modelId="{736D5FEA-239A-468F-BD65-8244B71FCBA5}">
      <dsp:nvSpPr>
        <dsp:cNvPr id="0" name=""/>
        <dsp:cNvSpPr/>
      </dsp:nvSpPr>
      <dsp:spPr>
        <a:xfrm>
          <a:off x="1883144" y="2616632"/>
          <a:ext cx="611797" cy="241396"/>
        </a:xfrm>
        <a:custGeom>
          <a:avLst/>
          <a:gdLst/>
          <a:ahLst/>
          <a:cxnLst/>
          <a:rect l="0" t="0" r="0" b="0"/>
          <a:pathLst>
            <a:path>
              <a:moveTo>
                <a:pt x="611797" y="0"/>
              </a:moveTo>
              <a:lnTo>
                <a:pt x="611797" y="120698"/>
              </a:lnTo>
              <a:lnTo>
                <a:pt x="0" y="120698"/>
              </a:lnTo>
              <a:lnTo>
                <a:pt x="0" y="2413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81D304-CE50-4476-9102-240498AB3821}">
      <dsp:nvSpPr>
        <dsp:cNvPr id="0" name=""/>
        <dsp:cNvSpPr/>
      </dsp:nvSpPr>
      <dsp:spPr>
        <a:xfrm>
          <a:off x="1094725" y="2858029"/>
          <a:ext cx="1576836" cy="815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Supervised learning</a:t>
          </a:r>
        </a:p>
      </dsp:txBody>
      <dsp:txXfrm>
        <a:off x="1118614" y="2881918"/>
        <a:ext cx="1529058" cy="767855"/>
      </dsp:txXfrm>
    </dsp:sp>
    <dsp:sp modelId="{E8ADEA1E-5D34-408F-A8CE-A8E9AF4D8492}">
      <dsp:nvSpPr>
        <dsp:cNvPr id="0" name=""/>
        <dsp:cNvSpPr/>
      </dsp:nvSpPr>
      <dsp:spPr>
        <a:xfrm>
          <a:off x="2494941" y="2616632"/>
          <a:ext cx="1220677" cy="241396"/>
        </a:xfrm>
        <a:custGeom>
          <a:avLst/>
          <a:gdLst/>
          <a:ahLst/>
          <a:cxnLst/>
          <a:rect l="0" t="0" r="0" b="0"/>
          <a:pathLst>
            <a:path>
              <a:moveTo>
                <a:pt x="0" y="0"/>
              </a:moveTo>
              <a:lnTo>
                <a:pt x="0" y="120698"/>
              </a:lnTo>
              <a:lnTo>
                <a:pt x="1220677" y="120698"/>
              </a:lnTo>
              <a:lnTo>
                <a:pt x="1220677" y="2413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6FF59-7D7D-4767-A3DC-F6213889B36D}">
      <dsp:nvSpPr>
        <dsp:cNvPr id="0" name=""/>
        <dsp:cNvSpPr/>
      </dsp:nvSpPr>
      <dsp:spPr>
        <a:xfrm>
          <a:off x="2927200" y="2858029"/>
          <a:ext cx="1576836" cy="815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Unsupervised learning</a:t>
          </a:r>
          <a:endParaRPr lang="en-US" sz="1700" kern="1200" dirty="0"/>
        </a:p>
      </dsp:txBody>
      <dsp:txXfrm>
        <a:off x="2951089" y="2881918"/>
        <a:ext cx="1529058" cy="767855"/>
      </dsp:txXfrm>
    </dsp:sp>
    <dsp:sp modelId="{5F810809-826D-47DF-ADC5-34BA112F95E5}">
      <dsp:nvSpPr>
        <dsp:cNvPr id="0" name=""/>
        <dsp:cNvSpPr/>
      </dsp:nvSpPr>
      <dsp:spPr>
        <a:xfrm>
          <a:off x="2494941" y="2616632"/>
          <a:ext cx="3053151" cy="241396"/>
        </a:xfrm>
        <a:custGeom>
          <a:avLst/>
          <a:gdLst/>
          <a:ahLst/>
          <a:cxnLst/>
          <a:rect l="0" t="0" r="0" b="0"/>
          <a:pathLst>
            <a:path>
              <a:moveTo>
                <a:pt x="0" y="0"/>
              </a:moveTo>
              <a:lnTo>
                <a:pt x="0" y="120698"/>
              </a:lnTo>
              <a:lnTo>
                <a:pt x="3053151" y="120698"/>
              </a:lnTo>
              <a:lnTo>
                <a:pt x="3053151" y="2413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4DAD7-C749-4E40-A6D5-154516F5A687}">
      <dsp:nvSpPr>
        <dsp:cNvPr id="0" name=""/>
        <dsp:cNvSpPr/>
      </dsp:nvSpPr>
      <dsp:spPr>
        <a:xfrm>
          <a:off x="4759675" y="2858029"/>
          <a:ext cx="1576836" cy="815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Semisupervised</a:t>
          </a:r>
          <a:r>
            <a:rPr lang="en-US" sz="1700" kern="1200" dirty="0"/>
            <a:t> learning</a:t>
          </a:r>
        </a:p>
      </dsp:txBody>
      <dsp:txXfrm>
        <a:off x="4783564" y="2881918"/>
        <a:ext cx="1529058" cy="767855"/>
      </dsp:txXfrm>
    </dsp:sp>
    <dsp:sp modelId="{393C9DDC-61C9-4004-A0C9-9257A2FF9C02}">
      <dsp:nvSpPr>
        <dsp:cNvPr id="0" name=""/>
        <dsp:cNvSpPr/>
      </dsp:nvSpPr>
      <dsp:spPr>
        <a:xfrm>
          <a:off x="2494941" y="2616632"/>
          <a:ext cx="4885626" cy="241396"/>
        </a:xfrm>
        <a:custGeom>
          <a:avLst/>
          <a:gdLst/>
          <a:ahLst/>
          <a:cxnLst/>
          <a:rect l="0" t="0" r="0" b="0"/>
          <a:pathLst>
            <a:path>
              <a:moveTo>
                <a:pt x="0" y="0"/>
              </a:moveTo>
              <a:lnTo>
                <a:pt x="0" y="120698"/>
              </a:lnTo>
              <a:lnTo>
                <a:pt x="4885626" y="120698"/>
              </a:lnTo>
              <a:lnTo>
                <a:pt x="4885626" y="2413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C834D-A1E4-41CF-BA39-0184B2C573E0}">
      <dsp:nvSpPr>
        <dsp:cNvPr id="0" name=""/>
        <dsp:cNvSpPr/>
      </dsp:nvSpPr>
      <dsp:spPr>
        <a:xfrm>
          <a:off x="6592150" y="2858029"/>
          <a:ext cx="1576836" cy="81563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Reinforcement Learning</a:t>
          </a:r>
        </a:p>
      </dsp:txBody>
      <dsp:txXfrm>
        <a:off x="6616039" y="2881918"/>
        <a:ext cx="1529058" cy="767855"/>
      </dsp:txXfrm>
    </dsp:sp>
    <dsp:sp modelId="{40707CD7-854B-4726-BDEE-B35AE5A5F2F4}">
      <dsp:nvSpPr>
        <dsp:cNvPr id="0" name=""/>
        <dsp:cNvSpPr/>
      </dsp:nvSpPr>
      <dsp:spPr>
        <a:xfrm>
          <a:off x="5592916" y="1509787"/>
          <a:ext cx="91440" cy="227234"/>
        </a:xfrm>
        <a:custGeom>
          <a:avLst/>
          <a:gdLst/>
          <a:ahLst/>
          <a:cxnLst/>
          <a:rect l="0" t="0" r="0" b="0"/>
          <a:pathLst>
            <a:path>
              <a:moveTo>
                <a:pt x="45720" y="0"/>
              </a:moveTo>
              <a:lnTo>
                <a:pt x="45720" y="22723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3971AA-B921-4E7C-9AFA-AEECAD49A56F}">
      <dsp:nvSpPr>
        <dsp:cNvPr id="0" name=""/>
        <dsp:cNvSpPr/>
      </dsp:nvSpPr>
      <dsp:spPr>
        <a:xfrm>
          <a:off x="4194608" y="1737021"/>
          <a:ext cx="2888056" cy="87961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and Online Learning</a:t>
          </a:r>
        </a:p>
      </dsp:txBody>
      <dsp:txXfrm>
        <a:off x="4220371" y="1762784"/>
        <a:ext cx="2836530" cy="828085"/>
      </dsp:txXfrm>
    </dsp:sp>
    <dsp:sp modelId="{6A7867F4-D774-4ECD-8AD6-F637D328DDA3}">
      <dsp:nvSpPr>
        <dsp:cNvPr id="0" name=""/>
        <dsp:cNvSpPr/>
      </dsp:nvSpPr>
      <dsp:spPr>
        <a:xfrm>
          <a:off x="5638636" y="1509787"/>
          <a:ext cx="3143694" cy="227234"/>
        </a:xfrm>
        <a:custGeom>
          <a:avLst/>
          <a:gdLst/>
          <a:ahLst/>
          <a:cxnLst/>
          <a:rect l="0" t="0" r="0" b="0"/>
          <a:pathLst>
            <a:path>
              <a:moveTo>
                <a:pt x="0" y="0"/>
              </a:moveTo>
              <a:lnTo>
                <a:pt x="0" y="113617"/>
              </a:lnTo>
              <a:lnTo>
                <a:pt x="3143694" y="113617"/>
              </a:lnTo>
              <a:lnTo>
                <a:pt x="3143694" y="22723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046FB-039C-4F6C-8B73-ED991C79B132}">
      <dsp:nvSpPr>
        <dsp:cNvPr id="0" name=""/>
        <dsp:cNvSpPr/>
      </dsp:nvSpPr>
      <dsp:spPr>
        <a:xfrm>
          <a:off x="7338303" y="1737021"/>
          <a:ext cx="2888056" cy="87961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Instance-Based Versus Model-Based Learning</a:t>
          </a:r>
        </a:p>
      </dsp:txBody>
      <dsp:txXfrm>
        <a:off x="7364066" y="1762784"/>
        <a:ext cx="2836530" cy="8280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803A2-0473-441D-8089-73366C6713EB}">
      <dsp:nvSpPr>
        <dsp:cNvPr id="0" name=""/>
        <dsp:cNvSpPr/>
      </dsp:nvSpPr>
      <dsp:spPr>
        <a:xfrm>
          <a:off x="1294" y="2597"/>
          <a:ext cx="11274680"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Main Challenges of Machine Learning</a:t>
          </a:r>
        </a:p>
      </dsp:txBody>
      <dsp:txXfrm>
        <a:off x="35410" y="36713"/>
        <a:ext cx="11206448" cy="1096574"/>
      </dsp:txXfrm>
    </dsp:sp>
    <dsp:sp modelId="{9250144D-4579-45B1-8C2B-242D2F007917}">
      <dsp:nvSpPr>
        <dsp:cNvPr id="0" name=""/>
        <dsp:cNvSpPr/>
      </dsp:nvSpPr>
      <dsp:spPr>
        <a:xfrm>
          <a:off x="1294" y="1357046"/>
          <a:ext cx="7440712"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Bad Data</a:t>
          </a:r>
        </a:p>
      </dsp:txBody>
      <dsp:txXfrm>
        <a:off x="35410" y="1391162"/>
        <a:ext cx="7372480" cy="1096574"/>
      </dsp:txXfrm>
    </dsp:sp>
    <dsp:sp modelId="{A8C17AC7-3080-4E7E-AB41-BB3D89160D4E}">
      <dsp:nvSpPr>
        <dsp:cNvPr id="0" name=""/>
        <dsp:cNvSpPr/>
      </dsp:nvSpPr>
      <dsp:spPr>
        <a:xfrm>
          <a:off x="1294" y="2711496"/>
          <a:ext cx="1803371"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Insufficient Quantity of Training Data</a:t>
          </a:r>
        </a:p>
      </dsp:txBody>
      <dsp:txXfrm>
        <a:off x="35410" y="2745612"/>
        <a:ext cx="1735139" cy="1096574"/>
      </dsp:txXfrm>
    </dsp:sp>
    <dsp:sp modelId="{A067F324-A7BC-4A37-8B3C-38BD8DB5A70D}">
      <dsp:nvSpPr>
        <dsp:cNvPr id="0" name=""/>
        <dsp:cNvSpPr/>
      </dsp:nvSpPr>
      <dsp:spPr>
        <a:xfrm>
          <a:off x="1880407" y="2711496"/>
          <a:ext cx="1803371"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Nonrepresentative Training Data</a:t>
          </a:r>
        </a:p>
      </dsp:txBody>
      <dsp:txXfrm>
        <a:off x="1914523" y="2745612"/>
        <a:ext cx="1735139" cy="1096574"/>
      </dsp:txXfrm>
    </dsp:sp>
    <dsp:sp modelId="{C38B4F20-C64A-4B92-B673-78757DC686B9}">
      <dsp:nvSpPr>
        <dsp:cNvPr id="0" name=""/>
        <dsp:cNvSpPr/>
      </dsp:nvSpPr>
      <dsp:spPr>
        <a:xfrm>
          <a:off x="3759521" y="2711496"/>
          <a:ext cx="1803371"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Poor-Quality Data</a:t>
          </a:r>
        </a:p>
      </dsp:txBody>
      <dsp:txXfrm>
        <a:off x="3793637" y="2745612"/>
        <a:ext cx="1735139" cy="1096574"/>
      </dsp:txXfrm>
    </dsp:sp>
    <dsp:sp modelId="{70F39CFB-C275-438B-B5E7-3F21598D3220}">
      <dsp:nvSpPr>
        <dsp:cNvPr id="0" name=""/>
        <dsp:cNvSpPr/>
      </dsp:nvSpPr>
      <dsp:spPr>
        <a:xfrm>
          <a:off x="5638634" y="2711496"/>
          <a:ext cx="1803371"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Irrelevant Features</a:t>
          </a:r>
        </a:p>
      </dsp:txBody>
      <dsp:txXfrm>
        <a:off x="5672750" y="2745612"/>
        <a:ext cx="1735139" cy="1096574"/>
      </dsp:txXfrm>
    </dsp:sp>
    <dsp:sp modelId="{5A1C826E-5B72-4288-8AA2-EC1BEF6E5E25}">
      <dsp:nvSpPr>
        <dsp:cNvPr id="0" name=""/>
        <dsp:cNvSpPr/>
      </dsp:nvSpPr>
      <dsp:spPr>
        <a:xfrm>
          <a:off x="7593489" y="1357046"/>
          <a:ext cx="3682485"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Bad Algorithm</a:t>
          </a:r>
        </a:p>
      </dsp:txBody>
      <dsp:txXfrm>
        <a:off x="7627605" y="1391162"/>
        <a:ext cx="3614253" cy="1096574"/>
      </dsp:txXfrm>
    </dsp:sp>
    <dsp:sp modelId="{CD723F56-2FE9-4CDB-8F8F-36BC2EC1C534}">
      <dsp:nvSpPr>
        <dsp:cNvPr id="0" name=""/>
        <dsp:cNvSpPr/>
      </dsp:nvSpPr>
      <dsp:spPr>
        <a:xfrm>
          <a:off x="7593489" y="2711496"/>
          <a:ext cx="1803371"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Overfitting the Training Data</a:t>
          </a:r>
        </a:p>
      </dsp:txBody>
      <dsp:txXfrm>
        <a:off x="7627605" y="2745612"/>
        <a:ext cx="1735139" cy="1096574"/>
      </dsp:txXfrm>
    </dsp:sp>
    <dsp:sp modelId="{94857FFA-2AB3-49BB-B458-CABAAA51CB86}">
      <dsp:nvSpPr>
        <dsp:cNvPr id="0" name=""/>
        <dsp:cNvSpPr/>
      </dsp:nvSpPr>
      <dsp:spPr>
        <a:xfrm>
          <a:off x="9472603" y="2711496"/>
          <a:ext cx="1803371" cy="116480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Underfitting the Training Data</a:t>
          </a:r>
        </a:p>
      </dsp:txBody>
      <dsp:txXfrm>
        <a:off x="9506719" y="2745612"/>
        <a:ext cx="1735139" cy="10965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803A2-0473-441D-8089-73366C6713EB}">
      <dsp:nvSpPr>
        <dsp:cNvPr id="0" name=""/>
        <dsp:cNvSpPr/>
      </dsp:nvSpPr>
      <dsp:spPr>
        <a:xfrm>
          <a:off x="8347" y="0"/>
          <a:ext cx="3375471" cy="38789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Testing and Validating</a:t>
          </a:r>
        </a:p>
      </dsp:txBody>
      <dsp:txXfrm>
        <a:off x="107211" y="98864"/>
        <a:ext cx="3177743" cy="3681172"/>
      </dsp:txXfrm>
    </dsp:sp>
    <dsp:sp modelId="{6CCB78CE-B9AA-402D-A6A8-D0B0DB9F2DC1}">
      <dsp:nvSpPr>
        <dsp:cNvPr id="0" name=""/>
        <dsp:cNvSpPr/>
      </dsp:nvSpPr>
      <dsp:spPr>
        <a:xfrm>
          <a:off x="3950898" y="0"/>
          <a:ext cx="3375471" cy="38789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Hyperparameter Tuning and Model Selection</a:t>
          </a:r>
        </a:p>
      </dsp:txBody>
      <dsp:txXfrm>
        <a:off x="4049762" y="98864"/>
        <a:ext cx="3177743" cy="3681172"/>
      </dsp:txXfrm>
    </dsp:sp>
    <dsp:sp modelId="{7C1296AD-43EF-49C9-B489-E7F618A1C352}">
      <dsp:nvSpPr>
        <dsp:cNvPr id="0" name=""/>
        <dsp:cNvSpPr/>
      </dsp:nvSpPr>
      <dsp:spPr>
        <a:xfrm>
          <a:off x="7893449" y="0"/>
          <a:ext cx="3375471" cy="38789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Mismatch</a:t>
          </a:r>
        </a:p>
      </dsp:txBody>
      <dsp:txXfrm>
        <a:off x="7992313" y="98864"/>
        <a:ext cx="3177743" cy="368117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5/13/2023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35441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Possibly the most trivial form of learning is simply to learn by heart. If you were to</a:t>
            </a:r>
          </a:p>
          <a:p>
            <a:pPr algn="l"/>
            <a:r>
              <a:rPr lang="en-US" sz="1800" b="0" i="0" u="none" strike="noStrike" baseline="0" dirty="0">
                <a:latin typeface="MinionPro-Regular"/>
              </a:rPr>
              <a:t>create a spam filter this way, it would just flag all emails that are identical to emails</a:t>
            </a:r>
          </a:p>
          <a:p>
            <a:pPr algn="l"/>
            <a:r>
              <a:rPr lang="en-US" sz="1800" b="0" i="0" u="none" strike="noStrike" baseline="0" dirty="0">
                <a:latin typeface="MinionPro-Regular"/>
              </a:rPr>
              <a:t>that have already been flagged by users—not the worst solution, but certainly not the</a:t>
            </a:r>
          </a:p>
          <a:p>
            <a:pPr algn="l"/>
            <a:r>
              <a:rPr lang="en-US" sz="1800" b="0" i="0" u="none" strike="noStrike" baseline="0" dirty="0">
                <a:latin typeface="MinionPro-Regular"/>
              </a:rPr>
              <a:t>best.</a:t>
            </a:r>
          </a:p>
          <a:p>
            <a:pPr algn="l"/>
            <a:r>
              <a:rPr lang="en-US" sz="1800" b="0" i="0" u="none" strike="noStrike" baseline="0" dirty="0">
                <a:latin typeface="MinionPro-Regular"/>
              </a:rPr>
              <a:t>Instead of just flagging emails that are identical to known spam emails, your spam</a:t>
            </a:r>
          </a:p>
          <a:p>
            <a:pPr algn="l"/>
            <a:r>
              <a:rPr lang="en-US" sz="1800" b="0" i="0" u="none" strike="noStrike" baseline="0" dirty="0">
                <a:latin typeface="MinionPro-Regular"/>
              </a:rPr>
              <a:t>filter could be programmed to also flag emails that are very similar to known spam</a:t>
            </a:r>
          </a:p>
          <a:p>
            <a:pPr algn="l"/>
            <a:r>
              <a:rPr lang="en-US" sz="1800" b="0" i="0" u="none" strike="noStrike" baseline="0" dirty="0">
                <a:latin typeface="MinionPro-Regular"/>
              </a:rPr>
              <a:t>emails. This requires a </a:t>
            </a:r>
            <a:r>
              <a:rPr lang="en-US" sz="1800" b="0" i="1" u="none" strike="noStrike" baseline="0" dirty="0">
                <a:latin typeface="MinionPro-It"/>
              </a:rPr>
              <a:t>measure of similarity </a:t>
            </a:r>
            <a:r>
              <a:rPr lang="en-US" sz="1800" b="0" i="0" u="none" strike="noStrike" baseline="0" dirty="0">
                <a:latin typeface="MinionPro-Regular"/>
              </a:rPr>
              <a:t>between two emails. A (very basic) similarity</a:t>
            </a:r>
          </a:p>
          <a:p>
            <a:pPr algn="l"/>
            <a:r>
              <a:rPr lang="en-US" sz="1800" b="0" i="0" u="none" strike="noStrike" baseline="0" dirty="0">
                <a:latin typeface="MinionPro-Regular"/>
              </a:rPr>
              <a:t>measure between two emails could be to count the number of words they have</a:t>
            </a:r>
          </a:p>
          <a:p>
            <a:pPr algn="l"/>
            <a:r>
              <a:rPr lang="en-US" sz="1800" b="0" i="0" u="none" strike="noStrike" baseline="0" dirty="0">
                <a:latin typeface="MinionPro-Regular"/>
              </a:rPr>
              <a:t>in common. The system would flag an email as spam if it has many words in common</a:t>
            </a:r>
          </a:p>
          <a:p>
            <a:pPr algn="l"/>
            <a:r>
              <a:rPr lang="en-US" sz="1800" b="0" i="0" u="none" strike="noStrike" baseline="0" dirty="0">
                <a:latin typeface="MinionPro-Regular"/>
              </a:rPr>
              <a:t>with a known spam email.</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75593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inionPro-Regular"/>
              </a:rPr>
              <a:t>For example, suppose you want to know if money makes people happy, so you download</a:t>
            </a:r>
          </a:p>
          <a:p>
            <a:pPr algn="l"/>
            <a:r>
              <a:rPr lang="en-US" sz="1800" b="0" i="0" u="none" strike="noStrike" baseline="0" dirty="0">
                <a:solidFill>
                  <a:srgbClr val="000000"/>
                </a:solidFill>
                <a:latin typeface="MinionPro-Regular"/>
              </a:rPr>
              <a:t>the </a:t>
            </a:r>
            <a:r>
              <a:rPr lang="en-US" sz="1800" b="0" i="1" u="none" strike="noStrike" baseline="0" dirty="0">
                <a:solidFill>
                  <a:srgbClr val="000000"/>
                </a:solidFill>
                <a:latin typeface="MinionPro-It"/>
              </a:rPr>
              <a:t>Better Life Index </a:t>
            </a:r>
            <a:r>
              <a:rPr lang="en-US" sz="1800" b="0" i="0" u="none" strike="noStrike" baseline="0" dirty="0">
                <a:solidFill>
                  <a:srgbClr val="000000"/>
                </a:solidFill>
                <a:latin typeface="MinionPro-Regular"/>
              </a:rPr>
              <a:t>data from the </a:t>
            </a:r>
            <a:r>
              <a:rPr lang="en-US" sz="1800" b="0" i="0" u="none" strike="noStrike" baseline="0" dirty="0">
                <a:solidFill>
                  <a:srgbClr val="9A0000"/>
                </a:solidFill>
                <a:latin typeface="MinionPro-Regular"/>
              </a:rPr>
              <a:t>OECD’s website </a:t>
            </a:r>
            <a:r>
              <a:rPr lang="en-US" sz="1800" b="0" i="0" u="none" strike="noStrike" baseline="0" dirty="0">
                <a:solidFill>
                  <a:srgbClr val="000000"/>
                </a:solidFill>
                <a:latin typeface="MinionPro-Regular"/>
              </a:rPr>
              <a:t>as well as stats about GDP</a:t>
            </a:r>
          </a:p>
          <a:p>
            <a:pPr algn="l"/>
            <a:r>
              <a:rPr lang="en-US" sz="1800" b="0" i="0" u="none" strike="noStrike" baseline="0" dirty="0">
                <a:solidFill>
                  <a:srgbClr val="000000"/>
                </a:solidFill>
                <a:latin typeface="MinionPro-Regular"/>
              </a:rPr>
              <a:t>per capita from the </a:t>
            </a:r>
            <a:r>
              <a:rPr lang="en-US" sz="1800" b="0" i="0" u="none" strike="noStrike" baseline="0" dirty="0">
                <a:solidFill>
                  <a:srgbClr val="9A0000"/>
                </a:solidFill>
                <a:latin typeface="MinionPro-Regular"/>
              </a:rPr>
              <a:t>IMF’s website</a:t>
            </a:r>
            <a:r>
              <a:rPr lang="en-US" sz="1800" b="0" i="0" u="none" strike="noStrike" baseline="0" dirty="0">
                <a:solidFill>
                  <a:srgbClr val="000000"/>
                </a:solidFill>
                <a:latin typeface="MinionPro-Regular"/>
              </a:rPr>
              <a:t>. Then you join the tables and sort by GDP per capita.</a:t>
            </a:r>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238734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inionPro-Regular"/>
              </a:rPr>
              <a:t>For example, suppose you want to know if money makes people happy, so you download</a:t>
            </a:r>
          </a:p>
          <a:p>
            <a:pPr algn="l"/>
            <a:r>
              <a:rPr lang="en-US" sz="1800" b="0" i="0" u="none" strike="noStrike" baseline="0" dirty="0">
                <a:solidFill>
                  <a:srgbClr val="000000"/>
                </a:solidFill>
                <a:latin typeface="MinionPro-Regular"/>
              </a:rPr>
              <a:t>the </a:t>
            </a:r>
            <a:r>
              <a:rPr lang="en-US" sz="1800" b="0" i="1" u="none" strike="noStrike" baseline="0" dirty="0">
                <a:solidFill>
                  <a:srgbClr val="000000"/>
                </a:solidFill>
                <a:latin typeface="MinionPro-It"/>
              </a:rPr>
              <a:t>Better Life Index </a:t>
            </a:r>
            <a:r>
              <a:rPr lang="en-US" sz="1800" b="0" i="0" u="none" strike="noStrike" baseline="0" dirty="0">
                <a:solidFill>
                  <a:srgbClr val="000000"/>
                </a:solidFill>
                <a:latin typeface="MinionPro-Regular"/>
              </a:rPr>
              <a:t>data from the </a:t>
            </a:r>
            <a:r>
              <a:rPr lang="en-US" sz="1800" b="0" i="0" u="none" strike="noStrike" baseline="0" dirty="0">
                <a:solidFill>
                  <a:srgbClr val="9A0000"/>
                </a:solidFill>
                <a:latin typeface="MinionPro-Regular"/>
              </a:rPr>
              <a:t>OECD’s website </a:t>
            </a:r>
            <a:r>
              <a:rPr lang="en-US" sz="1800" b="0" i="0" u="none" strike="noStrike" baseline="0" dirty="0">
                <a:solidFill>
                  <a:srgbClr val="000000"/>
                </a:solidFill>
                <a:latin typeface="MinionPro-Regular"/>
              </a:rPr>
              <a:t>as well as stats about GDP</a:t>
            </a:r>
          </a:p>
          <a:p>
            <a:pPr algn="l"/>
            <a:r>
              <a:rPr lang="en-US" sz="1800" b="0" i="0" u="none" strike="noStrike" baseline="0" dirty="0">
                <a:solidFill>
                  <a:srgbClr val="000000"/>
                </a:solidFill>
                <a:latin typeface="MinionPro-Regular"/>
              </a:rPr>
              <a:t>per capita from the </a:t>
            </a:r>
            <a:r>
              <a:rPr lang="en-US" sz="1800" b="0" i="0" u="none" strike="noStrike" baseline="0" dirty="0">
                <a:solidFill>
                  <a:srgbClr val="9A0000"/>
                </a:solidFill>
                <a:latin typeface="MinionPro-Regular"/>
              </a:rPr>
              <a:t>IMF’s website</a:t>
            </a:r>
            <a:r>
              <a:rPr lang="en-US" sz="1800" b="0" i="0" u="none" strike="noStrike" baseline="0" dirty="0">
                <a:solidFill>
                  <a:srgbClr val="000000"/>
                </a:solidFill>
                <a:latin typeface="MinionPro-Regular"/>
              </a:rPr>
              <a:t>. Then you join the tables and sort by GDP per capita.</a:t>
            </a:r>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723762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4132468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256247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336268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3491914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82258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510537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1282137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541837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inionPro-Regular"/>
              </a:rPr>
              <a:t>This is what a typical Machine Learning project looks like. Next lecture you will</a:t>
            </a:r>
          </a:p>
          <a:p>
            <a:pPr algn="l"/>
            <a:r>
              <a:rPr lang="en-US" sz="1800" b="0" i="0" u="none" strike="noStrike" baseline="0" dirty="0">
                <a:solidFill>
                  <a:srgbClr val="000000"/>
                </a:solidFill>
                <a:latin typeface="MinionPro-Regular"/>
              </a:rPr>
              <a:t>experience this first-hand by going through an end-to-end project.</a:t>
            </a:r>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4722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We have covered a lot of ground so far: you now know what Machine Learning is</a:t>
            </a:r>
          </a:p>
          <a:p>
            <a:pPr algn="l"/>
            <a:r>
              <a:rPr lang="en-US" sz="1800" b="0" i="0" u="none" strike="noStrike" baseline="0" dirty="0">
                <a:latin typeface="MinionPro-Regular"/>
              </a:rPr>
              <a:t>really about, why it is useful, what some of the most common categories of ML systems</a:t>
            </a:r>
          </a:p>
          <a:p>
            <a:pPr algn="l"/>
            <a:r>
              <a:rPr lang="en-US" sz="1800" b="0" i="0" u="none" strike="noStrike" baseline="0" dirty="0">
                <a:latin typeface="MinionPro-Regular"/>
              </a:rPr>
              <a:t>are, and what a typical project workflow looks like. Now let’s look at what can go</a:t>
            </a:r>
          </a:p>
          <a:p>
            <a:pPr algn="l"/>
            <a:r>
              <a:rPr lang="en-US" sz="1800" b="0" i="0" u="none" strike="noStrike" baseline="0" dirty="0">
                <a:latin typeface="MinionPro-Regular"/>
              </a:rPr>
              <a:t>wrong in learning and prevent you from making accurate predictions.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dirty="0"/>
          </a:p>
        </p:txBody>
      </p:sp>
    </p:spTree>
    <p:extLst>
      <p:ext uri="{BB962C8B-B14F-4D97-AF65-F5344CB8AC3E}">
        <p14:creationId xmlns:p14="http://schemas.microsoft.com/office/powerpoint/2010/main" val="2024935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inionPro-Regular"/>
              </a:rPr>
              <a:t>This is what a typical Machine Learning project looks like. Next lecture you will</a:t>
            </a:r>
          </a:p>
          <a:p>
            <a:pPr algn="l"/>
            <a:r>
              <a:rPr lang="en-US" sz="1800" b="0" i="0" u="none" strike="noStrike" baseline="0" dirty="0">
                <a:solidFill>
                  <a:srgbClr val="000000"/>
                </a:solidFill>
                <a:latin typeface="MinionPro-Regular"/>
              </a:rPr>
              <a:t>experience this first-hand by going through an end-to-end project.</a:t>
            </a:r>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dirty="0"/>
          </a:p>
        </p:txBody>
      </p:sp>
    </p:spTree>
    <p:extLst>
      <p:ext uri="{BB962C8B-B14F-4D97-AF65-F5344CB8AC3E}">
        <p14:creationId xmlns:p14="http://schemas.microsoft.com/office/powerpoint/2010/main" val="3226889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For a toddler to learn what an apple is, all it takes is for you to point to an apple and</a:t>
            </a:r>
          </a:p>
          <a:p>
            <a:pPr algn="l"/>
            <a:r>
              <a:rPr lang="en-US" sz="1800" b="0" i="0" u="none" strike="noStrike" baseline="0" dirty="0">
                <a:latin typeface="MinionPro-Regular"/>
              </a:rPr>
              <a:t>say “apple” (possibly repeating this procedure a few times). Now the child is able to</a:t>
            </a:r>
          </a:p>
          <a:p>
            <a:pPr algn="l"/>
            <a:r>
              <a:rPr lang="en-US" sz="1800" b="0" i="0" u="none" strike="noStrike" baseline="0" dirty="0">
                <a:latin typeface="MinionPro-Regular"/>
              </a:rPr>
              <a:t>recognize apples in all sorts of colors and shapes. Genius.</a:t>
            </a:r>
          </a:p>
          <a:p>
            <a:pPr algn="l"/>
            <a:r>
              <a:rPr lang="en-US" sz="1800" b="0" i="0" u="none" strike="noStrike" baseline="0" dirty="0">
                <a:latin typeface="MinionPro-Regular"/>
              </a:rPr>
              <a:t>Machine Learning is not quite there yet;</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24</a:t>
            </a:fld>
            <a:endParaRPr lang="en-US" dirty="0"/>
          </a:p>
        </p:txBody>
      </p:sp>
    </p:spTree>
    <p:extLst>
      <p:ext uri="{BB962C8B-B14F-4D97-AF65-F5344CB8AC3E}">
        <p14:creationId xmlns:p14="http://schemas.microsoft.com/office/powerpoint/2010/main" val="3236237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inionPro-Regular"/>
              </a:rPr>
              <a:t>For example, the set of countries we used earlier for training the linear model was not</a:t>
            </a:r>
          </a:p>
          <a:p>
            <a:pPr algn="l"/>
            <a:r>
              <a:rPr lang="en-US" sz="1800" b="0" i="0" u="none" strike="noStrike" baseline="0" dirty="0">
                <a:solidFill>
                  <a:srgbClr val="000000"/>
                </a:solidFill>
                <a:latin typeface="MinionPro-Regular"/>
              </a:rPr>
              <a:t>perfectly representative; a few countries were missing. </a:t>
            </a:r>
            <a:r>
              <a:rPr lang="en-US" sz="1800" b="0" i="0" u="none" strike="noStrike" baseline="0" dirty="0">
                <a:solidFill>
                  <a:srgbClr val="9A0000"/>
                </a:solidFill>
                <a:latin typeface="MinionPro-Regular"/>
              </a:rPr>
              <a:t>Figure </a:t>
            </a:r>
            <a:r>
              <a:rPr lang="en-US" sz="1800" b="0" i="0" u="none" strike="noStrike" baseline="0" dirty="0">
                <a:solidFill>
                  <a:srgbClr val="000000"/>
                </a:solidFill>
                <a:latin typeface="MinionPro-Regular"/>
              </a:rPr>
              <a:t>shows what the</a:t>
            </a:r>
          </a:p>
          <a:p>
            <a:pPr algn="l"/>
            <a:r>
              <a:rPr lang="en-US" sz="1800" b="0" i="0" u="none" strike="noStrike" baseline="0" dirty="0">
                <a:solidFill>
                  <a:srgbClr val="000000"/>
                </a:solidFill>
                <a:latin typeface="MinionPro-Regular"/>
              </a:rPr>
              <a:t>data looks like when you add the missing countries.</a:t>
            </a:r>
          </a:p>
          <a:p>
            <a:pPr algn="l"/>
            <a:endParaRPr lang="en-US" sz="1800" b="0" i="0" u="none" strike="noStrike" baseline="0" dirty="0">
              <a:solidFill>
                <a:srgbClr val="000000"/>
              </a:solidFill>
              <a:latin typeface="MinionPro-Regular"/>
            </a:endParaRPr>
          </a:p>
          <a:p>
            <a:pPr algn="l"/>
            <a:r>
              <a:rPr lang="en-US" sz="1800" b="0" i="0" u="none" strike="noStrike" baseline="0" dirty="0">
                <a:latin typeface="MinionPro-Regular"/>
              </a:rPr>
              <a:t>If you train a linear model on this data, you get the solid line, while the old model is</a:t>
            </a:r>
          </a:p>
          <a:p>
            <a:pPr algn="l"/>
            <a:r>
              <a:rPr lang="en-US" sz="1800" b="0" i="0" u="none" strike="noStrike" baseline="0" dirty="0">
                <a:latin typeface="MinionPro-Regular"/>
              </a:rPr>
              <a:t>represented by the dotted line. As you can see, not only does adding a few missing</a:t>
            </a:r>
          </a:p>
          <a:p>
            <a:pPr algn="l"/>
            <a:r>
              <a:rPr lang="en-US" sz="1800" b="0" i="0" u="none" strike="noStrike" baseline="0" dirty="0">
                <a:latin typeface="MinionPro-Regular"/>
              </a:rPr>
              <a:t>countries significantly alter the model, but it makes it clear that such a simple linear</a:t>
            </a:r>
          </a:p>
          <a:p>
            <a:pPr algn="l"/>
            <a:r>
              <a:rPr lang="en-US" sz="1800" b="0" i="0" u="none" strike="noStrike" baseline="0" dirty="0">
                <a:latin typeface="MinionPro-Regular"/>
              </a:rPr>
              <a:t>model is probably never going to work well. It seems that very rich countries are not</a:t>
            </a:r>
          </a:p>
          <a:p>
            <a:pPr algn="l"/>
            <a:r>
              <a:rPr lang="en-US" sz="1800" b="0" i="0" u="none" strike="noStrike" baseline="0" dirty="0">
                <a:latin typeface="MinionPro-Regular"/>
              </a:rPr>
              <a:t>happier than moderately rich countries (in fact they seem unhappier), and conversely</a:t>
            </a:r>
          </a:p>
          <a:p>
            <a:pPr algn="l"/>
            <a:r>
              <a:rPr lang="en-US" sz="1800" b="0" i="0" u="none" strike="noStrike" baseline="0" dirty="0">
                <a:latin typeface="MinionPro-Regular"/>
              </a:rPr>
              <a:t>some poor countries seem happier than many rich countries.</a:t>
            </a:r>
            <a:endParaRPr lang="en-US" sz="1800" b="0" i="0" u="none" strike="noStrike" baseline="0" dirty="0">
              <a:solidFill>
                <a:srgbClr val="000000"/>
              </a:solidFill>
              <a:latin typeface="MinionPro-Regular"/>
            </a:endParaRPr>
          </a:p>
          <a:p>
            <a:pPr algn="l"/>
            <a:endParaRPr lang="en-US" sz="1800" b="0" i="0" u="none" strike="noStrike" baseline="0" dirty="0">
              <a:solidFill>
                <a:srgbClr val="000000"/>
              </a:solidFill>
              <a:latin typeface="MinionPro-Regular"/>
            </a:endParaRPr>
          </a:p>
          <a:p>
            <a:pPr algn="l"/>
            <a:r>
              <a:rPr lang="en-US" sz="1800" b="0" i="0" u="none" strike="noStrike" baseline="0" dirty="0">
                <a:latin typeface="MinionPro-Regular"/>
              </a:rPr>
              <a:t>By using a nonrepresentative training set, we trained a model that is unlikely to make</a:t>
            </a:r>
          </a:p>
          <a:p>
            <a:pPr algn="l"/>
            <a:r>
              <a:rPr lang="en-US" sz="1800" b="0" i="0" u="none" strike="noStrike" baseline="0" dirty="0">
                <a:latin typeface="MinionPro-Regular"/>
              </a:rPr>
              <a:t>accurate predictions, especially for very poor and very rich countries.</a:t>
            </a:r>
            <a:endParaRPr lang="en-US" sz="1800" b="0" i="0" u="none" strike="noStrike" baseline="0" dirty="0">
              <a:solidFill>
                <a:srgbClr val="000000"/>
              </a:solidFill>
              <a:latin typeface="MinionPro-Regular"/>
            </a:endParaRPr>
          </a:p>
          <a:p>
            <a:pPr algn="l"/>
            <a:endParaRPr lang="en-US" sz="1800" b="0" i="0" u="none" strike="noStrike" baseline="0" dirty="0">
              <a:solidFill>
                <a:srgbClr val="000000"/>
              </a:solidFill>
              <a:latin typeface="MinionPro-Regular"/>
            </a:endParaRPr>
          </a:p>
          <a:p>
            <a:pPr algn="l"/>
            <a:r>
              <a:rPr lang="en-US" sz="1800" b="0" i="0" u="none" strike="noStrike" baseline="0" dirty="0">
                <a:latin typeface="MinionPro-Regular"/>
              </a:rPr>
              <a:t>It is crucial to use a training set that is representative of the cases you want to generalize</a:t>
            </a:r>
          </a:p>
          <a:p>
            <a:pPr algn="l"/>
            <a:r>
              <a:rPr lang="en-US" sz="1800" b="0" i="0" u="none" strike="noStrike" baseline="0" dirty="0">
                <a:latin typeface="MinionPro-Regular"/>
              </a:rPr>
              <a:t>to. This is often harder than it sounds: if the sample is too small, you will have</a:t>
            </a:r>
          </a:p>
          <a:p>
            <a:pPr algn="l"/>
            <a:r>
              <a:rPr lang="en-US" sz="1800" b="0" i="1" u="none" strike="noStrike" baseline="0" dirty="0">
                <a:latin typeface="MinionPro-It"/>
              </a:rPr>
              <a:t>sampling noise </a:t>
            </a:r>
            <a:r>
              <a:rPr lang="en-US" sz="1800" b="0" i="0" u="none" strike="noStrike" baseline="0" dirty="0">
                <a:latin typeface="MinionPro-Regular"/>
              </a:rPr>
              <a:t>(i.e., nonrepresentative data as a result of chance), but even very large</a:t>
            </a:r>
          </a:p>
          <a:p>
            <a:pPr algn="l"/>
            <a:r>
              <a:rPr lang="en-US" sz="1800" b="0" i="0" u="none" strike="noStrike" baseline="0" dirty="0">
                <a:latin typeface="MinionPro-Regular"/>
              </a:rPr>
              <a:t>samples can be nonrepresentative if the sampling method is flawed. This is called</a:t>
            </a:r>
          </a:p>
          <a:p>
            <a:pPr algn="l"/>
            <a:r>
              <a:rPr lang="en-US" sz="1800" b="0" i="1" u="none" strike="noStrike" baseline="0" dirty="0">
                <a:latin typeface="MinionPro-It"/>
              </a:rPr>
              <a:t>sampling bias</a:t>
            </a:r>
            <a:r>
              <a:rPr lang="en-US" sz="1800" b="0" i="0" u="none" strike="noStrike" baseline="0" dirty="0">
                <a:latin typeface="MinionPro-Regular"/>
              </a:rPr>
              <a:t>.</a:t>
            </a:r>
          </a:p>
          <a:p>
            <a:pPr algn="l"/>
            <a:endParaRPr lang="en-US" sz="1800" b="0" i="0" u="none" strike="noStrike" baseline="0" dirty="0">
              <a:solidFill>
                <a:srgbClr val="000000"/>
              </a:solidFill>
              <a:latin typeface="MinionPro-Regular"/>
            </a:endParaRPr>
          </a:p>
          <a:p>
            <a:pPr algn="l"/>
            <a:r>
              <a:rPr lang="en-US" sz="1800" b="0" i="0" u="none" strike="noStrike" baseline="0" dirty="0">
                <a:latin typeface="MinionPro-Regular"/>
              </a:rPr>
              <a:t>Perhaps the most famous example of sampling bias happened during the US presidential</a:t>
            </a:r>
          </a:p>
          <a:p>
            <a:pPr algn="l"/>
            <a:r>
              <a:rPr lang="en-US" sz="1800" b="0" i="0" u="none" strike="noStrike" baseline="0" dirty="0">
                <a:latin typeface="MinionPro-Regular"/>
              </a:rPr>
              <a:t>election in 1936, which pitted Landon against Roosevelt: the </a:t>
            </a:r>
            <a:r>
              <a:rPr lang="en-US" sz="1800" b="0" i="1" u="none" strike="noStrike" baseline="0" dirty="0">
                <a:latin typeface="MinionPro-It"/>
              </a:rPr>
              <a:t>Literary Digest</a:t>
            </a:r>
          </a:p>
          <a:p>
            <a:pPr algn="l"/>
            <a:r>
              <a:rPr lang="en-US" sz="1800" b="0" i="0" u="none" strike="noStrike" baseline="0" dirty="0">
                <a:latin typeface="MinionPro-Regular"/>
              </a:rPr>
              <a:t>conducted a very large poll, sending mail to about 10 million people. It got 2.4 million</a:t>
            </a:r>
          </a:p>
          <a:p>
            <a:pPr algn="l"/>
            <a:r>
              <a:rPr lang="en-US" sz="1800" b="0" i="0" u="none" strike="noStrike" baseline="0" dirty="0">
                <a:latin typeface="MinionPro-Regular"/>
              </a:rPr>
              <a:t>answers, and predicted with high confidence that Landon would get 57% of the votes.</a:t>
            </a:r>
            <a:endParaRPr lang="en-US" sz="1800" b="0" i="0" u="none" strike="noStrike" baseline="0" dirty="0">
              <a:solidFill>
                <a:srgbClr val="000000"/>
              </a:solidFill>
              <a:latin typeface="MinionPro-Regular"/>
            </a:endParaRPr>
          </a:p>
          <a:p>
            <a:pPr algn="l"/>
            <a:r>
              <a:rPr lang="en-US" sz="1800" b="0" i="0" u="none" strike="noStrike" baseline="0" dirty="0">
                <a:latin typeface="MinionPro-Regular"/>
              </a:rPr>
              <a:t>Instead, Roosevelt won with 62% of the votes. The flaw was in the </a:t>
            </a:r>
            <a:r>
              <a:rPr lang="en-US" sz="1800" b="0" i="1" u="none" strike="noStrike" baseline="0" dirty="0">
                <a:latin typeface="MinionPro-It"/>
              </a:rPr>
              <a:t>Literary Digest</a:t>
            </a:r>
            <a:r>
              <a:rPr lang="en-US" sz="1800" b="0" i="0" u="none" strike="noStrike" baseline="0" dirty="0">
                <a:latin typeface="MinionPro-Regular"/>
              </a:rPr>
              <a:t>’s</a:t>
            </a:r>
          </a:p>
          <a:p>
            <a:pPr algn="l"/>
            <a:r>
              <a:rPr lang="en-US" sz="1800" b="0" i="0" u="none" strike="noStrike" baseline="0" dirty="0">
                <a:latin typeface="MinionPro-Regular"/>
              </a:rPr>
              <a:t>sampling method</a:t>
            </a:r>
          </a:p>
          <a:p>
            <a:pPr algn="l"/>
            <a:r>
              <a:rPr lang="en-US" sz="1800" b="0" i="0" u="none" strike="noStrike" baseline="0" dirty="0">
                <a:latin typeface="MinionPro-Regular"/>
              </a:rPr>
              <a:t>Here is another example: say you want to build a system to recognize funk music videos.</a:t>
            </a:r>
          </a:p>
          <a:p>
            <a:pPr algn="l"/>
            <a:r>
              <a:rPr lang="en-US" sz="1800" b="0" i="0" u="none" strike="noStrike" baseline="0" dirty="0">
                <a:latin typeface="MinionPro-Regular"/>
              </a:rPr>
              <a:t>One way to build your training set is to search “funk music” on YouTube and use</a:t>
            </a:r>
          </a:p>
          <a:p>
            <a:pPr algn="l"/>
            <a:r>
              <a:rPr lang="en-US" sz="1800" b="0" i="0" u="none" strike="noStrike" baseline="0" dirty="0">
                <a:latin typeface="MinionPro-Regular"/>
              </a:rPr>
              <a:t>the resulting videos. But this assumes that YouTube’s search engine returns a set of</a:t>
            </a:r>
          </a:p>
          <a:p>
            <a:pPr algn="l"/>
            <a:r>
              <a:rPr lang="en-US" sz="1800" b="0" i="0" u="none" strike="noStrike" baseline="0" dirty="0">
                <a:latin typeface="MinionPro-Regular"/>
              </a:rPr>
              <a:t>videos that are representative of all the funk music videos on YouTube. In reality, the</a:t>
            </a:r>
          </a:p>
          <a:p>
            <a:pPr algn="l"/>
            <a:r>
              <a:rPr lang="en-US" sz="1800" b="0" i="0" u="none" strike="noStrike" baseline="0" dirty="0">
                <a:latin typeface="MinionPro-Regular"/>
              </a:rPr>
              <a:t>search results are likely to be biased toward popular artists (and if you live in Brazil</a:t>
            </a:r>
          </a:p>
          <a:p>
            <a:pPr algn="l"/>
            <a:r>
              <a:rPr lang="en-US" sz="1800" b="0" i="0" u="none" strike="noStrike" baseline="0" dirty="0">
                <a:latin typeface="MinionPro-Regular"/>
              </a:rPr>
              <a:t>you will get a lot of “funk carioca” videos, which sound nothing like James Brown).</a:t>
            </a:r>
          </a:p>
          <a:p>
            <a:pPr algn="l"/>
            <a:r>
              <a:rPr lang="en-US" sz="1800" b="0" i="0" u="none" strike="noStrike" baseline="0" dirty="0">
                <a:latin typeface="MinionPro-Regular"/>
              </a:rPr>
              <a:t>On the other hand, how else can you get a large training set?</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920242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2800" cap="none" dirty="0">
                <a:solidFill>
                  <a:schemeClr val="accent1">
                    <a:lumMod val="50000"/>
                  </a:schemeClr>
                </a:solidFill>
              </a:rPr>
              <a:t>For example:</a:t>
            </a:r>
          </a:p>
          <a:p>
            <a:pPr marL="342900" indent="-342900" algn="just">
              <a:buFont typeface="Arial" panose="020B0604020202020204" pitchFamily="34" charset="0"/>
              <a:buChar char="•"/>
            </a:pPr>
            <a:r>
              <a:rPr lang="en-US" sz="2800" cap="none" dirty="0">
                <a:solidFill>
                  <a:schemeClr val="accent1">
                    <a:lumMod val="50000"/>
                  </a:schemeClr>
                </a:solidFill>
              </a:rPr>
              <a:t>If some instances are clearly outliers, it may help to simply discard them or try to fix the errors manually.</a:t>
            </a:r>
          </a:p>
          <a:p>
            <a:pPr marL="342900" indent="-342900" algn="just">
              <a:buFont typeface="Arial" panose="020B0604020202020204" pitchFamily="34" charset="0"/>
              <a:buChar char="•"/>
            </a:pPr>
            <a:r>
              <a:rPr lang="en-US" sz="2800" cap="none" dirty="0">
                <a:solidFill>
                  <a:schemeClr val="accent1">
                    <a:lumMod val="50000"/>
                  </a:schemeClr>
                </a:solidFill>
              </a:rPr>
              <a:t>If some instances are missing a few features (e.g., 5% of your customers did not specify their age), you must decide whether you want to ignore this attribute altogether, ignore these instances, fill in the missing values (e.g., with the median age), or train one model with the feature and one model without it, and so on.</a:t>
            </a:r>
          </a:p>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dirty="0"/>
          </a:p>
        </p:txBody>
      </p:sp>
    </p:spTree>
    <p:extLst>
      <p:ext uri="{BB962C8B-B14F-4D97-AF65-F5344CB8AC3E}">
        <p14:creationId xmlns:p14="http://schemas.microsoft.com/office/powerpoint/2010/main" val="837328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Now that we have looked at many examples of bad data, let’s look at a couple of examples</a:t>
            </a:r>
          </a:p>
          <a:p>
            <a:pPr algn="l"/>
            <a:r>
              <a:rPr lang="en-US" sz="1800" b="0" i="0" u="none" strike="noStrike" baseline="0" dirty="0">
                <a:latin typeface="MinionPro-Regular"/>
              </a:rPr>
              <a:t>of bad algorithms.</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dirty="0"/>
          </a:p>
        </p:txBody>
      </p:sp>
    </p:spTree>
    <p:extLst>
      <p:ext uri="{BB962C8B-B14F-4D97-AF65-F5344CB8AC3E}">
        <p14:creationId xmlns:p14="http://schemas.microsoft.com/office/powerpoint/2010/main" val="3547852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For example, say you feed your life satisfaction</a:t>
            </a:r>
          </a:p>
          <a:p>
            <a:pPr algn="l"/>
            <a:r>
              <a:rPr lang="en-US" sz="1800" b="0" i="0" u="none" strike="noStrike" baseline="0" dirty="0">
                <a:latin typeface="MinionPro-Regular"/>
              </a:rPr>
              <a:t>model many more attributes, including uninformative ones such as the country’s</a:t>
            </a:r>
          </a:p>
          <a:p>
            <a:pPr algn="l"/>
            <a:r>
              <a:rPr lang="en-US" sz="1800" b="0" i="0" u="none" strike="noStrike" baseline="0" dirty="0">
                <a:latin typeface="MinionPro-Regular"/>
              </a:rPr>
              <a:t>name. In that case, a complex model may detect patterns like the fact that all countries</a:t>
            </a:r>
          </a:p>
          <a:p>
            <a:pPr algn="l"/>
            <a:r>
              <a:rPr lang="en-US" sz="1800" b="0" i="0" u="none" strike="noStrike" baseline="0" dirty="0">
                <a:latin typeface="MinionPro-Regular"/>
              </a:rPr>
              <a:t>in the training data with a </a:t>
            </a:r>
            <a:r>
              <a:rPr lang="en-US" sz="1800" b="0" i="1" u="none" strike="noStrike" baseline="0" dirty="0">
                <a:latin typeface="MinionPro-It"/>
              </a:rPr>
              <a:t>w </a:t>
            </a:r>
            <a:r>
              <a:rPr lang="en-US" sz="1800" b="0" i="0" u="none" strike="noStrike" baseline="0" dirty="0">
                <a:latin typeface="MinionPro-Regular"/>
              </a:rPr>
              <a:t>in their name have a life satisfaction greater than 7:</a:t>
            </a:r>
          </a:p>
          <a:p>
            <a:pPr algn="l"/>
            <a:r>
              <a:rPr lang="en-US" sz="1800" b="0" i="0" u="none" strike="noStrike" baseline="0" dirty="0">
                <a:latin typeface="MinionPro-Regular"/>
              </a:rPr>
              <a:t>New Zealand (7.3), Norway (7.4), Sweden (7.2), and Switzerland (7.5). How confident</a:t>
            </a:r>
          </a:p>
          <a:p>
            <a:pPr algn="l"/>
            <a:r>
              <a:rPr lang="en-US" sz="1800" b="0" i="0" u="none" strike="noStrike" baseline="0" dirty="0">
                <a:latin typeface="MinionPro-Regular"/>
              </a:rPr>
              <a:t>are you that the W-satisfaction rule generalizes to Rwanda or Zimbabwe? Obviously</a:t>
            </a:r>
          </a:p>
          <a:p>
            <a:pPr algn="l"/>
            <a:r>
              <a:rPr lang="en-US" sz="1800" b="0" i="0" u="none" strike="noStrike" baseline="0" dirty="0">
                <a:latin typeface="MinionPro-Regular"/>
              </a:rPr>
              <a:t>this pattern occurred in the training data by pure chance, but the model has no way</a:t>
            </a:r>
          </a:p>
          <a:p>
            <a:pPr algn="l"/>
            <a:r>
              <a:rPr lang="en-US" sz="1800" b="0" i="0" u="none" strike="noStrike" baseline="0" dirty="0">
                <a:latin typeface="MinionPro-Regular"/>
              </a:rPr>
              <a:t>to tell whether a pattern is real or simply the result of noise in the data.</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dirty="0"/>
          </a:p>
        </p:txBody>
      </p:sp>
    </p:spTree>
    <p:extLst>
      <p:ext uri="{BB962C8B-B14F-4D97-AF65-F5344CB8AC3E}">
        <p14:creationId xmlns:p14="http://schemas.microsoft.com/office/powerpoint/2010/main" val="2390715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For example, the linear model we defined earlier has two parameters,</a:t>
            </a:r>
          </a:p>
          <a:p>
            <a:pPr algn="l"/>
            <a:r>
              <a:rPr lang="en-US" sz="1800" b="0" i="1" u="none" strike="noStrike" baseline="0" dirty="0">
                <a:latin typeface="MinionPro-It"/>
              </a:rPr>
              <a:t>θ</a:t>
            </a:r>
            <a:r>
              <a:rPr lang="en-US" sz="1800" b="0" i="0" u="none" strike="noStrike" baseline="0" dirty="0">
                <a:latin typeface="MinionPro-Regular"/>
              </a:rPr>
              <a:t>0 and </a:t>
            </a:r>
            <a:r>
              <a:rPr lang="en-US" sz="1800" b="0" i="1" u="none" strike="noStrike" baseline="0" dirty="0">
                <a:latin typeface="MinionPro-It"/>
              </a:rPr>
              <a:t>θ</a:t>
            </a:r>
            <a:r>
              <a:rPr lang="en-US" sz="1800" b="0" i="0" u="none" strike="noStrike" baseline="0" dirty="0">
                <a:latin typeface="MinionPro-Regular"/>
              </a:rPr>
              <a:t>1. This gives the learning algorithm two </a:t>
            </a:r>
            <a:r>
              <a:rPr lang="en-US" sz="1800" b="0" i="1" u="none" strike="noStrike" baseline="0" dirty="0">
                <a:latin typeface="MinionPro-It"/>
              </a:rPr>
              <a:t>degrees of freedom </a:t>
            </a:r>
            <a:r>
              <a:rPr lang="en-US" sz="1800" b="0" i="0" u="none" strike="noStrike" baseline="0" dirty="0">
                <a:latin typeface="MinionPro-Regular"/>
              </a:rPr>
              <a:t>to adapt the model</a:t>
            </a:r>
          </a:p>
          <a:p>
            <a:pPr algn="l"/>
            <a:r>
              <a:rPr lang="en-US" sz="1800" b="0" i="0" u="none" strike="noStrike" baseline="0" dirty="0">
                <a:latin typeface="MinionPro-Regular"/>
              </a:rPr>
              <a:t>to the training data: it can tweak both the height (</a:t>
            </a:r>
            <a:r>
              <a:rPr lang="en-US" sz="1800" b="0" i="1" u="none" strike="noStrike" baseline="0" dirty="0">
                <a:latin typeface="MinionPro-It"/>
              </a:rPr>
              <a:t>θ</a:t>
            </a:r>
            <a:r>
              <a:rPr lang="en-US" sz="1800" b="0" i="0" u="none" strike="noStrike" baseline="0" dirty="0">
                <a:latin typeface="MinionPro-Regular"/>
              </a:rPr>
              <a:t>0) and the slope (</a:t>
            </a:r>
            <a:r>
              <a:rPr lang="en-US" sz="1800" b="0" i="1" u="none" strike="noStrike" baseline="0" dirty="0">
                <a:latin typeface="MinionPro-It"/>
              </a:rPr>
              <a:t>θ</a:t>
            </a:r>
            <a:r>
              <a:rPr lang="en-US" sz="1800" b="0" i="0" u="none" strike="noStrike" baseline="0" dirty="0">
                <a:latin typeface="MinionPro-Regular"/>
              </a:rPr>
              <a:t>1) of the line. If</a:t>
            </a:r>
          </a:p>
          <a:p>
            <a:pPr algn="l"/>
            <a:r>
              <a:rPr lang="en-US" sz="1800" b="0" i="0" u="none" strike="noStrike" baseline="0" dirty="0">
                <a:latin typeface="MinionPro-Regular"/>
              </a:rPr>
              <a:t>we forced </a:t>
            </a:r>
            <a:r>
              <a:rPr lang="en-US" sz="1800" b="0" i="1" u="none" strike="noStrike" baseline="0" dirty="0">
                <a:latin typeface="MinionPro-It"/>
              </a:rPr>
              <a:t>θ</a:t>
            </a:r>
            <a:r>
              <a:rPr lang="en-US" sz="1800" b="0" i="0" u="none" strike="noStrike" baseline="0" dirty="0">
                <a:latin typeface="MinionPro-Regular"/>
              </a:rPr>
              <a:t>1 = 0, the algorithm would have only one degree of freedom and would</a:t>
            </a:r>
          </a:p>
          <a:p>
            <a:pPr algn="l"/>
            <a:r>
              <a:rPr lang="en-US" sz="1800" b="0" i="0" u="none" strike="noStrike" baseline="0" dirty="0">
                <a:latin typeface="MinionPro-Regular"/>
              </a:rPr>
              <a:t>have a much harder time fitting the data properly: all it could do is move the line up</a:t>
            </a:r>
          </a:p>
          <a:p>
            <a:pPr algn="l"/>
            <a:r>
              <a:rPr lang="en-US" sz="1800" b="0" i="0" u="none" strike="noStrike" baseline="0" dirty="0">
                <a:latin typeface="MinionPro-Regular"/>
              </a:rPr>
              <a:t>or down to get as close as possible to the training instances, so it would end up</a:t>
            </a:r>
          </a:p>
          <a:p>
            <a:pPr algn="l"/>
            <a:r>
              <a:rPr lang="en-US" sz="1800" b="0" i="0" u="none" strike="noStrike" baseline="0" dirty="0">
                <a:latin typeface="MinionPro-Regular"/>
              </a:rPr>
              <a:t>around the mean. A very simple model indeed! If we allow the algorithm to modify </a:t>
            </a:r>
            <a:r>
              <a:rPr lang="en-US" sz="1800" b="0" i="1" u="none" strike="noStrike" baseline="0" dirty="0">
                <a:latin typeface="MinionPro-It"/>
              </a:rPr>
              <a:t>θ</a:t>
            </a:r>
            <a:r>
              <a:rPr lang="en-US" sz="1800" b="0" i="0" u="none" strike="noStrike" baseline="0" dirty="0">
                <a:latin typeface="MinionPro-Regular"/>
              </a:rPr>
              <a:t>1</a:t>
            </a:r>
          </a:p>
          <a:p>
            <a:pPr algn="l"/>
            <a:r>
              <a:rPr lang="en-US" sz="1800" b="0" i="0" u="none" strike="noStrike" baseline="0" dirty="0">
                <a:latin typeface="MinionPro-Regular"/>
              </a:rPr>
              <a:t>but we force it to keep it small, then the learning algorithm will effectively have somewhere</a:t>
            </a:r>
          </a:p>
          <a:p>
            <a:pPr algn="l"/>
            <a:r>
              <a:rPr lang="en-US" sz="1800" b="0" i="0" u="none" strike="noStrike" baseline="0" dirty="0">
                <a:latin typeface="MinionPro-Regular"/>
              </a:rPr>
              <a:t>in between one and two degrees of freedom. It will produce a simpler model</a:t>
            </a:r>
          </a:p>
          <a:p>
            <a:pPr algn="l"/>
            <a:r>
              <a:rPr lang="en-US" sz="1800" b="0" i="0" u="none" strike="noStrike" baseline="0" dirty="0">
                <a:latin typeface="MinionPro-Regular"/>
              </a:rPr>
              <a:t>than with two degrees of freedom, but more complex than with just one. You want to</a:t>
            </a:r>
          </a:p>
          <a:p>
            <a:pPr algn="l"/>
            <a:r>
              <a:rPr lang="en-US" sz="1800" b="0" i="0" u="none" strike="noStrike" baseline="0" dirty="0">
                <a:latin typeface="MinionPro-Regular"/>
              </a:rPr>
              <a:t>find the right balance between fitting the training data perfectly and keeping the</a:t>
            </a:r>
          </a:p>
          <a:p>
            <a:pPr algn="l"/>
            <a:r>
              <a:rPr lang="en-US" sz="1800" b="0" i="0" u="none" strike="noStrike" baseline="0" dirty="0">
                <a:latin typeface="MinionPro-Regular"/>
              </a:rPr>
              <a:t>model simple enough to ensure that it will generalize well.</a:t>
            </a:r>
          </a:p>
          <a:p>
            <a:pPr algn="l"/>
            <a:endParaRPr lang="en-US" sz="1800" b="0" i="0" u="none" strike="noStrike" baseline="0" dirty="0">
              <a:solidFill>
                <a:srgbClr val="000000"/>
              </a:solidFill>
              <a:latin typeface="MinionPro-Regular"/>
            </a:endParaRPr>
          </a:p>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29</a:t>
            </a:fld>
            <a:endParaRPr lang="en-US" dirty="0"/>
          </a:p>
        </p:txBody>
      </p:sp>
    </p:spTree>
    <p:extLst>
      <p:ext uri="{BB962C8B-B14F-4D97-AF65-F5344CB8AC3E}">
        <p14:creationId xmlns:p14="http://schemas.microsoft.com/office/powerpoint/2010/main" val="133612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When most people hear “Machine Learning,” they picture a robot: a dependable butler</a:t>
            </a:r>
          </a:p>
          <a:p>
            <a:pPr algn="l"/>
            <a:r>
              <a:rPr lang="en-US" sz="1800" b="0" i="0" u="none" strike="noStrike" baseline="0" dirty="0">
                <a:latin typeface="MinionPro-Regular"/>
              </a:rPr>
              <a:t>or a deadly Terminator depending on who you ask. But Machine Learning is not</a:t>
            </a:r>
          </a:p>
          <a:p>
            <a:pPr algn="l"/>
            <a:r>
              <a:rPr lang="en-US" sz="1800" b="0" i="0" u="none" strike="noStrike" baseline="0" dirty="0">
                <a:latin typeface="MinionPro-Regular"/>
              </a:rPr>
              <a:t>just a futuristic fantasy, it’s already here. In fact, it has been around for decades in</a:t>
            </a:r>
          </a:p>
          <a:p>
            <a:pPr algn="l"/>
            <a:r>
              <a:rPr lang="en-US" sz="1800" b="0" i="0" u="none" strike="noStrike" baseline="0" dirty="0">
                <a:latin typeface="MinionPro-Regular"/>
              </a:rPr>
              <a:t>some specialized applications, such as </a:t>
            </a:r>
            <a:r>
              <a:rPr lang="en-US" sz="1800" b="0" i="1" u="none" strike="noStrike" baseline="0" dirty="0">
                <a:latin typeface="MinionPro-It"/>
              </a:rPr>
              <a:t>Optical Character Recognition </a:t>
            </a:r>
            <a:r>
              <a:rPr lang="en-US" sz="1800" b="0" i="0" u="none" strike="noStrike" baseline="0" dirty="0">
                <a:latin typeface="MinionPro-Regular"/>
              </a:rPr>
              <a:t>(OCR). But the</a:t>
            </a:r>
          </a:p>
          <a:p>
            <a:pPr algn="l"/>
            <a:r>
              <a:rPr lang="en-US" sz="1800" b="0" i="0" u="none" strike="noStrike" baseline="0" dirty="0">
                <a:latin typeface="MinionPro-Regular"/>
              </a:rPr>
              <a:t>first ML application that really became mainstream, improving the lives of hundreds</a:t>
            </a:r>
          </a:p>
          <a:p>
            <a:pPr algn="l"/>
            <a:r>
              <a:rPr lang="en-US" sz="1800" b="0" i="0" u="none" strike="noStrike" baseline="0" dirty="0">
                <a:latin typeface="MinionPro-Regular"/>
              </a:rPr>
              <a:t>of millions of people, took over the world back in the 1990s: it was the </a:t>
            </a:r>
            <a:r>
              <a:rPr lang="en-US" sz="1800" b="0" i="1" u="none" strike="noStrike" baseline="0" dirty="0">
                <a:latin typeface="MinionPro-It"/>
              </a:rPr>
              <a:t>spam filter</a:t>
            </a:r>
            <a:r>
              <a:rPr lang="en-US" sz="1800" b="0" i="0" u="none" strike="noStrike" baseline="0" dirty="0">
                <a:latin typeface="MinionPro-Regular"/>
              </a:rPr>
              <a:t>.</a:t>
            </a:r>
          </a:p>
          <a:p>
            <a:pPr algn="l"/>
            <a:r>
              <a:rPr lang="en-US" sz="1800" b="0" i="0" u="none" strike="noStrike" baseline="0" dirty="0">
                <a:latin typeface="MinionPro-Regular"/>
              </a:rPr>
              <a:t>Not exactly a self-aware Skynet, but it does technically qualify as Machine Learning</a:t>
            </a:r>
          </a:p>
          <a:p>
            <a:pPr algn="l"/>
            <a:r>
              <a:rPr lang="en-US" sz="1800" b="0" i="0" u="none" strike="noStrike" baseline="0" dirty="0">
                <a:latin typeface="MinionPro-Regular"/>
              </a:rPr>
              <a:t>(it has actually learned so well that you seldom need to flag an email as spam anymore).</a:t>
            </a:r>
          </a:p>
          <a:p>
            <a:pPr algn="l"/>
            <a:r>
              <a:rPr lang="en-US" sz="1800" b="0" i="0" u="none" strike="noStrike" baseline="0" dirty="0">
                <a:latin typeface="MinionPro-Regular"/>
              </a:rPr>
              <a:t>It was followed by hundreds of ML applications that now quietly power hundreds</a:t>
            </a:r>
          </a:p>
          <a:p>
            <a:pPr algn="l"/>
            <a:r>
              <a:rPr lang="en-US" sz="1800" b="0" i="0" u="none" strike="noStrike" baseline="0" dirty="0">
                <a:latin typeface="MinionPro-Regular"/>
              </a:rPr>
              <a:t>of products and features that you use regularly, from better recommendations</a:t>
            </a:r>
          </a:p>
          <a:p>
            <a:pPr algn="l"/>
            <a:r>
              <a:rPr lang="en-US" sz="1800" b="0" i="0" u="none" strike="noStrike" baseline="0" dirty="0">
                <a:latin typeface="MinionPro-Regular"/>
              </a:rPr>
              <a:t>to voice search.</a:t>
            </a:r>
          </a:p>
          <a:p>
            <a:pPr algn="l"/>
            <a:endParaRPr lang="en-US" sz="1800" b="0" i="0" u="none" strike="noStrike" baseline="0" dirty="0">
              <a:latin typeface="MinionPro-Regular"/>
            </a:endParaRPr>
          </a:p>
          <a:p>
            <a:pPr algn="l"/>
            <a:r>
              <a:rPr lang="en-US" sz="1800" b="0" i="0" u="none" strike="noStrike" baseline="0" dirty="0">
                <a:latin typeface="MinionPro-Regular"/>
              </a:rPr>
              <a:t>Where does Machine Learning start and where does it end? What exactly does it</a:t>
            </a:r>
          </a:p>
          <a:p>
            <a:pPr algn="l"/>
            <a:r>
              <a:rPr lang="en-US" sz="1800" b="0" i="0" u="none" strike="noStrike" baseline="0" dirty="0">
                <a:latin typeface="MinionPro-Regular"/>
              </a:rPr>
              <a:t>mean for a machine to </a:t>
            </a:r>
            <a:r>
              <a:rPr lang="en-US" sz="1800" b="0" i="1" u="none" strike="noStrike" baseline="0" dirty="0">
                <a:latin typeface="MinionPro-It"/>
              </a:rPr>
              <a:t>learn </a:t>
            </a:r>
            <a:r>
              <a:rPr lang="en-US" sz="1800" b="0" i="0" u="none" strike="noStrike" baseline="0" dirty="0">
                <a:latin typeface="MinionPro-Regular"/>
              </a:rPr>
              <a:t>something? If I download a copy of Wikipedia, has my</a:t>
            </a:r>
          </a:p>
          <a:p>
            <a:pPr algn="l"/>
            <a:r>
              <a:rPr lang="en-US" sz="1800" b="0" i="0" u="none" strike="noStrike" baseline="0" dirty="0">
                <a:latin typeface="MinionPro-Regular"/>
              </a:rPr>
              <a:t>computer really “learned” something? Is it suddenly smarter? In this chapter we will</a:t>
            </a:r>
          </a:p>
          <a:p>
            <a:pPr algn="l"/>
            <a:r>
              <a:rPr lang="en-US" sz="1800" b="0" i="0" u="none" strike="noStrike" baseline="0" dirty="0">
                <a:latin typeface="MinionPro-Regular"/>
              </a:rPr>
              <a:t>start by clarifying what Machine Learning is and why you may want to use it.</a:t>
            </a:r>
          </a:p>
          <a:p>
            <a:pPr algn="l"/>
            <a:r>
              <a:rPr lang="en-US" sz="1800" b="0" i="0" u="none" strike="noStrike" baseline="0" dirty="0">
                <a:latin typeface="MinionPro-Regular"/>
              </a:rPr>
              <a:t>Then, before we set out to explore the Machine Learning continent, we will take a</a:t>
            </a:r>
          </a:p>
          <a:p>
            <a:pPr algn="l"/>
            <a:r>
              <a:rPr lang="en-US" sz="1800" b="0" i="0" u="none" strike="noStrike" baseline="0" dirty="0">
                <a:latin typeface="MinionPro-Regular"/>
              </a:rPr>
              <a:t>look at the map and learn about the main regions and the most notable landmarks:</a:t>
            </a:r>
          </a:p>
          <a:p>
            <a:pPr algn="l"/>
            <a:r>
              <a:rPr lang="en-US" sz="1800" b="0" i="0" u="none" strike="noStrike" baseline="0" dirty="0">
                <a:latin typeface="MinionPro-Regular"/>
              </a:rPr>
              <a:t>supervised versus unsupervised learning, online versus batch learning, instance-based</a:t>
            </a:r>
          </a:p>
          <a:p>
            <a:pPr algn="l"/>
            <a:r>
              <a:rPr lang="en-US" sz="1800" b="0" i="0" u="none" strike="noStrike" baseline="0" dirty="0">
                <a:latin typeface="MinionPro-Regular"/>
              </a:rPr>
              <a:t>versus model-based learning. Then we will look at the workflow of a typical ML</a:t>
            </a:r>
          </a:p>
          <a:p>
            <a:pPr algn="l"/>
            <a:r>
              <a:rPr lang="en-US" sz="1800" b="0" i="0" u="none" strike="noStrike" baseline="0" dirty="0">
                <a:latin typeface="MinionPro-Regular"/>
              </a:rPr>
              <a:t>project, discuss the main challenges you may face, and cover how to evaluate and</a:t>
            </a:r>
          </a:p>
          <a:p>
            <a:pPr algn="l"/>
            <a:r>
              <a:rPr lang="en-US" sz="1800" b="0" i="0" u="none" strike="noStrike" baseline="0" dirty="0">
                <a:latin typeface="MinionPro-Regular"/>
              </a:rPr>
              <a:t>fine-tune a Machine Learning system.</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721189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The dotted line represents the original model that</a:t>
            </a:r>
          </a:p>
          <a:p>
            <a:pPr algn="l"/>
            <a:r>
              <a:rPr lang="en-US" sz="1800" b="0" i="0" u="none" strike="noStrike" baseline="0" dirty="0">
                <a:latin typeface="MinionPro-Regular"/>
              </a:rPr>
              <a:t>was trained with a few countries missing, the dashed line is our second model trained</a:t>
            </a:r>
          </a:p>
          <a:p>
            <a:pPr algn="l"/>
            <a:r>
              <a:rPr lang="en-US" sz="1800" b="0" i="0" u="none" strike="noStrike" baseline="0" dirty="0">
                <a:latin typeface="MinionPro-Regular"/>
              </a:rPr>
              <a:t>with all countries, and the solid line is a linear model trained with the same data as</a:t>
            </a:r>
          </a:p>
          <a:p>
            <a:pPr algn="l"/>
            <a:r>
              <a:rPr lang="en-US" sz="1800" b="0" i="0" u="none" strike="noStrike" baseline="0" dirty="0">
                <a:latin typeface="MinionPro-Regular"/>
              </a:rPr>
              <a:t>the first model but with a regularization constraint. You can see that regularization</a:t>
            </a:r>
          </a:p>
          <a:p>
            <a:pPr algn="l"/>
            <a:r>
              <a:rPr lang="en-US" sz="1800" b="0" i="0" u="none" strike="noStrike" baseline="0" dirty="0">
                <a:latin typeface="MinionPro-Regular"/>
              </a:rPr>
              <a:t>forced the model to have a smaller slope, which fits a bit less the training data that the</a:t>
            </a:r>
          </a:p>
          <a:p>
            <a:pPr algn="l"/>
            <a:r>
              <a:rPr lang="en-US" sz="1800" b="0" i="0" u="none" strike="noStrike" baseline="0" dirty="0">
                <a:latin typeface="MinionPro-Regular"/>
              </a:rPr>
              <a:t>model was trained on, but actually allows it to generalize better to new examples.</a:t>
            </a:r>
          </a:p>
          <a:p>
            <a:pPr algn="l"/>
            <a:endParaRPr lang="en-US" sz="1800" b="0" i="0" u="none" strike="noStrike" baseline="0" dirty="0">
              <a:solidFill>
                <a:srgbClr val="000000"/>
              </a:solidFill>
              <a:latin typeface="MinionPro-Regular"/>
            </a:endParaRPr>
          </a:p>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30</a:t>
            </a:fld>
            <a:endParaRPr lang="en-US" dirty="0"/>
          </a:p>
        </p:txBody>
      </p:sp>
    </p:spTree>
    <p:extLst>
      <p:ext uri="{BB962C8B-B14F-4D97-AF65-F5344CB8AC3E}">
        <p14:creationId xmlns:p14="http://schemas.microsoft.com/office/powerpoint/2010/main" val="29247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For example, the linear model we defined earlier has two parameters,</a:t>
            </a:r>
          </a:p>
          <a:p>
            <a:pPr algn="l"/>
            <a:r>
              <a:rPr lang="en-US" sz="1800" b="0" i="1" u="none" strike="noStrike" baseline="0" dirty="0">
                <a:latin typeface="MinionPro-It"/>
              </a:rPr>
              <a:t>θ</a:t>
            </a:r>
            <a:r>
              <a:rPr lang="en-US" sz="1800" b="0" i="0" u="none" strike="noStrike" baseline="0" dirty="0">
                <a:latin typeface="MinionPro-Regular"/>
              </a:rPr>
              <a:t>0 and </a:t>
            </a:r>
            <a:r>
              <a:rPr lang="en-US" sz="1800" b="0" i="1" u="none" strike="noStrike" baseline="0" dirty="0">
                <a:latin typeface="MinionPro-It"/>
              </a:rPr>
              <a:t>θ</a:t>
            </a:r>
            <a:r>
              <a:rPr lang="en-US" sz="1800" b="0" i="0" u="none" strike="noStrike" baseline="0" dirty="0">
                <a:latin typeface="MinionPro-Regular"/>
              </a:rPr>
              <a:t>1. This gives the learning algorithm two </a:t>
            </a:r>
            <a:r>
              <a:rPr lang="en-US" sz="1800" b="0" i="1" u="none" strike="noStrike" baseline="0" dirty="0">
                <a:latin typeface="MinionPro-It"/>
              </a:rPr>
              <a:t>degrees of freedom </a:t>
            </a:r>
            <a:r>
              <a:rPr lang="en-US" sz="1800" b="0" i="0" u="none" strike="noStrike" baseline="0" dirty="0">
                <a:latin typeface="MinionPro-Regular"/>
              </a:rPr>
              <a:t>to adapt the model</a:t>
            </a:r>
          </a:p>
          <a:p>
            <a:pPr algn="l"/>
            <a:r>
              <a:rPr lang="en-US" sz="1800" b="0" i="0" u="none" strike="noStrike" baseline="0" dirty="0">
                <a:latin typeface="MinionPro-Regular"/>
              </a:rPr>
              <a:t>to the training data: it can tweak both the height (</a:t>
            </a:r>
            <a:r>
              <a:rPr lang="en-US" sz="1800" b="0" i="1" u="none" strike="noStrike" baseline="0" dirty="0">
                <a:latin typeface="MinionPro-It"/>
              </a:rPr>
              <a:t>θ</a:t>
            </a:r>
            <a:r>
              <a:rPr lang="en-US" sz="1800" b="0" i="0" u="none" strike="noStrike" baseline="0" dirty="0">
                <a:latin typeface="MinionPro-Regular"/>
              </a:rPr>
              <a:t>0) and the slope (</a:t>
            </a:r>
            <a:r>
              <a:rPr lang="en-US" sz="1800" b="0" i="1" u="none" strike="noStrike" baseline="0" dirty="0">
                <a:latin typeface="MinionPro-It"/>
              </a:rPr>
              <a:t>θ</a:t>
            </a:r>
            <a:r>
              <a:rPr lang="en-US" sz="1800" b="0" i="0" u="none" strike="noStrike" baseline="0" dirty="0">
                <a:latin typeface="MinionPro-Regular"/>
              </a:rPr>
              <a:t>1) of the line. If</a:t>
            </a:r>
          </a:p>
          <a:p>
            <a:pPr algn="l"/>
            <a:r>
              <a:rPr lang="en-US" sz="1800" b="0" i="0" u="none" strike="noStrike" baseline="0" dirty="0">
                <a:latin typeface="MinionPro-Regular"/>
              </a:rPr>
              <a:t>we forced </a:t>
            </a:r>
            <a:r>
              <a:rPr lang="en-US" sz="1800" b="0" i="1" u="none" strike="noStrike" baseline="0" dirty="0">
                <a:latin typeface="MinionPro-It"/>
              </a:rPr>
              <a:t>θ</a:t>
            </a:r>
            <a:r>
              <a:rPr lang="en-US" sz="1800" b="0" i="0" u="none" strike="noStrike" baseline="0" dirty="0">
                <a:latin typeface="MinionPro-Regular"/>
              </a:rPr>
              <a:t>1 = 0, the algorithm would have only one degree of freedom and would</a:t>
            </a:r>
          </a:p>
          <a:p>
            <a:pPr algn="l"/>
            <a:r>
              <a:rPr lang="en-US" sz="1800" b="0" i="0" u="none" strike="noStrike" baseline="0" dirty="0">
                <a:latin typeface="MinionPro-Regular"/>
              </a:rPr>
              <a:t>have a much harder time fitting the data properly: all it could do is move the line up</a:t>
            </a:r>
          </a:p>
          <a:p>
            <a:pPr algn="l"/>
            <a:r>
              <a:rPr lang="en-US" sz="1800" b="0" i="0" u="none" strike="noStrike" baseline="0" dirty="0">
                <a:latin typeface="MinionPro-Regular"/>
              </a:rPr>
              <a:t>or down to get as close as possible to the training instances, so it would end up</a:t>
            </a:r>
          </a:p>
          <a:p>
            <a:pPr algn="l"/>
            <a:r>
              <a:rPr lang="en-US" sz="1800" b="0" i="0" u="none" strike="noStrike" baseline="0" dirty="0">
                <a:latin typeface="MinionPro-Regular"/>
              </a:rPr>
              <a:t>around the mean. A very simple model indeed! If we allow the algorithm to modify </a:t>
            </a:r>
            <a:r>
              <a:rPr lang="en-US" sz="1800" b="0" i="1" u="none" strike="noStrike" baseline="0" dirty="0">
                <a:latin typeface="MinionPro-It"/>
              </a:rPr>
              <a:t>θ</a:t>
            </a:r>
            <a:r>
              <a:rPr lang="en-US" sz="1800" b="0" i="0" u="none" strike="noStrike" baseline="0" dirty="0">
                <a:latin typeface="MinionPro-Regular"/>
              </a:rPr>
              <a:t>1</a:t>
            </a:r>
          </a:p>
          <a:p>
            <a:pPr algn="l"/>
            <a:r>
              <a:rPr lang="en-US" sz="1800" b="0" i="0" u="none" strike="noStrike" baseline="0" dirty="0">
                <a:latin typeface="MinionPro-Regular"/>
              </a:rPr>
              <a:t>but we force it to keep it small, then the learning algorithm will effectively have somewhere</a:t>
            </a:r>
          </a:p>
          <a:p>
            <a:pPr algn="l"/>
            <a:r>
              <a:rPr lang="en-US" sz="1800" b="0" i="0" u="none" strike="noStrike" baseline="0" dirty="0">
                <a:latin typeface="MinionPro-Regular"/>
              </a:rPr>
              <a:t>in between one and two degrees of freedom. It will produce a simpler model</a:t>
            </a:r>
          </a:p>
          <a:p>
            <a:pPr algn="l"/>
            <a:r>
              <a:rPr lang="en-US" sz="1800" b="0" i="0" u="none" strike="noStrike" baseline="0" dirty="0">
                <a:latin typeface="MinionPro-Regular"/>
              </a:rPr>
              <a:t>than with two degrees of freedom, but more complex than with just one. You want to</a:t>
            </a:r>
          </a:p>
          <a:p>
            <a:pPr algn="l"/>
            <a:r>
              <a:rPr lang="en-US" sz="1800" b="0" i="0" u="none" strike="noStrike" baseline="0" dirty="0">
                <a:latin typeface="MinionPro-Regular"/>
              </a:rPr>
              <a:t>find the right balance between fitting the training data perfectly and keeping the</a:t>
            </a:r>
          </a:p>
          <a:p>
            <a:pPr algn="l"/>
            <a:r>
              <a:rPr lang="en-US" sz="1800" b="0" i="0" u="none" strike="noStrike" baseline="0" dirty="0">
                <a:latin typeface="MinionPro-Regular"/>
              </a:rPr>
              <a:t>model simple enough to ensure that it will generalize well.</a:t>
            </a:r>
          </a:p>
          <a:p>
            <a:pPr algn="l"/>
            <a:endParaRPr lang="en-US" sz="1800" b="0" i="0" u="none" strike="noStrike" baseline="0" dirty="0">
              <a:solidFill>
                <a:srgbClr val="000000"/>
              </a:solidFill>
              <a:latin typeface="MinionPro-Regular"/>
            </a:endParaRPr>
          </a:p>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31</a:t>
            </a:fld>
            <a:endParaRPr lang="en-US" dirty="0"/>
          </a:p>
        </p:txBody>
      </p:sp>
    </p:spTree>
    <p:extLst>
      <p:ext uri="{BB962C8B-B14F-4D97-AF65-F5344CB8AC3E}">
        <p14:creationId xmlns:p14="http://schemas.microsoft.com/office/powerpoint/2010/main" val="606285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For example, a linear model of life satisfaction is prone to underfit; reality is just more complex than</a:t>
            </a:r>
          </a:p>
          <a:p>
            <a:pPr algn="l"/>
            <a:r>
              <a:rPr lang="en-US" sz="1800" b="0" i="0" u="none" strike="noStrike" baseline="0" dirty="0">
                <a:latin typeface="MinionPro-Regular"/>
              </a:rPr>
              <a:t>the model, so its predictions are bound to be inaccurate, even on the training examples.</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32</a:t>
            </a:fld>
            <a:endParaRPr lang="en-US" dirty="0"/>
          </a:p>
        </p:txBody>
      </p:sp>
    </p:spTree>
    <p:extLst>
      <p:ext uri="{BB962C8B-B14F-4D97-AF65-F5344CB8AC3E}">
        <p14:creationId xmlns:p14="http://schemas.microsoft.com/office/powerpoint/2010/main" val="3459458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33</a:t>
            </a:fld>
            <a:endParaRPr lang="en-US" dirty="0"/>
          </a:p>
        </p:txBody>
      </p:sp>
    </p:spTree>
    <p:extLst>
      <p:ext uri="{BB962C8B-B14F-4D97-AF65-F5344CB8AC3E}">
        <p14:creationId xmlns:p14="http://schemas.microsoft.com/office/powerpoint/2010/main" val="340591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34</a:t>
            </a:fld>
            <a:endParaRPr lang="en-US" dirty="0"/>
          </a:p>
        </p:txBody>
      </p:sp>
    </p:spTree>
    <p:extLst>
      <p:ext uri="{BB962C8B-B14F-4D97-AF65-F5344CB8AC3E}">
        <p14:creationId xmlns:p14="http://schemas.microsoft.com/office/powerpoint/2010/main" val="3756807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There’s just one last important topic to cover: once you have trained a model, you</a:t>
            </a:r>
          </a:p>
          <a:p>
            <a:pPr algn="l"/>
            <a:r>
              <a:rPr lang="en-US" sz="1800" b="0" i="0" u="none" strike="noStrike" baseline="0" dirty="0">
                <a:latin typeface="MinionPro-Regular"/>
              </a:rPr>
              <a:t>don’t want to just “hope” it generalizes to new cases. You want to evaluate it, and finetune</a:t>
            </a:r>
          </a:p>
          <a:p>
            <a:pPr algn="l"/>
            <a:r>
              <a:rPr lang="en-US" sz="1800" b="0" i="0" u="none" strike="noStrike" baseline="0" dirty="0">
                <a:latin typeface="MinionPro-Regular"/>
              </a:rPr>
              <a:t>it if necessary. Let’s see how.</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35</a:t>
            </a:fld>
            <a:endParaRPr lang="en-US" dirty="0"/>
          </a:p>
        </p:txBody>
      </p:sp>
    </p:spTree>
    <p:extLst>
      <p:ext uri="{BB962C8B-B14F-4D97-AF65-F5344CB8AC3E}">
        <p14:creationId xmlns:p14="http://schemas.microsoft.com/office/powerpoint/2010/main" val="1119121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There’s just one last important topic to cover: once you have trained a model, you</a:t>
            </a:r>
          </a:p>
          <a:p>
            <a:pPr algn="l"/>
            <a:r>
              <a:rPr lang="en-US" sz="1800" b="0" i="0" u="none" strike="noStrike" baseline="0" dirty="0">
                <a:latin typeface="MinionPro-Regular"/>
              </a:rPr>
              <a:t>don’t want to just “hope” it generalizes to new cases. You want to evaluate it, and finetune</a:t>
            </a:r>
          </a:p>
          <a:p>
            <a:pPr algn="l"/>
            <a:r>
              <a:rPr lang="en-US" sz="1800" b="0" i="0" u="none" strike="noStrike" baseline="0" dirty="0">
                <a:latin typeface="MinionPro-Regular"/>
              </a:rPr>
              <a:t>it if necessary. Let’s see how.</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36</a:t>
            </a:fld>
            <a:endParaRPr lang="en-US" dirty="0"/>
          </a:p>
        </p:txBody>
      </p:sp>
    </p:spTree>
    <p:extLst>
      <p:ext uri="{BB962C8B-B14F-4D97-AF65-F5344CB8AC3E}">
        <p14:creationId xmlns:p14="http://schemas.microsoft.com/office/powerpoint/2010/main" val="417852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The only way to know how well a model will generalize to new cases is to actually try</a:t>
            </a:r>
          </a:p>
          <a:p>
            <a:pPr algn="l"/>
            <a:r>
              <a:rPr lang="en-US" sz="1800" b="0" i="0" u="none" strike="noStrike" baseline="0" dirty="0">
                <a:latin typeface="MinionPro-Regular"/>
              </a:rPr>
              <a:t>it out on new cases. One way to do that is to put your model in production and monitor</a:t>
            </a:r>
          </a:p>
          <a:p>
            <a:pPr algn="l"/>
            <a:r>
              <a:rPr lang="en-US" sz="1800" b="0" i="0" u="none" strike="noStrike" baseline="0" dirty="0">
                <a:latin typeface="MinionPro-Regular"/>
              </a:rPr>
              <a:t>how well it performs. This works well, but if your model is horribly bad, your</a:t>
            </a:r>
          </a:p>
          <a:p>
            <a:pPr algn="l"/>
            <a:r>
              <a:rPr lang="en-US" sz="1800" b="0" i="0" u="none" strike="noStrike" baseline="0" dirty="0">
                <a:latin typeface="MinionPro-Regular"/>
              </a:rPr>
              <a:t>users will complain—not the best idea.</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37</a:t>
            </a:fld>
            <a:endParaRPr lang="en-US" dirty="0"/>
          </a:p>
        </p:txBody>
      </p:sp>
    </p:spTree>
    <p:extLst>
      <p:ext uri="{BB962C8B-B14F-4D97-AF65-F5344CB8AC3E}">
        <p14:creationId xmlns:p14="http://schemas.microsoft.com/office/powerpoint/2010/main" val="4066158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38</a:t>
            </a:fld>
            <a:endParaRPr lang="en-US" dirty="0"/>
          </a:p>
        </p:txBody>
      </p:sp>
    </p:spTree>
    <p:extLst>
      <p:ext uri="{BB962C8B-B14F-4D97-AF65-F5344CB8AC3E}">
        <p14:creationId xmlns:p14="http://schemas.microsoft.com/office/powerpoint/2010/main" val="4006156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The only way to know how well a model will generalize to new cases is to actually try</a:t>
            </a:r>
          </a:p>
          <a:p>
            <a:pPr algn="l"/>
            <a:r>
              <a:rPr lang="en-US" sz="1800" b="0" i="0" u="none" strike="noStrike" baseline="0" dirty="0">
                <a:latin typeface="MinionPro-Regular"/>
              </a:rPr>
              <a:t>it out on new cases. One way to do that is to put your model in production and monitor</a:t>
            </a:r>
          </a:p>
          <a:p>
            <a:pPr algn="l"/>
            <a:r>
              <a:rPr lang="en-US" sz="1800" b="0" i="0" u="none" strike="noStrike" baseline="0" dirty="0">
                <a:latin typeface="MinionPro-Regular"/>
              </a:rPr>
              <a:t>how well it performs. This works well, but if your model is horribly bad, your</a:t>
            </a:r>
          </a:p>
          <a:p>
            <a:pPr algn="l"/>
            <a:r>
              <a:rPr lang="en-US" sz="1800" b="0" i="0" u="none" strike="noStrike" baseline="0" dirty="0">
                <a:latin typeface="MinionPro-Regular"/>
              </a:rPr>
              <a:t>users will complain—not the best idea.</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39</a:t>
            </a:fld>
            <a:endParaRPr lang="en-US" dirty="0"/>
          </a:p>
        </p:txBody>
      </p:sp>
    </p:spTree>
    <p:extLst>
      <p:ext uri="{BB962C8B-B14F-4D97-AF65-F5344CB8AC3E}">
        <p14:creationId xmlns:p14="http://schemas.microsoft.com/office/powerpoint/2010/main" val="21446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7309172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40</a:t>
            </a:fld>
            <a:endParaRPr lang="en-US" dirty="0"/>
          </a:p>
        </p:txBody>
      </p:sp>
    </p:spTree>
    <p:extLst>
      <p:ext uri="{BB962C8B-B14F-4D97-AF65-F5344CB8AC3E}">
        <p14:creationId xmlns:p14="http://schemas.microsoft.com/office/powerpoint/2010/main" val="1084202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41</a:t>
            </a:fld>
            <a:endParaRPr lang="en-US" dirty="0"/>
          </a:p>
        </p:txBody>
      </p:sp>
    </p:spTree>
    <p:extLst>
      <p:ext uri="{BB962C8B-B14F-4D97-AF65-F5344CB8AC3E}">
        <p14:creationId xmlns:p14="http://schemas.microsoft.com/office/powerpoint/2010/main" val="1153380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A common solution to this problem is called </a:t>
            </a:r>
            <a:r>
              <a:rPr lang="en-US" sz="1800" b="0" i="1" u="none" strike="noStrike" baseline="0" dirty="0">
                <a:latin typeface="MinionPro-It"/>
              </a:rPr>
              <a:t>holdout validation</a:t>
            </a:r>
            <a:r>
              <a:rPr lang="en-US" sz="1800" b="0" i="0" u="none" strike="noStrike" baseline="0" dirty="0">
                <a:latin typeface="MinionPro-Regular"/>
              </a:rPr>
              <a:t>: you simply hold out</a:t>
            </a:r>
          </a:p>
          <a:p>
            <a:pPr algn="l"/>
            <a:r>
              <a:rPr lang="en-US" sz="1800" b="0" i="0" u="none" strike="noStrike" baseline="0" dirty="0">
                <a:latin typeface="MinionPro-Regular"/>
              </a:rPr>
              <a:t>part of the training set to evaluate several candidate models and select the best one.</a:t>
            </a:r>
          </a:p>
          <a:p>
            <a:pPr algn="l"/>
            <a:r>
              <a:rPr lang="en-US" sz="1800" b="0" i="0" u="none" strike="noStrike" baseline="0" dirty="0">
                <a:latin typeface="MinionPro-Regular"/>
              </a:rPr>
              <a:t>The new </a:t>
            </a:r>
            <a:r>
              <a:rPr lang="en-US" sz="1800" b="0" i="0" u="none" strike="noStrike" baseline="0" dirty="0" err="1">
                <a:latin typeface="MinionPro-Regular"/>
              </a:rPr>
              <a:t>heldout</a:t>
            </a:r>
            <a:r>
              <a:rPr lang="en-US" sz="1800" b="0" i="0" u="none" strike="noStrike" baseline="0" dirty="0">
                <a:latin typeface="MinionPro-Regular"/>
              </a:rPr>
              <a:t> set is called the </a:t>
            </a:r>
            <a:r>
              <a:rPr lang="en-US" sz="1800" b="0" i="1" u="none" strike="noStrike" baseline="0" dirty="0">
                <a:latin typeface="MinionPro-It"/>
              </a:rPr>
              <a:t>validation set </a:t>
            </a:r>
            <a:r>
              <a:rPr lang="en-US" sz="1800" b="0" i="0" u="none" strike="noStrike" baseline="0" dirty="0">
                <a:latin typeface="MinionPro-Regular"/>
              </a:rPr>
              <a:t>(or sometimes the </a:t>
            </a:r>
            <a:r>
              <a:rPr lang="en-US" sz="1800" b="0" i="1" u="none" strike="noStrike" baseline="0" dirty="0">
                <a:latin typeface="MinionPro-It"/>
              </a:rPr>
              <a:t>development set</a:t>
            </a:r>
            <a:r>
              <a:rPr lang="en-US" sz="1800" b="0" i="0" u="none" strike="noStrike" baseline="0" dirty="0">
                <a:latin typeface="MinionPro-Regular"/>
              </a:rPr>
              <a:t>, or</a:t>
            </a:r>
          </a:p>
          <a:p>
            <a:pPr algn="l"/>
            <a:r>
              <a:rPr lang="en-US" sz="1800" b="0" i="1" u="none" strike="noStrike" baseline="0" dirty="0">
                <a:latin typeface="MinionPro-It"/>
              </a:rPr>
              <a:t>dev set</a:t>
            </a:r>
            <a:r>
              <a:rPr lang="en-US" sz="1800" b="0" i="0" u="none" strike="noStrike" baseline="0" dirty="0">
                <a:latin typeface="MinionPro-Regular"/>
              </a:rPr>
              <a:t>). More specifically, you train multiple models with various hyperparameters</a:t>
            </a:r>
          </a:p>
          <a:p>
            <a:pPr algn="l"/>
            <a:r>
              <a:rPr lang="en-US" sz="1800" b="0" i="0" u="none" strike="noStrike" baseline="0" dirty="0">
                <a:latin typeface="MinionPro-Regular"/>
              </a:rPr>
              <a:t>on the reduced training set (i.e., the full training set minus the validation set), and</a:t>
            </a:r>
          </a:p>
          <a:p>
            <a:pPr algn="l"/>
            <a:r>
              <a:rPr lang="en-US" sz="1800" b="0" i="0" u="none" strike="noStrike" baseline="0" dirty="0">
                <a:latin typeface="MinionPro-Regular"/>
              </a:rPr>
              <a:t>you select the model that performs best on the validation set. After this holdout validation</a:t>
            </a:r>
          </a:p>
          <a:p>
            <a:pPr algn="l"/>
            <a:r>
              <a:rPr lang="en-US" sz="1800" b="0" i="0" u="none" strike="noStrike" baseline="0" dirty="0">
                <a:latin typeface="MinionPro-Regular"/>
              </a:rPr>
              <a:t>process, you train the best model on the full training set (including the validation</a:t>
            </a:r>
          </a:p>
          <a:p>
            <a:pPr algn="l"/>
            <a:r>
              <a:rPr lang="en-US" sz="1800" b="0" i="0" u="none" strike="noStrike" baseline="0" dirty="0">
                <a:latin typeface="MinionPro-Regular"/>
              </a:rPr>
              <a:t>set), and this gives you the final model. Lastly, you evaluate this final model on</a:t>
            </a:r>
          </a:p>
          <a:p>
            <a:pPr algn="l"/>
            <a:r>
              <a:rPr lang="en-US" sz="1800" b="0" i="0" u="none" strike="noStrike" baseline="0" dirty="0">
                <a:latin typeface="MinionPro-Regular"/>
              </a:rPr>
              <a:t>the test set to get an estimate of the generalization error.</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42</a:t>
            </a:fld>
            <a:endParaRPr lang="en-US" dirty="0"/>
          </a:p>
        </p:txBody>
      </p:sp>
    </p:spTree>
    <p:extLst>
      <p:ext uri="{BB962C8B-B14F-4D97-AF65-F5344CB8AC3E}">
        <p14:creationId xmlns:p14="http://schemas.microsoft.com/office/powerpoint/2010/main" val="4292768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This solution usually works quite well. However, if the validation set is too small, then</a:t>
            </a:r>
          </a:p>
          <a:p>
            <a:pPr algn="l"/>
            <a:r>
              <a:rPr lang="en-US" sz="1800" b="0" i="0" u="none" strike="noStrike" baseline="0" dirty="0">
                <a:latin typeface="MinionPro-Regular"/>
              </a:rPr>
              <a:t>model evaluations will be imprecise: you may end up selecting a suboptimal model by</a:t>
            </a:r>
          </a:p>
          <a:p>
            <a:pPr algn="l"/>
            <a:r>
              <a:rPr lang="en-US" sz="1800" b="0" i="0" u="none" strike="noStrike" baseline="0" dirty="0">
                <a:latin typeface="MinionPro-Regular"/>
              </a:rPr>
              <a:t>mistake. Conversely, if the validation set is too large, then the remaining training set</a:t>
            </a:r>
          </a:p>
          <a:p>
            <a:pPr algn="l"/>
            <a:r>
              <a:rPr lang="en-US" sz="1800" b="0" i="0" u="none" strike="noStrike" baseline="0" dirty="0">
                <a:latin typeface="MinionPro-Regular"/>
              </a:rPr>
              <a:t>will be much smaller than the full training set. Why is this bad? Well, since the final</a:t>
            </a:r>
          </a:p>
          <a:p>
            <a:pPr algn="l"/>
            <a:r>
              <a:rPr lang="en-US" sz="1800" b="0" i="0" u="none" strike="noStrike" baseline="0" dirty="0">
                <a:latin typeface="MinionPro-Regular"/>
              </a:rPr>
              <a:t>model will be trained on the full training set, it is not ideal to compare candidate</a:t>
            </a:r>
          </a:p>
          <a:p>
            <a:pPr algn="l"/>
            <a:r>
              <a:rPr lang="en-US" sz="1800" b="0" i="0" u="none" strike="noStrike" baseline="0" dirty="0">
                <a:latin typeface="MinionPro-Regular"/>
              </a:rPr>
              <a:t>models trained on a much smaller training set. It would be like selecting the fastest</a:t>
            </a:r>
          </a:p>
          <a:p>
            <a:pPr algn="l"/>
            <a:r>
              <a:rPr lang="en-US" sz="1800" b="0" i="0" u="none" strike="noStrike" baseline="0" dirty="0">
                <a:latin typeface="MinionPro-Regular"/>
              </a:rPr>
              <a:t>sprinter to participate in a marathon. One way to solve this problem is to perform</a:t>
            </a:r>
          </a:p>
          <a:p>
            <a:pPr algn="l"/>
            <a:r>
              <a:rPr lang="en-US" sz="1800" b="0" i="0" u="none" strike="noStrike" baseline="0" dirty="0">
                <a:latin typeface="MinionPro-Regular"/>
              </a:rPr>
              <a:t>repeated </a:t>
            </a:r>
            <a:r>
              <a:rPr lang="en-US" sz="1800" b="0" i="1" u="none" strike="noStrike" baseline="0" dirty="0">
                <a:latin typeface="MinionPro-It"/>
              </a:rPr>
              <a:t>cross-validation</a:t>
            </a:r>
            <a:r>
              <a:rPr lang="en-US" sz="1800" b="0" i="0" u="none" strike="noStrike" baseline="0" dirty="0">
                <a:latin typeface="MinionPro-Regular"/>
              </a:rPr>
              <a:t>, using many small validation sets. Each model is evaluated</a:t>
            </a:r>
          </a:p>
          <a:p>
            <a:pPr algn="l"/>
            <a:r>
              <a:rPr lang="en-US" sz="1800" b="0" i="0" u="none" strike="noStrike" baseline="0" dirty="0">
                <a:latin typeface="MinionPro-Regular"/>
              </a:rPr>
              <a:t>once per validation set, after it is trained on the rest of the data. By averaging out all</a:t>
            </a:r>
          </a:p>
          <a:p>
            <a:pPr algn="l"/>
            <a:r>
              <a:rPr lang="en-US" sz="1800" b="0" i="0" u="none" strike="noStrike" baseline="0" dirty="0">
                <a:latin typeface="MinionPro-Regular"/>
              </a:rPr>
              <a:t>the evaluations of a model, we get a much more accurate measure of its performance.</a:t>
            </a:r>
          </a:p>
          <a:p>
            <a:pPr algn="l"/>
            <a:r>
              <a:rPr lang="en-US" sz="1800" b="0" i="0" u="none" strike="noStrike" baseline="0" dirty="0">
                <a:latin typeface="MinionPro-Regular"/>
              </a:rPr>
              <a:t>However, there is a drawback: the training time is multiplied by the number of validation</a:t>
            </a:r>
          </a:p>
          <a:p>
            <a:pPr algn="l"/>
            <a:r>
              <a:rPr lang="en-US" sz="1800" b="0" i="0" u="none" strike="noStrike" baseline="0" dirty="0">
                <a:latin typeface="MinionPro-Regular"/>
              </a:rPr>
              <a:t>sets.</a:t>
            </a:r>
            <a:endParaRPr lang="en-US" sz="1800" b="0" i="0" u="none" strike="noStrike" baseline="0" dirty="0">
              <a:solidFill>
                <a:srgbClr val="000000"/>
              </a:solidFill>
              <a:latin typeface="MinionPro-Regular"/>
            </a:endParaRPr>
          </a:p>
          <a:p>
            <a:pPr algn="l"/>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43</a:t>
            </a:fld>
            <a:endParaRPr lang="en-US" dirty="0"/>
          </a:p>
        </p:txBody>
      </p:sp>
    </p:spTree>
    <p:extLst>
      <p:ext uri="{BB962C8B-B14F-4D97-AF65-F5344CB8AC3E}">
        <p14:creationId xmlns:p14="http://schemas.microsoft.com/office/powerpoint/2010/main" val="2231052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You can easily download millions of pictures of flowers on the</a:t>
            </a:r>
          </a:p>
          <a:p>
            <a:pPr algn="l"/>
            <a:r>
              <a:rPr lang="en-US" sz="1800" b="0" i="0" u="none" strike="noStrike" baseline="0" dirty="0">
                <a:latin typeface="MinionPro-Regular"/>
              </a:rPr>
              <a:t>web, but they won’t be perfectly representative of the pictures that will actually be</a:t>
            </a:r>
          </a:p>
          <a:p>
            <a:pPr algn="l"/>
            <a:r>
              <a:rPr lang="en-US" sz="1800" b="0" i="0" u="none" strike="noStrike" baseline="0" dirty="0">
                <a:latin typeface="MinionPro-Regular"/>
              </a:rPr>
              <a:t>taken using the app on a mobile device. Perhaps you only have 10,000 representative</a:t>
            </a:r>
          </a:p>
          <a:p>
            <a:pPr algn="l"/>
            <a:r>
              <a:rPr lang="en-US" sz="1800" b="0" i="0" u="none" strike="noStrike" baseline="0" dirty="0">
                <a:latin typeface="MinionPro-Regular"/>
              </a:rPr>
              <a:t>pictures (i.e., actually taken with the app). In this case, the most important rule to</a:t>
            </a:r>
          </a:p>
          <a:p>
            <a:pPr algn="l"/>
            <a:r>
              <a:rPr lang="en-US" sz="1800" b="0" i="0" u="none" strike="noStrike" baseline="0" dirty="0">
                <a:latin typeface="MinionPro-Regular"/>
              </a:rPr>
              <a:t>remember is that the validation set and the test must be as representative as possible</a:t>
            </a:r>
          </a:p>
          <a:p>
            <a:pPr algn="l"/>
            <a:r>
              <a:rPr lang="en-US" sz="1800" b="0" i="0" u="none" strike="noStrike" baseline="0" dirty="0">
                <a:latin typeface="MinionPro-Regular"/>
              </a:rPr>
              <a:t>of the data you expect to use in production, so they should be composed exclusively</a:t>
            </a:r>
          </a:p>
          <a:p>
            <a:pPr algn="l"/>
            <a:r>
              <a:rPr lang="en-US" sz="1800" b="0" i="0" u="none" strike="noStrike" baseline="0" dirty="0">
                <a:latin typeface="MinionPro-Regular"/>
              </a:rPr>
              <a:t>of representative pictures: you can shuffle them and put half in the validation set, and</a:t>
            </a:r>
          </a:p>
          <a:p>
            <a:pPr algn="l"/>
            <a:r>
              <a:rPr lang="en-US" sz="1800" b="0" i="0" u="none" strike="noStrike" baseline="0" dirty="0">
                <a:latin typeface="MinionPro-Regular"/>
              </a:rPr>
              <a:t>half in the test set (making sure that no duplicates or near-duplicates end up in both</a:t>
            </a:r>
          </a:p>
          <a:p>
            <a:pPr algn="l"/>
            <a:r>
              <a:rPr lang="en-US" sz="1800" b="0" i="0" u="none" strike="noStrike" baseline="0" dirty="0">
                <a:latin typeface="MinionPro-Regular"/>
              </a:rPr>
              <a:t>sets).</a:t>
            </a:r>
          </a:p>
          <a:p>
            <a:pPr algn="l"/>
            <a:endParaRPr lang="en-US" sz="1800" b="0" i="0" u="none" strike="noStrike" baseline="0" dirty="0">
              <a:latin typeface="MinionPro-Regular"/>
            </a:endParaRPr>
          </a:p>
          <a:p>
            <a:pPr algn="l"/>
            <a:r>
              <a:rPr lang="en-US" sz="1800" b="0" i="0" u="none" strike="noStrike" baseline="0" dirty="0">
                <a:latin typeface="MinionPro-Regular"/>
              </a:rPr>
              <a:t>After training your model on the web pictures, if you observe that the performance</a:t>
            </a:r>
          </a:p>
          <a:p>
            <a:pPr algn="l"/>
            <a:r>
              <a:rPr lang="en-US" sz="1800" b="0" i="0" u="none" strike="noStrike" baseline="0" dirty="0">
                <a:latin typeface="MinionPro-Regular"/>
              </a:rPr>
              <a:t>of your model on the validation set is disappointing, you will not know</a:t>
            </a:r>
          </a:p>
          <a:p>
            <a:pPr algn="l"/>
            <a:r>
              <a:rPr lang="en-US" sz="1800" b="0" i="0" u="none" strike="noStrike" baseline="0" dirty="0">
                <a:latin typeface="MinionPro-Regular"/>
              </a:rPr>
              <a:t>whether this is because your model has overfit the training set, or whether this is just</a:t>
            </a:r>
          </a:p>
          <a:p>
            <a:pPr algn="l"/>
            <a:r>
              <a:rPr lang="en-US" sz="1800" b="0" i="0" u="none" strike="noStrike" baseline="0" dirty="0">
                <a:latin typeface="MinionPro-Regular"/>
              </a:rPr>
              <a:t>due to the mismatch between the web pictures and the mobile app pictures.</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44</a:t>
            </a:fld>
            <a:endParaRPr lang="en-US" dirty="0"/>
          </a:p>
        </p:txBody>
      </p:sp>
    </p:spTree>
    <p:extLst>
      <p:ext uri="{BB962C8B-B14F-4D97-AF65-F5344CB8AC3E}">
        <p14:creationId xmlns:p14="http://schemas.microsoft.com/office/powerpoint/2010/main" val="12366421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One solution is to hold out part of the training pictures (from the web) in yet another set that</a:t>
            </a:r>
          </a:p>
          <a:p>
            <a:pPr algn="l"/>
            <a:r>
              <a:rPr lang="en-US" sz="1800" b="0" i="0" u="none" strike="noStrike" baseline="0" dirty="0">
                <a:latin typeface="MinionPro-Regular"/>
              </a:rPr>
              <a:t>Andrew Ng calls the </a:t>
            </a:r>
            <a:r>
              <a:rPr lang="en-US" sz="1800" b="0" i="1" u="none" strike="noStrike" baseline="0" dirty="0">
                <a:latin typeface="MinionPro-It"/>
              </a:rPr>
              <a:t>train-dev set</a:t>
            </a:r>
            <a:r>
              <a:rPr lang="en-US" sz="1800" b="0" i="0" u="none" strike="noStrike" baseline="0" dirty="0">
                <a:latin typeface="MinionPro-Regular"/>
              </a:rPr>
              <a:t>. After the model is trained (on the training set, </a:t>
            </a:r>
            <a:r>
              <a:rPr lang="en-US" sz="1800" b="0" i="1" u="none" strike="noStrike" baseline="0" dirty="0">
                <a:latin typeface="MinionPro-It"/>
              </a:rPr>
              <a:t>not</a:t>
            </a:r>
          </a:p>
          <a:p>
            <a:pPr algn="l"/>
            <a:r>
              <a:rPr lang="en-US" sz="1800" b="0" i="0" u="none" strike="noStrike" baseline="0" dirty="0">
                <a:latin typeface="MinionPro-Regular"/>
              </a:rPr>
              <a:t>on the train-dev set), you can evaluate it on the train-dev set: if it performs well, then</a:t>
            </a:r>
          </a:p>
          <a:p>
            <a:pPr algn="l"/>
            <a:r>
              <a:rPr lang="en-US" sz="1800" b="0" i="0" u="none" strike="noStrike" baseline="0" dirty="0">
                <a:latin typeface="MinionPro-Regular"/>
              </a:rPr>
              <a:t>the model is not overfitting the training set, so if performs poorly on the validation</a:t>
            </a:r>
          </a:p>
          <a:p>
            <a:pPr algn="l"/>
            <a:r>
              <a:rPr lang="en-US" sz="1800" b="0" i="0" u="none" strike="noStrike" baseline="0" dirty="0">
                <a:latin typeface="MinionPro-Regular"/>
              </a:rPr>
              <a:t>set, the problem must come from the data mismatch. You can try to tackle this problem</a:t>
            </a:r>
          </a:p>
          <a:p>
            <a:pPr algn="l"/>
            <a:r>
              <a:rPr lang="en-US" sz="1800" b="0" i="0" u="none" strike="noStrike" baseline="0" dirty="0">
                <a:latin typeface="MinionPro-Regular"/>
              </a:rPr>
              <a:t>by preprocessing the web images to make them look more like the pictures that</a:t>
            </a:r>
          </a:p>
          <a:p>
            <a:pPr algn="l"/>
            <a:r>
              <a:rPr lang="en-US" sz="1800" b="0" i="0" u="none" strike="noStrike" baseline="0" dirty="0">
                <a:latin typeface="MinionPro-Regular"/>
              </a:rPr>
              <a:t>will be taken by the mobile app, and then retraining the model. Conversely, if the</a:t>
            </a:r>
          </a:p>
          <a:p>
            <a:pPr algn="l"/>
            <a:r>
              <a:rPr lang="en-US" sz="1800" b="0" i="0" u="none" strike="noStrike" baseline="0" dirty="0">
                <a:latin typeface="MinionPro-Regular"/>
              </a:rPr>
              <a:t>model performs poorly on the train-dev set, then the model must have overfit the</a:t>
            </a:r>
          </a:p>
          <a:p>
            <a:pPr algn="l"/>
            <a:r>
              <a:rPr lang="en-US" sz="1800" b="0" i="0" u="none" strike="noStrike" baseline="0" dirty="0">
                <a:latin typeface="MinionPro-Regular"/>
              </a:rPr>
              <a:t>training set, so you should try to simplify or regularize the model, get more training</a:t>
            </a:r>
          </a:p>
          <a:p>
            <a:pPr algn="l"/>
            <a:r>
              <a:rPr lang="en-US" sz="1800" b="0" i="0" u="none" strike="noStrike" baseline="0" dirty="0">
                <a:latin typeface="MinionPro-Regular"/>
              </a:rPr>
              <a:t>data and clean up the training data, as discussed earlier.</a:t>
            </a:r>
          </a:p>
          <a:p>
            <a:pPr algn="l"/>
            <a:r>
              <a:rPr lang="en-US" sz="1800" b="0" i="0" u="none" strike="noStrike" baseline="0" dirty="0">
                <a:latin typeface="MyriadPro-SemiboldCond"/>
              </a:rPr>
              <a:t>No Free</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45</a:t>
            </a:fld>
            <a:endParaRPr lang="en-US" dirty="0"/>
          </a:p>
        </p:txBody>
      </p:sp>
    </p:spTree>
    <p:extLst>
      <p:ext uri="{BB962C8B-B14F-4D97-AF65-F5344CB8AC3E}">
        <p14:creationId xmlns:p14="http://schemas.microsoft.com/office/powerpoint/2010/main" val="40776363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One solution is to hold out part of the training pictures (from the web) in yet another set that</a:t>
            </a:r>
          </a:p>
          <a:p>
            <a:pPr algn="l"/>
            <a:r>
              <a:rPr lang="en-US" sz="1800" b="0" i="0" u="none" strike="noStrike" baseline="0" dirty="0">
                <a:latin typeface="MinionPro-Regular"/>
              </a:rPr>
              <a:t>Andrew Ng calls the </a:t>
            </a:r>
            <a:r>
              <a:rPr lang="en-US" sz="1800" b="0" i="1" u="none" strike="noStrike" baseline="0" dirty="0">
                <a:latin typeface="MinionPro-It"/>
              </a:rPr>
              <a:t>train-dev set</a:t>
            </a:r>
            <a:r>
              <a:rPr lang="en-US" sz="1800" b="0" i="0" u="none" strike="noStrike" baseline="0" dirty="0">
                <a:latin typeface="MinionPro-Regular"/>
              </a:rPr>
              <a:t>. After the model is trained (on the training set, </a:t>
            </a:r>
            <a:r>
              <a:rPr lang="en-US" sz="1800" b="0" i="1" u="none" strike="noStrike" baseline="0" dirty="0">
                <a:latin typeface="MinionPro-It"/>
              </a:rPr>
              <a:t>not</a:t>
            </a:r>
          </a:p>
          <a:p>
            <a:pPr algn="l"/>
            <a:r>
              <a:rPr lang="en-US" sz="1800" b="0" i="0" u="none" strike="noStrike" baseline="0" dirty="0">
                <a:latin typeface="MinionPro-Regular"/>
              </a:rPr>
              <a:t>on the train-dev set), you can evaluate it on the train-dev set: if it performs well, then</a:t>
            </a:r>
          </a:p>
          <a:p>
            <a:pPr algn="l"/>
            <a:r>
              <a:rPr lang="en-US" sz="1800" b="0" i="0" u="none" strike="noStrike" baseline="0" dirty="0">
                <a:latin typeface="MinionPro-Regular"/>
              </a:rPr>
              <a:t>the model is not overfitting the training set, so if performs poorly on the validation</a:t>
            </a:r>
          </a:p>
          <a:p>
            <a:pPr algn="l"/>
            <a:r>
              <a:rPr lang="en-US" sz="1800" b="0" i="0" u="none" strike="noStrike" baseline="0" dirty="0">
                <a:latin typeface="MinionPro-Regular"/>
              </a:rPr>
              <a:t>set, the problem must come from the data mismatch. You can try to tackle this problem</a:t>
            </a:r>
          </a:p>
          <a:p>
            <a:pPr algn="l"/>
            <a:r>
              <a:rPr lang="en-US" sz="1800" b="0" i="0" u="none" strike="noStrike" baseline="0" dirty="0">
                <a:latin typeface="MinionPro-Regular"/>
              </a:rPr>
              <a:t>by preprocessing the web images to make them look more like the pictures that</a:t>
            </a:r>
          </a:p>
          <a:p>
            <a:pPr algn="l"/>
            <a:r>
              <a:rPr lang="en-US" sz="1800" b="0" i="0" u="none" strike="noStrike" baseline="0" dirty="0">
                <a:latin typeface="MinionPro-Regular"/>
              </a:rPr>
              <a:t>will be taken by the mobile app, and then retraining the model. Conversely, if the</a:t>
            </a:r>
          </a:p>
          <a:p>
            <a:pPr algn="l"/>
            <a:r>
              <a:rPr lang="en-US" sz="1800" b="0" i="0" u="none" strike="noStrike" baseline="0" dirty="0">
                <a:latin typeface="MinionPro-Regular"/>
              </a:rPr>
              <a:t>model performs poorly on the train-dev set, then the model must have overfit the</a:t>
            </a:r>
          </a:p>
          <a:p>
            <a:pPr algn="l"/>
            <a:r>
              <a:rPr lang="en-US" sz="1800" b="0" i="0" u="none" strike="noStrike" baseline="0" dirty="0">
                <a:latin typeface="MinionPro-Regular"/>
              </a:rPr>
              <a:t>training set, so you should try to simplify or regularize the model, get more training</a:t>
            </a:r>
          </a:p>
          <a:p>
            <a:pPr algn="l"/>
            <a:r>
              <a:rPr lang="en-US" sz="1800" b="0" i="0" u="none" strike="noStrike" baseline="0" dirty="0">
                <a:latin typeface="MinionPro-Regular"/>
              </a:rPr>
              <a:t>data and clean up the training data, as discussed earlier.</a:t>
            </a:r>
          </a:p>
          <a:p>
            <a:pPr algn="l"/>
            <a:r>
              <a:rPr lang="en-US" sz="1800" b="0" i="0" u="none" strike="noStrike" baseline="0" dirty="0">
                <a:latin typeface="MyriadPro-SemiboldCond"/>
              </a:rPr>
              <a:t>No Free</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46</a:t>
            </a:fld>
            <a:endParaRPr lang="en-US" dirty="0"/>
          </a:p>
        </p:txBody>
      </p:sp>
    </p:spTree>
    <p:extLst>
      <p:ext uri="{BB962C8B-B14F-4D97-AF65-F5344CB8AC3E}">
        <p14:creationId xmlns:p14="http://schemas.microsoft.com/office/powerpoint/2010/main" val="12313112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One solution is to hold out part of the training pictures (from the web) in yet another set that</a:t>
            </a:r>
          </a:p>
          <a:p>
            <a:pPr algn="l"/>
            <a:r>
              <a:rPr lang="en-US" sz="1800" b="0" i="0" u="none" strike="noStrike" baseline="0" dirty="0">
                <a:latin typeface="MinionPro-Regular"/>
              </a:rPr>
              <a:t>Andrew Ng calls the </a:t>
            </a:r>
            <a:r>
              <a:rPr lang="en-US" sz="1800" b="0" i="1" u="none" strike="noStrike" baseline="0" dirty="0">
                <a:latin typeface="MinionPro-It"/>
              </a:rPr>
              <a:t>train-dev set</a:t>
            </a:r>
            <a:r>
              <a:rPr lang="en-US" sz="1800" b="0" i="0" u="none" strike="noStrike" baseline="0" dirty="0">
                <a:latin typeface="MinionPro-Regular"/>
              </a:rPr>
              <a:t>. After the model is trained (on the training set, </a:t>
            </a:r>
            <a:r>
              <a:rPr lang="en-US" sz="1800" b="0" i="1" u="none" strike="noStrike" baseline="0" dirty="0">
                <a:latin typeface="MinionPro-It"/>
              </a:rPr>
              <a:t>not</a:t>
            </a:r>
          </a:p>
          <a:p>
            <a:pPr algn="l"/>
            <a:r>
              <a:rPr lang="en-US" sz="1800" b="0" i="0" u="none" strike="noStrike" baseline="0" dirty="0">
                <a:latin typeface="MinionPro-Regular"/>
              </a:rPr>
              <a:t>on the train-dev set), you can evaluate it on the train-dev set: if it performs well, then</a:t>
            </a:r>
          </a:p>
          <a:p>
            <a:pPr algn="l"/>
            <a:r>
              <a:rPr lang="en-US" sz="1800" b="0" i="0" u="none" strike="noStrike" baseline="0" dirty="0">
                <a:latin typeface="MinionPro-Regular"/>
              </a:rPr>
              <a:t>the model is not overfitting the training set, so if performs poorly on the validation</a:t>
            </a:r>
          </a:p>
          <a:p>
            <a:pPr algn="l"/>
            <a:r>
              <a:rPr lang="en-US" sz="1800" b="0" i="0" u="none" strike="noStrike" baseline="0" dirty="0">
                <a:latin typeface="MinionPro-Regular"/>
              </a:rPr>
              <a:t>set, the problem must come from the data mismatch. You can try to tackle this problem</a:t>
            </a:r>
          </a:p>
          <a:p>
            <a:pPr algn="l"/>
            <a:r>
              <a:rPr lang="en-US" sz="1800" b="0" i="0" u="none" strike="noStrike" baseline="0" dirty="0">
                <a:latin typeface="MinionPro-Regular"/>
              </a:rPr>
              <a:t>by preprocessing the web images to make them look more like the pictures that</a:t>
            </a:r>
          </a:p>
          <a:p>
            <a:pPr algn="l"/>
            <a:r>
              <a:rPr lang="en-US" sz="1800" b="0" i="0" u="none" strike="noStrike" baseline="0" dirty="0">
                <a:latin typeface="MinionPro-Regular"/>
              </a:rPr>
              <a:t>will be taken by the mobile app, and then retraining the model. Conversely, if the</a:t>
            </a:r>
          </a:p>
          <a:p>
            <a:pPr algn="l"/>
            <a:r>
              <a:rPr lang="en-US" sz="1800" b="0" i="0" u="none" strike="noStrike" baseline="0" dirty="0">
                <a:latin typeface="MinionPro-Regular"/>
              </a:rPr>
              <a:t>model performs poorly on the train-dev set, then the model must have overfit the</a:t>
            </a:r>
          </a:p>
          <a:p>
            <a:pPr algn="l"/>
            <a:r>
              <a:rPr lang="en-US" sz="1800" b="0" i="0" u="none" strike="noStrike" baseline="0" dirty="0">
                <a:latin typeface="MinionPro-Regular"/>
              </a:rPr>
              <a:t>training set, so you should try to simplify or regularize the model, get more training</a:t>
            </a:r>
          </a:p>
          <a:p>
            <a:pPr algn="l"/>
            <a:r>
              <a:rPr lang="en-US" sz="1800" b="0" i="0" u="none" strike="noStrike" baseline="0" dirty="0">
                <a:latin typeface="MinionPro-Regular"/>
              </a:rPr>
              <a:t>data and clean up the training data, as discussed earlier.</a:t>
            </a:r>
          </a:p>
          <a:p>
            <a:pPr algn="l"/>
            <a:r>
              <a:rPr lang="en-US" sz="1800" b="0" i="0" u="none" strike="noStrike" baseline="0" dirty="0">
                <a:latin typeface="MyriadPro-SemiboldCond"/>
              </a:rPr>
              <a:t>No Free</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47</a:t>
            </a:fld>
            <a:endParaRPr lang="en-US" dirty="0"/>
          </a:p>
        </p:txBody>
      </p:sp>
    </p:spTree>
    <p:extLst>
      <p:ext uri="{BB962C8B-B14F-4D97-AF65-F5344CB8AC3E}">
        <p14:creationId xmlns:p14="http://schemas.microsoft.com/office/powerpoint/2010/main" val="12160825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One solution is to hold out part of the training pictures (from the web) in yet another set that</a:t>
            </a:r>
          </a:p>
          <a:p>
            <a:pPr algn="l"/>
            <a:r>
              <a:rPr lang="en-US" sz="1800" b="0" i="0" u="none" strike="noStrike" baseline="0" dirty="0">
                <a:latin typeface="MinionPro-Regular"/>
              </a:rPr>
              <a:t>Andrew Ng calls the </a:t>
            </a:r>
            <a:r>
              <a:rPr lang="en-US" sz="1800" b="0" i="1" u="none" strike="noStrike" baseline="0" dirty="0">
                <a:latin typeface="MinionPro-It"/>
              </a:rPr>
              <a:t>train-dev set</a:t>
            </a:r>
            <a:r>
              <a:rPr lang="en-US" sz="1800" b="0" i="0" u="none" strike="noStrike" baseline="0" dirty="0">
                <a:latin typeface="MinionPro-Regular"/>
              </a:rPr>
              <a:t>. After the model is trained (on the training set, </a:t>
            </a:r>
            <a:r>
              <a:rPr lang="en-US" sz="1800" b="0" i="1" u="none" strike="noStrike" baseline="0" dirty="0">
                <a:latin typeface="MinionPro-It"/>
              </a:rPr>
              <a:t>not</a:t>
            </a:r>
          </a:p>
          <a:p>
            <a:pPr algn="l"/>
            <a:r>
              <a:rPr lang="en-US" sz="1800" b="0" i="0" u="none" strike="noStrike" baseline="0" dirty="0">
                <a:latin typeface="MinionPro-Regular"/>
              </a:rPr>
              <a:t>on the train-dev set), you can evaluate it on the train-dev set: if it performs well, then</a:t>
            </a:r>
          </a:p>
          <a:p>
            <a:pPr algn="l"/>
            <a:r>
              <a:rPr lang="en-US" sz="1800" b="0" i="0" u="none" strike="noStrike" baseline="0" dirty="0">
                <a:latin typeface="MinionPro-Regular"/>
              </a:rPr>
              <a:t>the model is not overfitting the training set, so if performs poorly on the validation</a:t>
            </a:r>
          </a:p>
          <a:p>
            <a:pPr algn="l"/>
            <a:r>
              <a:rPr lang="en-US" sz="1800" b="0" i="0" u="none" strike="noStrike" baseline="0" dirty="0">
                <a:latin typeface="MinionPro-Regular"/>
              </a:rPr>
              <a:t>set, the problem must come from the data mismatch. You can try to tackle this problem</a:t>
            </a:r>
          </a:p>
          <a:p>
            <a:pPr algn="l"/>
            <a:r>
              <a:rPr lang="en-US" sz="1800" b="0" i="0" u="none" strike="noStrike" baseline="0" dirty="0">
                <a:latin typeface="MinionPro-Regular"/>
              </a:rPr>
              <a:t>by preprocessing the web images to make them look more like the pictures that</a:t>
            </a:r>
          </a:p>
          <a:p>
            <a:pPr algn="l"/>
            <a:r>
              <a:rPr lang="en-US" sz="1800" b="0" i="0" u="none" strike="noStrike" baseline="0" dirty="0">
                <a:latin typeface="MinionPro-Regular"/>
              </a:rPr>
              <a:t>will be taken by the mobile app, and then retraining the model. Conversely, if the</a:t>
            </a:r>
          </a:p>
          <a:p>
            <a:pPr algn="l"/>
            <a:r>
              <a:rPr lang="en-US" sz="1800" b="0" i="0" u="none" strike="noStrike" baseline="0" dirty="0">
                <a:latin typeface="MinionPro-Regular"/>
              </a:rPr>
              <a:t>model performs poorly on the train-dev set, then the model must have overfit the</a:t>
            </a:r>
          </a:p>
          <a:p>
            <a:pPr algn="l"/>
            <a:r>
              <a:rPr lang="en-US" sz="1800" b="0" i="0" u="none" strike="noStrike" baseline="0" dirty="0">
                <a:latin typeface="MinionPro-Regular"/>
              </a:rPr>
              <a:t>training set, so you should try to simplify or regularize the model, get more training</a:t>
            </a:r>
          </a:p>
          <a:p>
            <a:pPr algn="l"/>
            <a:r>
              <a:rPr lang="en-US" sz="1800" b="0" i="0" u="none" strike="noStrike" baseline="0" dirty="0">
                <a:latin typeface="MinionPro-Regular"/>
              </a:rPr>
              <a:t>data and clean up the training data, as discussed earlier.</a:t>
            </a:r>
          </a:p>
          <a:p>
            <a:pPr algn="l"/>
            <a:r>
              <a:rPr lang="en-US" sz="1800" b="0" i="0" u="none" strike="noStrike" baseline="0" dirty="0">
                <a:latin typeface="MyriadPro-SemiboldCond"/>
              </a:rPr>
              <a:t>No Free</a:t>
            </a:r>
            <a:endParaRPr lang="en-US" sz="1800" b="0" i="0" u="none" strike="noStrike" baseline="0" dirty="0">
              <a:solidFill>
                <a:srgbClr val="000000"/>
              </a:solidFill>
              <a:latin typeface="MinionPro-Regular"/>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48</a:t>
            </a:fld>
            <a:endParaRPr lang="en-US" dirty="0"/>
          </a:p>
        </p:txBody>
      </p:sp>
    </p:spTree>
    <p:extLst>
      <p:ext uri="{BB962C8B-B14F-4D97-AF65-F5344CB8AC3E}">
        <p14:creationId xmlns:p14="http://schemas.microsoft.com/office/powerpoint/2010/main" val="3434724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49</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87076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394317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inionPro-Regular"/>
              </a:rPr>
              <a:t>In contrast, a spam filter based on Machine Learning techniques automatically learns</a:t>
            </a:r>
          </a:p>
          <a:p>
            <a:pPr algn="l"/>
            <a:r>
              <a:rPr lang="en-US" sz="1800" b="0" i="0" u="none" strike="noStrike" baseline="0" dirty="0">
                <a:solidFill>
                  <a:srgbClr val="000000"/>
                </a:solidFill>
                <a:latin typeface="MinionPro-Regular"/>
              </a:rPr>
              <a:t>which words and phrases are good predictors of spam by detecting unusually frequent</a:t>
            </a:r>
          </a:p>
          <a:p>
            <a:pPr algn="l"/>
            <a:r>
              <a:rPr lang="en-US" sz="1800" b="0" i="0" u="none" strike="noStrike" baseline="0" dirty="0">
                <a:solidFill>
                  <a:srgbClr val="000000"/>
                </a:solidFill>
                <a:latin typeface="MinionPro-Regular"/>
              </a:rPr>
              <a:t>patterns of words in the spam examples compared to the ham examples. </a:t>
            </a:r>
          </a:p>
          <a:p>
            <a:pPr algn="l"/>
            <a:r>
              <a:rPr lang="en-US" sz="1800" b="0" i="0" u="none" strike="noStrike" baseline="0" dirty="0">
                <a:solidFill>
                  <a:srgbClr val="000000"/>
                </a:solidFill>
                <a:latin typeface="MinionPro-Regular"/>
              </a:rPr>
              <a:t>The program is much shorter, easier to maintain, and most likely more</a:t>
            </a:r>
          </a:p>
          <a:p>
            <a:pPr algn="l"/>
            <a:r>
              <a:rPr lang="en-US" sz="1800" b="0" i="0" u="none" strike="noStrike" baseline="0" dirty="0">
                <a:solidFill>
                  <a:srgbClr val="000000"/>
                </a:solidFill>
                <a:latin typeface="MinionPro-Regular"/>
              </a:rPr>
              <a:t>accurate.</a:t>
            </a:r>
          </a:p>
          <a:p>
            <a:pPr algn="l"/>
            <a:endParaRPr lang="en-US" sz="1800" b="0" i="0" u="none" strike="noStrike" baseline="0" dirty="0">
              <a:solidFill>
                <a:srgbClr val="000000"/>
              </a:solidFill>
              <a:latin typeface="MinionPro-Regular"/>
            </a:endParaRPr>
          </a:p>
          <a:p>
            <a:pPr algn="l"/>
            <a:r>
              <a:rPr lang="en-US" sz="1800" b="0" i="0" u="none" strike="noStrike" baseline="0" dirty="0">
                <a:latin typeface="MinionPro-Regular"/>
              </a:rPr>
              <a:t>Moreover, if spammers notice that all their emails containing “4U” are blocked, they</a:t>
            </a:r>
          </a:p>
          <a:p>
            <a:pPr algn="l"/>
            <a:r>
              <a:rPr lang="en-US" sz="1800" b="0" i="0" u="none" strike="noStrike" baseline="0" dirty="0">
                <a:latin typeface="MinionPro-Regular"/>
              </a:rPr>
              <a:t>might start writing “For U” instead. A spam filter using traditional programming</a:t>
            </a:r>
          </a:p>
          <a:p>
            <a:pPr algn="l"/>
            <a:r>
              <a:rPr lang="en-US" sz="1800" b="0" i="0" u="none" strike="noStrike" baseline="0" dirty="0">
                <a:latin typeface="MinionPro-Regular"/>
              </a:rPr>
              <a:t>techniques would need to be updated to flag “For U” emails. If spammers keep working</a:t>
            </a:r>
          </a:p>
          <a:p>
            <a:pPr algn="l"/>
            <a:r>
              <a:rPr lang="en-US" sz="1800" b="0" i="0" u="none" strike="noStrike" baseline="0" dirty="0">
                <a:latin typeface="MinionPro-Regular"/>
              </a:rPr>
              <a:t>around your spam filter, you will need to keep writing new rules forever.</a:t>
            </a:r>
            <a:endParaRPr lang="en-US" sz="1800" b="0" i="0" u="none" strike="noStrike" baseline="0" dirty="0">
              <a:solidFill>
                <a:srgbClr val="000000"/>
              </a:solidFill>
              <a:latin typeface="MinionPro-Regular"/>
            </a:endParaRPr>
          </a:p>
          <a:p>
            <a:pPr algn="l"/>
            <a:endParaRPr lang="en-US" sz="1800" b="1" i="0" u="none" strike="noStrike" baseline="0" dirty="0">
              <a:solidFill>
                <a:srgbClr val="000000"/>
              </a:solidFill>
              <a:latin typeface="MinionPro-Regular"/>
            </a:endParaRPr>
          </a:p>
          <a:p>
            <a:pPr algn="l"/>
            <a:endParaRPr lang="en-US" sz="1800" b="0" i="0" u="none" strike="noStrike" baseline="0" dirty="0">
              <a:solidFill>
                <a:srgbClr val="000000"/>
              </a:solidFill>
              <a:latin typeface="MinionPro-Regular"/>
            </a:endParaRPr>
          </a:p>
          <a:p>
            <a:pPr algn="l"/>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67690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32365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81000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8.emf"/><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47.png"/><Relationship Id="rId5" Type="http://schemas.openxmlformats.org/officeDocument/2006/relationships/image" Target="../media/image9.emf"/><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11.emf"/><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17.sv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46.xml"/><Relationship Id="rId1" Type="http://schemas.openxmlformats.org/officeDocument/2006/relationships/slideLayout" Target="../slideLayouts/slideLayout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47.xml"/><Relationship Id="rId1" Type="http://schemas.openxmlformats.org/officeDocument/2006/relationships/slideLayout" Target="../slideLayouts/slideLayout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9.xml"/><Relationship Id="rId4" Type="http://schemas.openxmlformats.org/officeDocument/2006/relationships/hyperlink" Target="https://leetcode.com/studyplan/"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280" dirty="0">
                <a:solidFill>
                  <a:schemeClr val="bg1"/>
                </a:solidFill>
              </a:rPr>
              <a:t>Machine learning course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704954"/>
          </a:xfrm>
        </p:spPr>
        <p:txBody>
          <a:bodyPr>
            <a:normAutofit/>
          </a:bodyPr>
          <a:lstStyle/>
          <a:p>
            <a:r>
              <a:rPr lang="en-US" sz="1800" dirty="0">
                <a:solidFill>
                  <a:srgbClr val="7CEBFF"/>
                </a:solidFill>
              </a:rPr>
              <a:t>Presented by Abdel Rahman AlSabbagh</a:t>
            </a:r>
          </a:p>
          <a:p>
            <a:endParaRPr lang="en-US" dirty="0">
              <a:solidFill>
                <a:srgbClr val="7CEBFF"/>
              </a:solidFill>
            </a:endParaRPr>
          </a:p>
        </p:txBody>
      </p:sp>
      <p:sp>
        <p:nvSpPr>
          <p:cNvPr id="6" name="Subtitle 2">
            <a:extLst>
              <a:ext uri="{FF2B5EF4-FFF2-40B4-BE49-F238E27FC236}">
                <a16:creationId xmlns:a16="http://schemas.microsoft.com/office/drawing/2014/main" id="{A26E9F07-57FE-6AF0-E386-E4DF22F79081}"/>
              </a:ext>
            </a:extLst>
          </p:cNvPr>
          <p:cNvSpPr txBox="1">
            <a:spLocks/>
          </p:cNvSpPr>
          <p:nvPr/>
        </p:nvSpPr>
        <p:spPr>
          <a:xfrm>
            <a:off x="581191" y="5468198"/>
            <a:ext cx="10993546" cy="70495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sz="1800" dirty="0">
                <a:solidFill>
                  <a:srgbClr val="7CEBFF"/>
                </a:solidFill>
              </a:rPr>
              <a:t>Lecture #2 – Sat - 13.5.2023</a:t>
            </a:r>
          </a:p>
          <a:p>
            <a:pPr algn="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Instance-Based Versus Model-Based Learning</a:t>
            </a:r>
          </a:p>
        </p:txBody>
      </p:sp>
      <p:sp>
        <p:nvSpPr>
          <p:cNvPr id="13" name="Title 1">
            <a:extLst>
              <a:ext uri="{FF2B5EF4-FFF2-40B4-BE49-F238E27FC236}">
                <a16:creationId xmlns:a16="http://schemas.microsoft.com/office/drawing/2014/main" id="{8C0951F6-D865-0A82-671B-A8F8875768EF}"/>
              </a:ext>
            </a:extLst>
          </p:cNvPr>
          <p:cNvSpPr txBox="1">
            <a:spLocks/>
          </p:cNvSpPr>
          <p:nvPr/>
        </p:nvSpPr>
        <p:spPr>
          <a:xfrm>
            <a:off x="352590" y="1648370"/>
            <a:ext cx="11382045" cy="4006184"/>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One more way to categorize Machine Learning systems is by how they </a:t>
            </a:r>
            <a:r>
              <a:rPr lang="en-US" i="1" cap="none" dirty="0">
                <a:solidFill>
                  <a:schemeClr val="accent1">
                    <a:lumMod val="50000"/>
                  </a:schemeClr>
                </a:solidFill>
              </a:rPr>
              <a:t>generalize</a:t>
            </a:r>
            <a:r>
              <a:rPr lang="en-US" cap="none" dirty="0">
                <a:solidFill>
                  <a:schemeClr val="accent1">
                    <a:lumMod val="50000"/>
                  </a:schemeClr>
                </a:solidFill>
              </a:rPr>
              <a:t>.</a:t>
            </a:r>
          </a:p>
          <a:p>
            <a:pPr algn="just"/>
            <a:endParaRPr lang="en-US" cap="none" dirty="0">
              <a:solidFill>
                <a:schemeClr val="accent1">
                  <a:lumMod val="50000"/>
                </a:schemeClr>
              </a:solidFill>
            </a:endParaRPr>
          </a:p>
          <a:p>
            <a:pPr algn="just"/>
            <a:r>
              <a:rPr lang="en-US" cap="none" dirty="0">
                <a:solidFill>
                  <a:schemeClr val="accent1">
                    <a:lumMod val="50000"/>
                  </a:schemeClr>
                </a:solidFill>
              </a:rPr>
              <a:t>Most Machine Learning tasks are about making predictions. This means that given a number of training examples, the system needs to be able to generalize to examples it has never seen before. </a:t>
            </a:r>
          </a:p>
          <a:p>
            <a:pPr algn="just"/>
            <a:r>
              <a:rPr lang="en-US" cap="none" dirty="0">
                <a:solidFill>
                  <a:schemeClr val="accent1">
                    <a:lumMod val="50000"/>
                  </a:schemeClr>
                </a:solidFill>
              </a:rPr>
              <a:t>Having a good performance measure on the training data is good, but insufficient; the true goal is to perform well on new instances.</a:t>
            </a:r>
          </a:p>
          <a:p>
            <a:pPr algn="just"/>
            <a:endParaRPr lang="en-US" cap="none" dirty="0">
              <a:solidFill>
                <a:schemeClr val="accent1">
                  <a:lumMod val="50000"/>
                </a:schemeClr>
              </a:solidFill>
            </a:endParaRPr>
          </a:p>
          <a:p>
            <a:pPr algn="just"/>
            <a:r>
              <a:rPr lang="en-US" cap="none" dirty="0">
                <a:solidFill>
                  <a:schemeClr val="accent1">
                    <a:lumMod val="50000"/>
                  </a:schemeClr>
                </a:solidFill>
              </a:rPr>
              <a:t>There are two main approaches to generalization: </a:t>
            </a:r>
            <a:r>
              <a:rPr lang="en-US" b="1" cap="none" dirty="0">
                <a:solidFill>
                  <a:schemeClr val="accent1">
                    <a:lumMod val="50000"/>
                  </a:schemeClr>
                </a:solidFill>
              </a:rPr>
              <a:t>instance-based</a:t>
            </a:r>
            <a:r>
              <a:rPr lang="en-US" cap="none" dirty="0">
                <a:solidFill>
                  <a:schemeClr val="accent1">
                    <a:lumMod val="50000"/>
                  </a:schemeClr>
                </a:solidFill>
              </a:rPr>
              <a:t> learning and </a:t>
            </a:r>
            <a:r>
              <a:rPr lang="en-US" b="1" cap="none" dirty="0">
                <a:solidFill>
                  <a:schemeClr val="accent1">
                    <a:lumMod val="50000"/>
                  </a:schemeClr>
                </a:solidFill>
              </a:rPr>
              <a:t>model-based</a:t>
            </a:r>
            <a:r>
              <a:rPr lang="en-US" cap="none" dirty="0">
                <a:solidFill>
                  <a:schemeClr val="accent1">
                    <a:lumMod val="50000"/>
                  </a:schemeClr>
                </a:solidFill>
              </a:rPr>
              <a:t> learning.</a:t>
            </a:r>
          </a:p>
        </p:txBody>
      </p:sp>
    </p:spTree>
    <p:extLst>
      <p:ext uri="{BB962C8B-B14F-4D97-AF65-F5344CB8AC3E}">
        <p14:creationId xmlns:p14="http://schemas.microsoft.com/office/powerpoint/2010/main" val="3431369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Instance-Based Learning</a:t>
            </a:r>
          </a:p>
        </p:txBody>
      </p:sp>
      <p:sp>
        <p:nvSpPr>
          <p:cNvPr id="13" name="Title 1">
            <a:extLst>
              <a:ext uri="{FF2B5EF4-FFF2-40B4-BE49-F238E27FC236}">
                <a16:creationId xmlns:a16="http://schemas.microsoft.com/office/drawing/2014/main" id="{8C0951F6-D865-0A82-671B-A8F8875768EF}"/>
              </a:ext>
            </a:extLst>
          </p:cNvPr>
          <p:cNvSpPr txBox="1">
            <a:spLocks/>
          </p:cNvSpPr>
          <p:nvPr/>
        </p:nvSpPr>
        <p:spPr>
          <a:xfrm>
            <a:off x="352591" y="2495227"/>
            <a:ext cx="5273294" cy="2594419"/>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The system learns the examples by heart, then generalizes to new cases by comparing them to the learned examples (or a subset of them), using a similarity measure.</a:t>
            </a:r>
          </a:p>
        </p:txBody>
      </p:sp>
      <p:pic>
        <p:nvPicPr>
          <p:cNvPr id="5" name="Picture 4">
            <a:extLst>
              <a:ext uri="{FF2B5EF4-FFF2-40B4-BE49-F238E27FC236}">
                <a16:creationId xmlns:a16="http://schemas.microsoft.com/office/drawing/2014/main" id="{350E72C0-03BF-67D5-BF54-FC9B750FCBFF}"/>
              </a:ext>
            </a:extLst>
          </p:cNvPr>
          <p:cNvPicPr>
            <a:picLocks noChangeAspect="1"/>
          </p:cNvPicPr>
          <p:nvPr/>
        </p:nvPicPr>
        <p:blipFill>
          <a:blip r:embed="rId4"/>
          <a:stretch>
            <a:fillRect/>
          </a:stretch>
        </p:blipFill>
        <p:spPr>
          <a:xfrm>
            <a:off x="5991224" y="2233165"/>
            <a:ext cx="5743411" cy="2774008"/>
          </a:xfrm>
          <a:prstGeom prst="rect">
            <a:avLst/>
          </a:prstGeom>
        </p:spPr>
      </p:pic>
    </p:spTree>
    <p:extLst>
      <p:ext uri="{BB962C8B-B14F-4D97-AF65-F5344CB8AC3E}">
        <p14:creationId xmlns:p14="http://schemas.microsoft.com/office/powerpoint/2010/main" val="33640239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a:t>
            </a:r>
          </a:p>
        </p:txBody>
      </p:sp>
      <p:sp>
        <p:nvSpPr>
          <p:cNvPr id="13" name="Title 1">
            <a:extLst>
              <a:ext uri="{FF2B5EF4-FFF2-40B4-BE49-F238E27FC236}">
                <a16:creationId xmlns:a16="http://schemas.microsoft.com/office/drawing/2014/main" id="{8C0951F6-D865-0A82-671B-A8F8875768EF}"/>
              </a:ext>
            </a:extLst>
          </p:cNvPr>
          <p:cNvSpPr txBox="1">
            <a:spLocks/>
          </p:cNvSpPr>
          <p:nvPr/>
        </p:nvSpPr>
        <p:spPr>
          <a:xfrm>
            <a:off x="352591" y="1794665"/>
            <a:ext cx="5273294" cy="3859889"/>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Another way to generalize from a set of examples is to build a model of these examples, then use that model to make </a:t>
            </a:r>
            <a:r>
              <a:rPr lang="en-US" b="1" cap="none" dirty="0">
                <a:solidFill>
                  <a:schemeClr val="accent1">
                    <a:lumMod val="50000"/>
                  </a:schemeClr>
                </a:solidFill>
              </a:rPr>
              <a:t>predictions</a:t>
            </a:r>
            <a:r>
              <a:rPr lang="en-US" cap="none" dirty="0">
                <a:solidFill>
                  <a:schemeClr val="accent1">
                    <a:lumMod val="50000"/>
                  </a:schemeClr>
                </a:solidFill>
              </a:rPr>
              <a:t>. This is called </a:t>
            </a:r>
            <a:r>
              <a:rPr lang="en-US" b="1" cap="none" dirty="0">
                <a:solidFill>
                  <a:schemeClr val="accent1">
                    <a:lumMod val="50000"/>
                  </a:schemeClr>
                </a:solidFill>
              </a:rPr>
              <a:t>model-based</a:t>
            </a:r>
            <a:r>
              <a:rPr lang="en-US" cap="none" dirty="0">
                <a:solidFill>
                  <a:schemeClr val="accent1">
                    <a:lumMod val="50000"/>
                  </a:schemeClr>
                </a:solidFill>
              </a:rPr>
              <a:t> learning.</a:t>
            </a:r>
          </a:p>
          <a:p>
            <a:pPr algn="just"/>
            <a:endParaRPr lang="en-US" cap="none" dirty="0">
              <a:solidFill>
                <a:schemeClr val="accent1">
                  <a:lumMod val="50000"/>
                </a:schemeClr>
              </a:solidFill>
            </a:endParaRPr>
          </a:p>
          <a:p>
            <a:pPr algn="just"/>
            <a:r>
              <a:rPr lang="en-US" cap="none" dirty="0">
                <a:solidFill>
                  <a:schemeClr val="accent1">
                    <a:lumMod val="50000"/>
                  </a:schemeClr>
                </a:solidFill>
              </a:rPr>
              <a:t>A </a:t>
            </a:r>
            <a:r>
              <a:rPr lang="en-US" b="1" cap="none" dirty="0">
                <a:solidFill>
                  <a:schemeClr val="accent1">
                    <a:lumMod val="50000"/>
                  </a:schemeClr>
                </a:solidFill>
              </a:rPr>
              <a:t>model</a:t>
            </a:r>
            <a:r>
              <a:rPr lang="en-US" cap="none" dirty="0">
                <a:solidFill>
                  <a:schemeClr val="accent1">
                    <a:lumMod val="50000"/>
                  </a:schemeClr>
                </a:solidFill>
              </a:rPr>
              <a:t> is the output of a machine learning algorithm run on data. A model represents what was learned by a machine learning algorithm.</a:t>
            </a:r>
          </a:p>
        </p:txBody>
      </p:sp>
      <p:pic>
        <p:nvPicPr>
          <p:cNvPr id="7" name="Picture 6">
            <a:extLst>
              <a:ext uri="{FF2B5EF4-FFF2-40B4-BE49-F238E27FC236}">
                <a16:creationId xmlns:a16="http://schemas.microsoft.com/office/drawing/2014/main" id="{7F4A7B63-0185-7A40-9C32-DB857E1BEEB4}"/>
              </a:ext>
            </a:extLst>
          </p:cNvPr>
          <p:cNvPicPr>
            <a:picLocks noChangeAspect="1"/>
          </p:cNvPicPr>
          <p:nvPr/>
        </p:nvPicPr>
        <p:blipFill>
          <a:blip r:embed="rId4"/>
          <a:stretch>
            <a:fillRect/>
          </a:stretch>
        </p:blipFill>
        <p:spPr>
          <a:xfrm>
            <a:off x="5854487" y="2018287"/>
            <a:ext cx="5880148" cy="2970384"/>
          </a:xfrm>
          <a:prstGeom prst="rect">
            <a:avLst/>
          </a:prstGeom>
        </p:spPr>
      </p:pic>
    </p:spTree>
    <p:extLst>
      <p:ext uri="{BB962C8B-B14F-4D97-AF65-F5344CB8AC3E}">
        <p14:creationId xmlns:p14="http://schemas.microsoft.com/office/powerpoint/2010/main" val="128389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 - Example</a:t>
            </a:r>
          </a:p>
        </p:txBody>
      </p:sp>
      <p:pic>
        <p:nvPicPr>
          <p:cNvPr id="5" name="Picture 4">
            <a:extLst>
              <a:ext uri="{FF2B5EF4-FFF2-40B4-BE49-F238E27FC236}">
                <a16:creationId xmlns:a16="http://schemas.microsoft.com/office/drawing/2014/main" id="{D6C65CB9-1536-84B1-97AF-65B6F4DEB2ED}"/>
              </a:ext>
            </a:extLst>
          </p:cNvPr>
          <p:cNvPicPr>
            <a:picLocks noChangeAspect="1"/>
          </p:cNvPicPr>
          <p:nvPr/>
        </p:nvPicPr>
        <p:blipFill>
          <a:blip r:embed="rId4"/>
          <a:stretch>
            <a:fillRect/>
          </a:stretch>
        </p:blipFill>
        <p:spPr>
          <a:xfrm>
            <a:off x="457365" y="2238432"/>
            <a:ext cx="5180263" cy="2628036"/>
          </a:xfrm>
          <a:prstGeom prst="rect">
            <a:avLst/>
          </a:prstGeom>
        </p:spPr>
      </p:pic>
      <p:pic>
        <p:nvPicPr>
          <p:cNvPr id="11" name="Picture 10">
            <a:extLst>
              <a:ext uri="{FF2B5EF4-FFF2-40B4-BE49-F238E27FC236}">
                <a16:creationId xmlns:a16="http://schemas.microsoft.com/office/drawing/2014/main" id="{C0D2FF17-7C46-216C-E57E-773C27B3B3A5}"/>
              </a:ext>
            </a:extLst>
          </p:cNvPr>
          <p:cNvPicPr>
            <a:picLocks noChangeAspect="1"/>
          </p:cNvPicPr>
          <p:nvPr/>
        </p:nvPicPr>
        <p:blipFill>
          <a:blip r:embed="rId5"/>
          <a:stretch>
            <a:fillRect/>
          </a:stretch>
        </p:blipFill>
        <p:spPr>
          <a:xfrm>
            <a:off x="5935852" y="1839428"/>
            <a:ext cx="5798784" cy="3298882"/>
          </a:xfrm>
          <a:prstGeom prst="rect">
            <a:avLst/>
          </a:prstGeom>
        </p:spPr>
      </p:pic>
    </p:spTree>
    <p:extLst>
      <p:ext uri="{BB962C8B-B14F-4D97-AF65-F5344CB8AC3E}">
        <p14:creationId xmlns:p14="http://schemas.microsoft.com/office/powerpoint/2010/main" val="22931009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 - Example</a:t>
            </a:r>
          </a:p>
        </p:txBody>
      </p:sp>
      <p:pic>
        <p:nvPicPr>
          <p:cNvPr id="11" name="Picture 10">
            <a:extLst>
              <a:ext uri="{FF2B5EF4-FFF2-40B4-BE49-F238E27FC236}">
                <a16:creationId xmlns:a16="http://schemas.microsoft.com/office/drawing/2014/main" id="{C0D2FF17-7C46-216C-E57E-773C27B3B3A5}"/>
              </a:ext>
            </a:extLst>
          </p:cNvPr>
          <p:cNvPicPr>
            <a:picLocks noChangeAspect="1"/>
          </p:cNvPicPr>
          <p:nvPr/>
        </p:nvPicPr>
        <p:blipFill>
          <a:blip r:embed="rId4"/>
          <a:stretch>
            <a:fillRect/>
          </a:stretch>
        </p:blipFill>
        <p:spPr>
          <a:xfrm>
            <a:off x="5935852" y="1839428"/>
            <a:ext cx="5798784" cy="3298882"/>
          </a:xfrm>
          <a:prstGeom prst="rect">
            <a:avLst/>
          </a:prstGeom>
        </p:spPr>
      </p:pic>
      <p:sp>
        <p:nvSpPr>
          <p:cNvPr id="4" name="Title 1">
            <a:extLst>
              <a:ext uri="{FF2B5EF4-FFF2-40B4-BE49-F238E27FC236}">
                <a16:creationId xmlns:a16="http://schemas.microsoft.com/office/drawing/2014/main" id="{FE325A2E-6CAA-FEB1-25A3-F28721871507}"/>
              </a:ext>
            </a:extLst>
          </p:cNvPr>
          <p:cNvSpPr txBox="1">
            <a:spLocks/>
          </p:cNvSpPr>
          <p:nvPr/>
        </p:nvSpPr>
        <p:spPr>
          <a:xfrm>
            <a:off x="352591" y="1856983"/>
            <a:ext cx="5273294" cy="3526371"/>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There does seem to be a trend here! Although the data is noisy (i.e., partly random), it looks like life satisfaction goes up more or less linearly as the country’s GDP per capita increases.</a:t>
            </a:r>
          </a:p>
          <a:p>
            <a:pPr algn="just"/>
            <a:endParaRPr lang="en-US" cap="none" dirty="0">
              <a:solidFill>
                <a:schemeClr val="accent1">
                  <a:lumMod val="50000"/>
                </a:schemeClr>
              </a:solidFill>
            </a:endParaRPr>
          </a:p>
          <a:p>
            <a:pPr algn="just"/>
            <a:r>
              <a:rPr lang="en-US" cap="none" dirty="0">
                <a:solidFill>
                  <a:schemeClr val="accent1">
                    <a:lumMod val="50000"/>
                  </a:schemeClr>
                </a:solidFill>
              </a:rPr>
              <a:t>So you decide to model life satisfaction as a linear function of GDP per capita.</a:t>
            </a:r>
          </a:p>
        </p:txBody>
      </p:sp>
    </p:spTree>
    <p:extLst>
      <p:ext uri="{BB962C8B-B14F-4D97-AF65-F5344CB8AC3E}">
        <p14:creationId xmlns:p14="http://schemas.microsoft.com/office/powerpoint/2010/main" val="2079512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 - Example</a:t>
            </a:r>
          </a:p>
        </p:txBody>
      </p:sp>
      <p:pic>
        <p:nvPicPr>
          <p:cNvPr id="11" name="Picture 10">
            <a:extLst>
              <a:ext uri="{FF2B5EF4-FFF2-40B4-BE49-F238E27FC236}">
                <a16:creationId xmlns:a16="http://schemas.microsoft.com/office/drawing/2014/main" id="{C0D2FF17-7C46-216C-E57E-773C27B3B3A5}"/>
              </a:ext>
            </a:extLst>
          </p:cNvPr>
          <p:cNvPicPr>
            <a:picLocks noChangeAspect="1"/>
          </p:cNvPicPr>
          <p:nvPr/>
        </p:nvPicPr>
        <p:blipFill>
          <a:blip r:embed="rId4"/>
          <a:stretch>
            <a:fillRect/>
          </a:stretch>
        </p:blipFill>
        <p:spPr>
          <a:xfrm>
            <a:off x="5935852" y="1839428"/>
            <a:ext cx="5798784" cy="3298882"/>
          </a:xfrm>
          <a:prstGeom prst="rect">
            <a:avLst/>
          </a:prstGeom>
        </p:spPr>
      </p:pic>
      <p:sp>
        <p:nvSpPr>
          <p:cNvPr id="4" name="Title 1">
            <a:extLst>
              <a:ext uri="{FF2B5EF4-FFF2-40B4-BE49-F238E27FC236}">
                <a16:creationId xmlns:a16="http://schemas.microsoft.com/office/drawing/2014/main" id="{FE325A2E-6CAA-FEB1-25A3-F28721871507}"/>
              </a:ext>
            </a:extLst>
          </p:cNvPr>
          <p:cNvSpPr txBox="1">
            <a:spLocks/>
          </p:cNvSpPr>
          <p:nvPr/>
        </p:nvSpPr>
        <p:spPr>
          <a:xfrm>
            <a:off x="352591" y="1856984"/>
            <a:ext cx="5273294" cy="1428658"/>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This step is called model selection: you selected a linear model of life satisfaction</a:t>
            </a:r>
          </a:p>
          <a:p>
            <a:pPr algn="just"/>
            <a:r>
              <a:rPr lang="en-US" cap="none" dirty="0">
                <a:solidFill>
                  <a:schemeClr val="accent1">
                    <a:lumMod val="50000"/>
                  </a:schemeClr>
                </a:solidFill>
              </a:rPr>
              <a:t>with just one attribute, GDP per capita.</a:t>
            </a:r>
          </a:p>
        </p:txBody>
      </p:sp>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5C1C5C10-2EC4-8EEE-07CC-880C91B025D7}"/>
                  </a:ext>
                </a:extLst>
              </p:cNvPr>
              <p:cNvSpPr txBox="1">
                <a:spLocks/>
              </p:cNvSpPr>
              <p:nvPr/>
            </p:nvSpPr>
            <p:spPr>
              <a:xfrm>
                <a:off x="352591" y="3370639"/>
                <a:ext cx="5273294" cy="228391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A simple linear model:</a:t>
                </a:r>
              </a:p>
              <a:p>
                <a:pPr algn="just"/>
                <a:r>
                  <a:rPr lang="en-US" sz="2000" cap="none" dirty="0" err="1">
                    <a:solidFill>
                      <a:schemeClr val="accent1">
                        <a:lumMod val="50000"/>
                      </a:schemeClr>
                    </a:solidFill>
                    <a:ea typeface="Cambria Math" panose="02040503050406030204" pitchFamily="18" charset="0"/>
                  </a:rPr>
                  <a:t>Life_satisfaction</a:t>
                </a:r>
                <a:r>
                  <a:rPr lang="en-US" sz="2000" cap="none" dirty="0">
                    <a:solidFill>
                      <a:schemeClr val="accent1">
                        <a:lumMod val="50000"/>
                      </a:schemeClr>
                    </a:solidFill>
                    <a:ea typeface="Cambria Math" panose="02040503050406030204" pitchFamily="18" charset="0"/>
                  </a:rPr>
                  <a:t> = </a:t>
                </a:r>
                <a14:m>
                  <m:oMath xmlns:m="http://schemas.openxmlformats.org/officeDocument/2006/math">
                    <m:sSub>
                      <m:sSubPr>
                        <m:ctrlPr>
                          <a:rPr lang="en-US" sz="2000" i="1" cap="none" smtClean="0">
                            <a:solidFill>
                              <a:schemeClr val="accent1">
                                <a:lumMod val="50000"/>
                              </a:schemeClr>
                            </a:solidFill>
                            <a:latin typeface="Cambria Math" panose="02040503050406030204" pitchFamily="18" charset="0"/>
                            <a:ea typeface="Cambria Math" panose="02040503050406030204" pitchFamily="18" charset="0"/>
                          </a:rPr>
                        </m:ctrlPr>
                      </m:sSubPr>
                      <m:e>
                        <m:sSub>
                          <m:sSubPr>
                            <m:ctrlPr>
                              <a:rPr lang="en-US" sz="2000" i="1" cap="none">
                                <a:solidFill>
                                  <a:schemeClr val="accent1">
                                    <a:lumMod val="50000"/>
                                  </a:schemeClr>
                                </a:solidFill>
                                <a:latin typeface="Cambria Math" panose="02040503050406030204" pitchFamily="18" charset="0"/>
                                <a:ea typeface="Cambria Math" panose="02040503050406030204" pitchFamily="18" charset="0"/>
                              </a:rPr>
                            </m:ctrlPr>
                          </m:sSubPr>
                          <m:e>
                            <m:r>
                              <a:rPr lang="en-US" sz="2000" i="1" cap="none">
                                <a:solidFill>
                                  <a:schemeClr val="accent1">
                                    <a:lumMod val="50000"/>
                                  </a:schemeClr>
                                </a:solidFill>
                                <a:latin typeface="Cambria Math" panose="02040503050406030204" pitchFamily="18" charset="0"/>
                                <a:ea typeface="Cambria Math" panose="02040503050406030204" pitchFamily="18" charset="0"/>
                              </a:rPr>
                              <m:t>𝜃</m:t>
                            </m:r>
                          </m:e>
                          <m:sub>
                            <m:r>
                              <a:rPr lang="en-US" sz="2000" i="1" cap="none">
                                <a:solidFill>
                                  <a:schemeClr val="accent1">
                                    <a:lumMod val="50000"/>
                                  </a:schemeClr>
                                </a:solidFill>
                                <a:latin typeface="Cambria Math" panose="02040503050406030204" pitchFamily="18" charset="0"/>
                                <a:ea typeface="Cambria Math" panose="02040503050406030204" pitchFamily="18" charset="0"/>
                              </a:rPr>
                              <m:t>0</m:t>
                            </m:r>
                          </m:sub>
                        </m:sSub>
                        <m:r>
                          <a:rPr lang="en-US" sz="2000" i="1" cap="none">
                            <a:solidFill>
                              <a:schemeClr val="accent1">
                                <a:lumMod val="50000"/>
                              </a:schemeClr>
                            </a:solidFill>
                            <a:latin typeface="Cambria Math" panose="02040503050406030204" pitchFamily="18" charset="0"/>
                          </a:rPr>
                          <m:t>+ </m:t>
                        </m:r>
                        <m:r>
                          <a:rPr lang="en-US" sz="2000" i="1" cap="none">
                            <a:solidFill>
                              <a:schemeClr val="accent1">
                                <a:lumMod val="50000"/>
                              </a:schemeClr>
                            </a:solidFill>
                            <a:latin typeface="Cambria Math" panose="02040503050406030204" pitchFamily="18" charset="0"/>
                            <a:ea typeface="Cambria Math" panose="02040503050406030204" pitchFamily="18" charset="0"/>
                          </a:rPr>
                          <m:t>𝜃</m:t>
                        </m:r>
                      </m:e>
                      <m:sub>
                        <m:r>
                          <a:rPr lang="en-US" sz="2000" b="0" i="1" cap="none" smtClean="0">
                            <a:solidFill>
                              <a:schemeClr val="accent1">
                                <a:lumMod val="50000"/>
                              </a:schemeClr>
                            </a:solidFill>
                            <a:latin typeface="Cambria Math" panose="02040503050406030204" pitchFamily="18" charset="0"/>
                            <a:ea typeface="Cambria Math" panose="02040503050406030204" pitchFamily="18" charset="0"/>
                          </a:rPr>
                          <m:t>1</m:t>
                        </m:r>
                      </m:sub>
                    </m:sSub>
                    <m:r>
                      <a:rPr lang="en-US" sz="2000" i="1" cap="none" smtClean="0">
                        <a:solidFill>
                          <a:schemeClr val="accent1">
                            <a:lumMod val="50000"/>
                          </a:schemeClr>
                        </a:solidFill>
                        <a:latin typeface="Cambria Math" panose="02040503050406030204" pitchFamily="18" charset="0"/>
                        <a:ea typeface="Cambria Math" panose="02040503050406030204" pitchFamily="18" charset="0"/>
                      </a:rPr>
                      <m:t>×</m:t>
                    </m:r>
                  </m:oMath>
                </a14:m>
                <a:r>
                  <a:rPr lang="en-US" sz="2000" cap="none" dirty="0">
                    <a:solidFill>
                      <a:schemeClr val="accent1">
                        <a:lumMod val="50000"/>
                      </a:schemeClr>
                    </a:solidFill>
                  </a:rPr>
                  <a:t> </a:t>
                </a:r>
                <a:r>
                  <a:rPr lang="en-US" sz="2000" cap="none" dirty="0" err="1">
                    <a:solidFill>
                      <a:schemeClr val="accent1">
                        <a:lumMod val="50000"/>
                      </a:schemeClr>
                    </a:solidFill>
                  </a:rPr>
                  <a:t>GDP_per_capita</a:t>
                </a:r>
                <a:endParaRPr lang="en-US" sz="2000" cap="none" dirty="0">
                  <a:solidFill>
                    <a:schemeClr val="accent1">
                      <a:lumMod val="50000"/>
                    </a:schemeClr>
                  </a:solidFill>
                  <a:ea typeface="Cambria Math" panose="02040503050406030204" pitchFamily="18" charset="0"/>
                </a:endParaRPr>
              </a:p>
              <a:p>
                <a:pPr algn="just"/>
                <a:endParaRPr lang="en-US" sz="2000" cap="none" dirty="0">
                  <a:solidFill>
                    <a:schemeClr val="accent1">
                      <a:lumMod val="50000"/>
                    </a:schemeClr>
                  </a:solidFill>
                </a:endParaRPr>
              </a:p>
              <a:p>
                <a:pPr algn="just"/>
                <a:r>
                  <a:rPr lang="en-US" cap="none" dirty="0">
                    <a:solidFill>
                      <a:schemeClr val="accent1">
                        <a:lumMod val="50000"/>
                      </a:schemeClr>
                    </a:solidFill>
                  </a:rPr>
                  <a:t>Another look:</a:t>
                </a:r>
                <a:endParaRPr lang="en-US" sz="2000" cap="none" dirty="0">
                  <a:solidFill>
                    <a:schemeClr val="accent1">
                      <a:lumMod val="50000"/>
                    </a:schemeClr>
                  </a:solidFill>
                </a:endParaRPr>
              </a:p>
              <a:p>
                <a:pPr algn="just"/>
                <a:r>
                  <a:rPr lang="en-US" sz="2000" cap="none" dirty="0">
                    <a:solidFill>
                      <a:schemeClr val="accent1">
                        <a:lumMod val="50000"/>
                      </a:schemeClr>
                    </a:solidFill>
                    <a:ea typeface="Cambria Math" panose="02040503050406030204" pitchFamily="18" charset="0"/>
                  </a:rPr>
                  <a:t>Life_satisfaction =</a:t>
                </a:r>
                <a14:m>
                  <m:oMath xmlns:m="http://schemas.openxmlformats.org/officeDocument/2006/math">
                    <m:r>
                      <a:rPr lang="en-US" sz="2000" i="1" cap="none">
                        <a:solidFill>
                          <a:schemeClr val="accent1">
                            <a:lumMod val="50000"/>
                          </a:schemeClr>
                        </a:solidFill>
                        <a:latin typeface="Cambria Math" panose="02040503050406030204" pitchFamily="18" charset="0"/>
                        <a:ea typeface="Cambria Math" panose="02040503050406030204" pitchFamily="18" charset="0"/>
                      </a:rPr>
                      <m:t>𝑏</m:t>
                    </m:r>
                    <m:r>
                      <a:rPr lang="en-US" sz="2000" i="1" cap="none" smtClean="0">
                        <a:solidFill>
                          <a:schemeClr val="accent1">
                            <a:lumMod val="50000"/>
                          </a:schemeClr>
                        </a:solidFill>
                        <a:latin typeface="Cambria Math" panose="02040503050406030204" pitchFamily="18" charset="0"/>
                      </a:rPr>
                      <m:t>+</m:t>
                    </m:r>
                    <m:r>
                      <a:rPr lang="en-US" sz="2000" b="0" i="1" cap="none" smtClean="0">
                        <a:solidFill>
                          <a:schemeClr val="accent1">
                            <a:lumMod val="50000"/>
                          </a:schemeClr>
                        </a:solidFill>
                        <a:latin typeface="Cambria Math" panose="02040503050406030204" pitchFamily="18" charset="0"/>
                        <a:ea typeface="Cambria Math" panose="02040503050406030204" pitchFamily="18" charset="0"/>
                      </a:rPr>
                      <m:t>𝑤</m:t>
                    </m:r>
                    <m:r>
                      <a:rPr lang="en-US" sz="2000" i="1" cap="none">
                        <a:solidFill>
                          <a:schemeClr val="accent1">
                            <a:lumMod val="50000"/>
                          </a:schemeClr>
                        </a:solidFill>
                        <a:latin typeface="Cambria Math" panose="02040503050406030204" pitchFamily="18" charset="0"/>
                        <a:ea typeface="Cambria Math" panose="02040503050406030204" pitchFamily="18" charset="0"/>
                      </a:rPr>
                      <m:t>×</m:t>
                    </m:r>
                  </m:oMath>
                </a14:m>
                <a:r>
                  <a:rPr lang="en-US" sz="2000" cap="none" dirty="0">
                    <a:solidFill>
                      <a:schemeClr val="accent1">
                        <a:lumMod val="50000"/>
                      </a:schemeClr>
                    </a:solidFill>
                  </a:rPr>
                  <a:t> </a:t>
                </a:r>
                <a:r>
                  <a:rPr lang="en-US" sz="2000" cap="none" dirty="0" err="1">
                    <a:solidFill>
                      <a:schemeClr val="accent1">
                        <a:lumMod val="50000"/>
                      </a:schemeClr>
                    </a:solidFill>
                  </a:rPr>
                  <a:t>GDP_per_capita</a:t>
                </a:r>
                <a:endParaRPr lang="en-US" sz="2000" cap="none" dirty="0">
                  <a:solidFill>
                    <a:schemeClr val="accent1">
                      <a:lumMod val="50000"/>
                    </a:schemeClr>
                  </a:solidFill>
                </a:endParaRPr>
              </a:p>
            </p:txBody>
          </p:sp>
        </mc:Choice>
        <mc:Fallback xmlns="">
          <p:sp>
            <p:nvSpPr>
              <p:cNvPr id="9" name="Title 1">
                <a:extLst>
                  <a:ext uri="{FF2B5EF4-FFF2-40B4-BE49-F238E27FC236}">
                    <a16:creationId xmlns:a16="http://schemas.microsoft.com/office/drawing/2014/main" id="{5C1C5C10-2EC4-8EEE-07CC-880C91B025D7}"/>
                  </a:ext>
                </a:extLst>
              </p:cNvPr>
              <p:cNvSpPr txBox="1">
                <a:spLocks noRot="1" noChangeAspect="1" noMove="1" noResize="1" noEditPoints="1" noAdjustHandles="1" noChangeArrowheads="1" noChangeShapeType="1" noTextEdit="1"/>
              </p:cNvSpPr>
              <p:nvPr/>
            </p:nvSpPr>
            <p:spPr>
              <a:xfrm>
                <a:off x="352591" y="3370639"/>
                <a:ext cx="5273294" cy="2283915"/>
              </a:xfrm>
              <a:prstGeom prst="rect">
                <a:avLst/>
              </a:prstGeom>
              <a:blipFill>
                <a:blip r:embed="rId5"/>
                <a:stretch>
                  <a:fillRect l="-1850" t="-2133"/>
                </a:stretch>
              </a:blipFill>
            </p:spPr>
            <p:txBody>
              <a:bodyPr/>
              <a:lstStyle/>
              <a:p>
                <a:r>
                  <a:rPr lang="en-US">
                    <a:noFill/>
                  </a:rPr>
                  <a:t> </a:t>
                </a:r>
              </a:p>
            </p:txBody>
          </p:sp>
        </mc:Fallback>
      </mc:AlternateContent>
    </p:spTree>
    <p:extLst>
      <p:ext uri="{BB962C8B-B14F-4D97-AF65-F5344CB8AC3E}">
        <p14:creationId xmlns:p14="http://schemas.microsoft.com/office/powerpoint/2010/main" val="1662098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1000"/>
                                        <p:tgtEl>
                                          <p:spTgt spid="9">
                                            <p:txEl>
                                              <p:pRg st="1" end="1"/>
                                            </p:txEl>
                                          </p:spTgt>
                                        </p:tgtEl>
                                      </p:cBhvr>
                                    </p:animEffect>
                                    <p:anim calcmode="lin" valueType="num">
                                      <p:cBhvr>
                                        <p:cTn id="2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1000"/>
                                        <p:tgtEl>
                                          <p:spTgt spid="9">
                                            <p:txEl>
                                              <p:pRg st="3" end="3"/>
                                            </p:txEl>
                                          </p:spTgt>
                                        </p:tgtEl>
                                      </p:cBhvr>
                                    </p:animEffect>
                                    <p:anim calcmode="lin" valueType="num">
                                      <p:cBhvr>
                                        <p:cTn id="2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1000"/>
                                        <p:tgtEl>
                                          <p:spTgt spid="9">
                                            <p:txEl>
                                              <p:pRg st="4" end="4"/>
                                            </p:txEl>
                                          </p:spTgt>
                                        </p:tgtEl>
                                      </p:cBhvr>
                                    </p:animEffect>
                                    <p:anim calcmode="lin" valueType="num">
                                      <p:cBhvr>
                                        <p:cTn id="3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 - Example</a:t>
            </a:r>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FE325A2E-6CAA-FEB1-25A3-F28721871507}"/>
                  </a:ext>
                </a:extLst>
              </p:cNvPr>
              <p:cNvSpPr txBox="1">
                <a:spLocks/>
              </p:cNvSpPr>
              <p:nvPr/>
            </p:nvSpPr>
            <p:spPr>
              <a:xfrm>
                <a:off x="352591" y="1856984"/>
                <a:ext cx="5273294" cy="1428658"/>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This model has two model </a:t>
                </a:r>
                <a:r>
                  <a:rPr lang="en-US" b="1" cap="none" dirty="0">
                    <a:solidFill>
                      <a:schemeClr val="accent1">
                        <a:lumMod val="50000"/>
                      </a:schemeClr>
                    </a:solidFill>
                  </a:rPr>
                  <a:t>parameters</a:t>
                </a:r>
                <a:r>
                  <a:rPr lang="en-US" cap="none" dirty="0">
                    <a:solidFill>
                      <a:schemeClr val="accent1">
                        <a:lumMod val="50000"/>
                      </a:schemeClr>
                    </a:solidFill>
                  </a:rPr>
                  <a:t>, </a:t>
                </a:r>
                <a14:m>
                  <m:oMath xmlns:m="http://schemas.openxmlformats.org/officeDocument/2006/math">
                    <m:sSub>
                      <m:sSubPr>
                        <m:ctrlPr>
                          <a:rPr lang="en-US" i="1" cap="none">
                            <a:solidFill>
                              <a:schemeClr val="accent1">
                                <a:lumMod val="50000"/>
                              </a:schemeClr>
                            </a:solidFill>
                            <a:latin typeface="Cambria Math" panose="02040503050406030204" pitchFamily="18" charset="0"/>
                            <a:ea typeface="Cambria Math" panose="02040503050406030204" pitchFamily="18" charset="0"/>
                          </a:rPr>
                        </m:ctrlPr>
                      </m:sSubPr>
                      <m:e>
                        <m:r>
                          <a:rPr lang="en-US" i="1" cap="none">
                            <a:solidFill>
                              <a:schemeClr val="accent1">
                                <a:lumMod val="50000"/>
                              </a:schemeClr>
                            </a:solidFill>
                            <a:latin typeface="Cambria Math" panose="02040503050406030204" pitchFamily="18" charset="0"/>
                            <a:ea typeface="Cambria Math" panose="02040503050406030204" pitchFamily="18" charset="0"/>
                          </a:rPr>
                          <m:t>𝜃</m:t>
                        </m:r>
                      </m:e>
                      <m:sub>
                        <m:r>
                          <a:rPr lang="en-US" i="1" cap="none">
                            <a:solidFill>
                              <a:schemeClr val="accent1">
                                <a:lumMod val="50000"/>
                              </a:schemeClr>
                            </a:solidFill>
                            <a:latin typeface="Cambria Math" panose="02040503050406030204" pitchFamily="18" charset="0"/>
                            <a:ea typeface="Cambria Math" panose="02040503050406030204" pitchFamily="18" charset="0"/>
                          </a:rPr>
                          <m:t>0</m:t>
                        </m:r>
                      </m:sub>
                    </m:sSub>
                  </m:oMath>
                </a14:m>
                <a:r>
                  <a:rPr lang="en-US" cap="none" dirty="0">
                    <a:solidFill>
                      <a:schemeClr val="accent1">
                        <a:lumMod val="50000"/>
                      </a:schemeClr>
                    </a:solidFill>
                  </a:rPr>
                  <a:t> and </a:t>
                </a:r>
                <a14:m>
                  <m:oMath xmlns:m="http://schemas.openxmlformats.org/officeDocument/2006/math">
                    <m:sSub>
                      <m:sSubPr>
                        <m:ctrlPr>
                          <a:rPr lang="en-US" i="1" cap="none">
                            <a:solidFill>
                              <a:schemeClr val="accent1">
                                <a:lumMod val="50000"/>
                              </a:schemeClr>
                            </a:solidFill>
                            <a:latin typeface="Cambria Math" panose="02040503050406030204" pitchFamily="18" charset="0"/>
                            <a:ea typeface="Cambria Math" panose="02040503050406030204" pitchFamily="18" charset="0"/>
                          </a:rPr>
                        </m:ctrlPr>
                      </m:sSubPr>
                      <m:e>
                        <m:r>
                          <a:rPr lang="en-US" i="1" cap="none">
                            <a:solidFill>
                              <a:schemeClr val="accent1">
                                <a:lumMod val="50000"/>
                              </a:schemeClr>
                            </a:solidFill>
                            <a:latin typeface="Cambria Math" panose="02040503050406030204" pitchFamily="18" charset="0"/>
                            <a:ea typeface="Cambria Math" panose="02040503050406030204" pitchFamily="18" charset="0"/>
                          </a:rPr>
                          <m:t>𝜃</m:t>
                        </m:r>
                      </m:e>
                      <m:sub>
                        <m:r>
                          <a:rPr lang="en-US" i="1" cap="none">
                            <a:solidFill>
                              <a:schemeClr val="accent1">
                                <a:lumMod val="50000"/>
                              </a:schemeClr>
                            </a:solidFill>
                            <a:latin typeface="Cambria Math" panose="02040503050406030204" pitchFamily="18" charset="0"/>
                            <a:ea typeface="Cambria Math" panose="02040503050406030204" pitchFamily="18" charset="0"/>
                          </a:rPr>
                          <m:t>1</m:t>
                        </m:r>
                      </m:sub>
                    </m:sSub>
                  </m:oMath>
                </a14:m>
                <a:r>
                  <a:rPr lang="en-US" cap="none" dirty="0">
                    <a:solidFill>
                      <a:schemeClr val="accent1">
                        <a:lumMod val="50000"/>
                      </a:schemeClr>
                    </a:solidFill>
                  </a:rPr>
                  <a:t>. By tweaking these parameters, you can make your model represent any linear function, as shown.</a:t>
                </a:r>
              </a:p>
            </p:txBody>
          </p:sp>
        </mc:Choice>
        <mc:Fallback xmlns="">
          <p:sp>
            <p:nvSpPr>
              <p:cNvPr id="4" name="Title 1">
                <a:extLst>
                  <a:ext uri="{FF2B5EF4-FFF2-40B4-BE49-F238E27FC236}">
                    <a16:creationId xmlns:a16="http://schemas.microsoft.com/office/drawing/2014/main" id="{FE325A2E-6CAA-FEB1-25A3-F28721871507}"/>
                  </a:ext>
                </a:extLst>
              </p:cNvPr>
              <p:cNvSpPr txBox="1">
                <a:spLocks noRot="1" noChangeAspect="1" noMove="1" noResize="1" noEditPoints="1" noAdjustHandles="1" noChangeArrowheads="1" noChangeShapeType="1" noTextEdit="1"/>
              </p:cNvSpPr>
              <p:nvPr/>
            </p:nvSpPr>
            <p:spPr>
              <a:xfrm>
                <a:off x="352591" y="1856984"/>
                <a:ext cx="5273294" cy="1428658"/>
              </a:xfrm>
              <a:prstGeom prst="rect">
                <a:avLst/>
              </a:prstGeom>
              <a:blipFill>
                <a:blip r:embed="rId4"/>
                <a:stretch>
                  <a:fillRect l="-1850" t="-3419" r="-1734" b="-1880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DF251423-AD97-704A-90D1-F399C0E1BE53}"/>
              </a:ext>
            </a:extLst>
          </p:cNvPr>
          <p:cNvPicPr>
            <a:picLocks noChangeAspect="1"/>
          </p:cNvPicPr>
          <p:nvPr/>
        </p:nvPicPr>
        <p:blipFill>
          <a:blip r:embed="rId5"/>
          <a:stretch>
            <a:fillRect/>
          </a:stretch>
        </p:blipFill>
        <p:spPr>
          <a:xfrm>
            <a:off x="5857357" y="1856985"/>
            <a:ext cx="5982052" cy="3403142"/>
          </a:xfrm>
          <a:prstGeom prst="rect">
            <a:avLst/>
          </a:prstGeom>
        </p:spPr>
      </p:pic>
      <mc:AlternateContent xmlns:mc="http://schemas.openxmlformats.org/markup-compatibility/2006" xmlns:a14="http://schemas.microsoft.com/office/drawing/2010/main">
        <mc:Choice Requires="a14">
          <p:sp>
            <p:nvSpPr>
              <p:cNvPr id="12" name="Title 1">
                <a:extLst>
                  <a:ext uri="{FF2B5EF4-FFF2-40B4-BE49-F238E27FC236}">
                    <a16:creationId xmlns:a16="http://schemas.microsoft.com/office/drawing/2014/main" id="{5A14FDF6-897A-29E7-3E00-2E2E10C48C0C}"/>
                  </a:ext>
                </a:extLst>
              </p:cNvPr>
              <p:cNvSpPr txBox="1">
                <a:spLocks/>
              </p:cNvSpPr>
              <p:nvPr/>
            </p:nvSpPr>
            <p:spPr>
              <a:xfrm>
                <a:off x="352591" y="3541249"/>
                <a:ext cx="5273294" cy="2289569"/>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How can you know which values of values </a:t>
                </a:r>
                <a14:m>
                  <m:oMath xmlns:m="http://schemas.openxmlformats.org/officeDocument/2006/math">
                    <m:sSub>
                      <m:sSubPr>
                        <m:ctrlPr>
                          <a:rPr lang="en-US" i="1" cap="none">
                            <a:solidFill>
                              <a:schemeClr val="accent1">
                                <a:lumMod val="50000"/>
                              </a:schemeClr>
                            </a:solidFill>
                            <a:latin typeface="Cambria Math" panose="02040503050406030204" pitchFamily="18" charset="0"/>
                            <a:ea typeface="Cambria Math" panose="02040503050406030204" pitchFamily="18" charset="0"/>
                          </a:rPr>
                        </m:ctrlPr>
                      </m:sSubPr>
                      <m:e>
                        <m:r>
                          <a:rPr lang="en-US" i="1" cap="none">
                            <a:solidFill>
                              <a:schemeClr val="accent1">
                                <a:lumMod val="50000"/>
                              </a:schemeClr>
                            </a:solidFill>
                            <a:latin typeface="Cambria Math" panose="02040503050406030204" pitchFamily="18" charset="0"/>
                            <a:ea typeface="Cambria Math" panose="02040503050406030204" pitchFamily="18" charset="0"/>
                          </a:rPr>
                          <m:t>𝜃</m:t>
                        </m:r>
                      </m:e>
                      <m:sub>
                        <m:r>
                          <a:rPr lang="en-US" i="1" cap="none">
                            <a:solidFill>
                              <a:schemeClr val="accent1">
                                <a:lumMod val="50000"/>
                              </a:schemeClr>
                            </a:solidFill>
                            <a:latin typeface="Cambria Math" panose="02040503050406030204" pitchFamily="18" charset="0"/>
                            <a:ea typeface="Cambria Math" panose="02040503050406030204" pitchFamily="18" charset="0"/>
                          </a:rPr>
                          <m:t>0</m:t>
                        </m:r>
                      </m:sub>
                    </m:sSub>
                  </m:oMath>
                </a14:m>
                <a:r>
                  <a:rPr lang="en-US" cap="none" dirty="0">
                    <a:solidFill>
                      <a:schemeClr val="accent1">
                        <a:lumMod val="50000"/>
                      </a:schemeClr>
                    </a:solidFill>
                  </a:rPr>
                  <a:t> and </a:t>
                </a:r>
                <a14:m>
                  <m:oMath xmlns:m="http://schemas.openxmlformats.org/officeDocument/2006/math">
                    <m:sSub>
                      <m:sSubPr>
                        <m:ctrlPr>
                          <a:rPr lang="en-US" i="1" cap="none">
                            <a:solidFill>
                              <a:schemeClr val="accent1">
                                <a:lumMod val="50000"/>
                              </a:schemeClr>
                            </a:solidFill>
                            <a:latin typeface="Cambria Math" panose="02040503050406030204" pitchFamily="18" charset="0"/>
                            <a:ea typeface="Cambria Math" panose="02040503050406030204" pitchFamily="18" charset="0"/>
                          </a:rPr>
                        </m:ctrlPr>
                      </m:sSubPr>
                      <m:e>
                        <m:r>
                          <a:rPr lang="en-US" i="1" cap="none">
                            <a:solidFill>
                              <a:schemeClr val="accent1">
                                <a:lumMod val="50000"/>
                              </a:schemeClr>
                            </a:solidFill>
                            <a:latin typeface="Cambria Math" panose="02040503050406030204" pitchFamily="18" charset="0"/>
                            <a:ea typeface="Cambria Math" panose="02040503050406030204" pitchFamily="18" charset="0"/>
                          </a:rPr>
                          <m:t>𝜃</m:t>
                        </m:r>
                      </m:e>
                      <m:sub>
                        <m:r>
                          <a:rPr lang="en-US" i="1" cap="none">
                            <a:solidFill>
                              <a:schemeClr val="accent1">
                                <a:lumMod val="50000"/>
                              </a:schemeClr>
                            </a:solidFill>
                            <a:latin typeface="Cambria Math" panose="02040503050406030204" pitchFamily="18" charset="0"/>
                            <a:ea typeface="Cambria Math" panose="02040503050406030204" pitchFamily="18" charset="0"/>
                          </a:rPr>
                          <m:t>1</m:t>
                        </m:r>
                      </m:sub>
                    </m:sSub>
                    <m:r>
                      <a:rPr lang="en-US" b="0" i="0" cap="none" smtClean="0">
                        <a:solidFill>
                          <a:schemeClr val="accent1">
                            <a:lumMod val="50000"/>
                          </a:schemeClr>
                        </a:solidFill>
                        <a:latin typeface="Cambria Math" panose="02040503050406030204" pitchFamily="18" charset="0"/>
                        <a:ea typeface="Cambria Math" panose="02040503050406030204" pitchFamily="18" charset="0"/>
                      </a:rPr>
                      <m:t> </m:t>
                    </m:r>
                  </m:oMath>
                </a14:m>
                <a:r>
                  <a:rPr lang="en-US" cap="none" dirty="0">
                    <a:solidFill>
                      <a:schemeClr val="accent1">
                        <a:lumMod val="50000"/>
                      </a:schemeClr>
                    </a:solidFill>
                  </a:rPr>
                  <a:t>will make your model perform best? To answer this question, you need to specify a </a:t>
                </a:r>
                <a:r>
                  <a:rPr lang="en-US" b="1" cap="none" dirty="0">
                    <a:solidFill>
                      <a:schemeClr val="accent1">
                        <a:lumMod val="50000"/>
                      </a:schemeClr>
                    </a:solidFill>
                  </a:rPr>
                  <a:t>performance measure</a:t>
                </a:r>
                <a:r>
                  <a:rPr lang="en-US" cap="none" dirty="0">
                    <a:solidFill>
                      <a:schemeClr val="accent1">
                        <a:lumMod val="50000"/>
                      </a:schemeClr>
                    </a:solidFill>
                  </a:rPr>
                  <a:t>.</a:t>
                </a:r>
              </a:p>
            </p:txBody>
          </p:sp>
        </mc:Choice>
        <mc:Fallback xmlns="">
          <p:sp>
            <p:nvSpPr>
              <p:cNvPr id="12" name="Title 1">
                <a:extLst>
                  <a:ext uri="{FF2B5EF4-FFF2-40B4-BE49-F238E27FC236}">
                    <a16:creationId xmlns:a16="http://schemas.microsoft.com/office/drawing/2014/main" id="{5A14FDF6-897A-29E7-3E00-2E2E10C48C0C}"/>
                  </a:ext>
                </a:extLst>
              </p:cNvPr>
              <p:cNvSpPr txBox="1">
                <a:spLocks noRot="1" noChangeAspect="1" noMove="1" noResize="1" noEditPoints="1" noAdjustHandles="1" noChangeArrowheads="1" noChangeShapeType="1" noTextEdit="1"/>
              </p:cNvSpPr>
              <p:nvPr/>
            </p:nvSpPr>
            <p:spPr>
              <a:xfrm>
                <a:off x="352591" y="3541249"/>
                <a:ext cx="5273294" cy="2289569"/>
              </a:xfrm>
              <a:prstGeom prst="rect">
                <a:avLst/>
              </a:prstGeom>
              <a:blipFill>
                <a:blip r:embed="rId6"/>
                <a:stretch>
                  <a:fillRect l="-1850" t="-2133" r="-1734"/>
                </a:stretch>
              </a:blipFill>
            </p:spPr>
            <p:txBody>
              <a:bodyPr/>
              <a:lstStyle/>
              <a:p>
                <a:r>
                  <a:rPr lang="en-US">
                    <a:noFill/>
                  </a:rPr>
                  <a:t> </a:t>
                </a:r>
              </a:p>
            </p:txBody>
          </p:sp>
        </mc:Fallback>
      </mc:AlternateContent>
    </p:spTree>
    <p:extLst>
      <p:ext uri="{BB962C8B-B14F-4D97-AF65-F5344CB8AC3E}">
        <p14:creationId xmlns:p14="http://schemas.microsoft.com/office/powerpoint/2010/main" val="701030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 - Performance Measure</a:t>
            </a:r>
          </a:p>
        </p:txBody>
      </p:sp>
      <p:sp>
        <p:nvSpPr>
          <p:cNvPr id="4" name="Title 1">
            <a:extLst>
              <a:ext uri="{FF2B5EF4-FFF2-40B4-BE49-F238E27FC236}">
                <a16:creationId xmlns:a16="http://schemas.microsoft.com/office/drawing/2014/main" id="{FE325A2E-6CAA-FEB1-25A3-F28721871507}"/>
              </a:ext>
            </a:extLst>
          </p:cNvPr>
          <p:cNvSpPr txBox="1">
            <a:spLocks/>
          </p:cNvSpPr>
          <p:nvPr/>
        </p:nvSpPr>
        <p:spPr>
          <a:xfrm>
            <a:off x="352591" y="2385877"/>
            <a:ext cx="5273294" cy="237496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You can either define a </a:t>
            </a:r>
            <a:r>
              <a:rPr lang="en-US" b="1" cap="none" dirty="0">
                <a:solidFill>
                  <a:schemeClr val="accent1">
                    <a:lumMod val="50000"/>
                  </a:schemeClr>
                </a:solidFill>
              </a:rPr>
              <a:t>utility function </a:t>
            </a:r>
            <a:r>
              <a:rPr lang="en-US" cap="none" dirty="0">
                <a:solidFill>
                  <a:schemeClr val="accent1">
                    <a:lumMod val="50000"/>
                  </a:schemeClr>
                </a:solidFill>
              </a:rPr>
              <a:t>(or fitness function) that measures how good your model is. </a:t>
            </a:r>
          </a:p>
          <a:p>
            <a:pPr algn="just"/>
            <a:endParaRPr lang="en-US" cap="none" dirty="0">
              <a:solidFill>
                <a:schemeClr val="accent1">
                  <a:lumMod val="50000"/>
                </a:schemeClr>
              </a:solidFill>
            </a:endParaRPr>
          </a:p>
          <a:p>
            <a:pPr algn="just"/>
            <a:r>
              <a:rPr lang="en-US" cap="none" dirty="0">
                <a:solidFill>
                  <a:schemeClr val="accent1">
                    <a:lumMod val="50000"/>
                  </a:schemeClr>
                </a:solidFill>
              </a:rPr>
              <a:t>Or you can define a </a:t>
            </a:r>
            <a:r>
              <a:rPr lang="en-US" b="1" cap="none" dirty="0">
                <a:solidFill>
                  <a:schemeClr val="accent1">
                    <a:lumMod val="50000"/>
                  </a:schemeClr>
                </a:solidFill>
              </a:rPr>
              <a:t>cost function </a:t>
            </a:r>
            <a:r>
              <a:rPr lang="en-US" cap="none" dirty="0">
                <a:solidFill>
                  <a:schemeClr val="accent1">
                    <a:lumMod val="50000"/>
                  </a:schemeClr>
                </a:solidFill>
              </a:rPr>
              <a:t>that measures how bad it is.</a:t>
            </a:r>
          </a:p>
        </p:txBody>
      </p:sp>
      <p:pic>
        <p:nvPicPr>
          <p:cNvPr id="7" name="Picture 6">
            <a:extLst>
              <a:ext uri="{FF2B5EF4-FFF2-40B4-BE49-F238E27FC236}">
                <a16:creationId xmlns:a16="http://schemas.microsoft.com/office/drawing/2014/main" id="{DF251423-AD97-704A-90D1-F399C0E1BE53}"/>
              </a:ext>
            </a:extLst>
          </p:cNvPr>
          <p:cNvPicPr>
            <a:picLocks noChangeAspect="1"/>
          </p:cNvPicPr>
          <p:nvPr/>
        </p:nvPicPr>
        <p:blipFill>
          <a:blip r:embed="rId4"/>
          <a:stretch>
            <a:fillRect/>
          </a:stretch>
        </p:blipFill>
        <p:spPr>
          <a:xfrm>
            <a:off x="5857357" y="1856985"/>
            <a:ext cx="5982052" cy="3403142"/>
          </a:xfrm>
          <a:prstGeom prst="rect">
            <a:avLst/>
          </a:prstGeom>
        </p:spPr>
      </p:pic>
    </p:spTree>
    <p:extLst>
      <p:ext uri="{BB962C8B-B14F-4D97-AF65-F5344CB8AC3E}">
        <p14:creationId xmlns:p14="http://schemas.microsoft.com/office/powerpoint/2010/main" val="476773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 - Performance Measure</a:t>
            </a:r>
          </a:p>
        </p:txBody>
      </p:sp>
      <p:pic>
        <p:nvPicPr>
          <p:cNvPr id="7" name="Picture 6">
            <a:extLst>
              <a:ext uri="{FF2B5EF4-FFF2-40B4-BE49-F238E27FC236}">
                <a16:creationId xmlns:a16="http://schemas.microsoft.com/office/drawing/2014/main" id="{DF251423-AD97-704A-90D1-F399C0E1BE53}"/>
              </a:ext>
            </a:extLst>
          </p:cNvPr>
          <p:cNvPicPr>
            <a:picLocks noChangeAspect="1"/>
          </p:cNvPicPr>
          <p:nvPr/>
        </p:nvPicPr>
        <p:blipFill>
          <a:blip r:embed="rId4"/>
          <a:stretch>
            <a:fillRect/>
          </a:stretch>
        </p:blipFill>
        <p:spPr>
          <a:xfrm>
            <a:off x="5857357" y="1856985"/>
            <a:ext cx="5982052" cy="3403142"/>
          </a:xfrm>
          <a:prstGeom prst="rect">
            <a:avLst/>
          </a:prstGeom>
        </p:spPr>
      </p:pic>
      <p:sp>
        <p:nvSpPr>
          <p:cNvPr id="12" name="Title 1">
            <a:extLst>
              <a:ext uri="{FF2B5EF4-FFF2-40B4-BE49-F238E27FC236}">
                <a16:creationId xmlns:a16="http://schemas.microsoft.com/office/drawing/2014/main" id="{5A14FDF6-897A-29E7-3E00-2E2E10C48C0C}"/>
              </a:ext>
            </a:extLst>
          </p:cNvPr>
          <p:cNvSpPr txBox="1">
            <a:spLocks/>
          </p:cNvSpPr>
          <p:nvPr/>
        </p:nvSpPr>
        <p:spPr>
          <a:xfrm>
            <a:off x="352591" y="2331827"/>
            <a:ext cx="5273294" cy="2453457"/>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For </a:t>
            </a:r>
            <a:r>
              <a:rPr lang="en-US" b="1" cap="none" dirty="0">
                <a:solidFill>
                  <a:schemeClr val="accent1">
                    <a:lumMod val="50000"/>
                  </a:schemeClr>
                </a:solidFill>
              </a:rPr>
              <a:t>linear regression</a:t>
            </a:r>
            <a:r>
              <a:rPr lang="en-US" cap="none" dirty="0">
                <a:solidFill>
                  <a:schemeClr val="accent1">
                    <a:lumMod val="50000"/>
                  </a:schemeClr>
                </a:solidFill>
              </a:rPr>
              <a:t> problems, people typically use a </a:t>
            </a:r>
            <a:r>
              <a:rPr lang="en-US" b="1" cap="none" dirty="0">
                <a:solidFill>
                  <a:schemeClr val="accent1">
                    <a:lumMod val="50000"/>
                  </a:schemeClr>
                </a:solidFill>
              </a:rPr>
              <a:t>cost function</a:t>
            </a:r>
            <a:r>
              <a:rPr lang="en-US" cap="none" dirty="0">
                <a:solidFill>
                  <a:schemeClr val="accent1">
                    <a:lumMod val="50000"/>
                  </a:schemeClr>
                </a:solidFill>
              </a:rPr>
              <a:t> that measures the distance between the linear model’s predictions and the training examples; </a:t>
            </a:r>
            <a:r>
              <a:rPr lang="en-US" b="1" cap="none" dirty="0">
                <a:solidFill>
                  <a:schemeClr val="accent1">
                    <a:lumMod val="50000"/>
                  </a:schemeClr>
                </a:solidFill>
              </a:rPr>
              <a:t>the objective is to minimize this distance</a:t>
            </a:r>
            <a:r>
              <a:rPr lang="en-US" cap="none" dirty="0">
                <a:solidFill>
                  <a:schemeClr val="accent1">
                    <a:lumMod val="50000"/>
                  </a:schemeClr>
                </a:solidFill>
              </a:rPr>
              <a:t>.</a:t>
            </a:r>
          </a:p>
        </p:txBody>
      </p:sp>
    </p:spTree>
    <p:extLst>
      <p:ext uri="{BB962C8B-B14F-4D97-AF65-F5344CB8AC3E}">
        <p14:creationId xmlns:p14="http://schemas.microsoft.com/office/powerpoint/2010/main" val="3164788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 - Linear Regression </a:t>
            </a:r>
          </a:p>
        </p:txBody>
      </p:sp>
      <mc:AlternateContent xmlns:mc="http://schemas.openxmlformats.org/markup-compatibility/2006">
        <mc:Choice xmlns:a14="http://schemas.microsoft.com/office/drawing/2010/main" Requires="a14">
          <p:sp>
            <p:nvSpPr>
              <p:cNvPr id="12" name="Title 1">
                <a:extLst>
                  <a:ext uri="{FF2B5EF4-FFF2-40B4-BE49-F238E27FC236}">
                    <a16:creationId xmlns:a16="http://schemas.microsoft.com/office/drawing/2014/main" id="{5A14FDF6-897A-29E7-3E00-2E2E10C48C0C}"/>
                  </a:ext>
                </a:extLst>
              </p:cNvPr>
              <p:cNvSpPr txBox="1">
                <a:spLocks/>
              </p:cNvSpPr>
              <p:nvPr/>
            </p:nvSpPr>
            <p:spPr>
              <a:xfrm>
                <a:off x="352591" y="1547865"/>
                <a:ext cx="5273294" cy="4106689"/>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This is where the </a:t>
                </a:r>
                <a:r>
                  <a:rPr lang="en-US" b="1" cap="none" dirty="0">
                    <a:solidFill>
                      <a:schemeClr val="accent1">
                        <a:lumMod val="50000"/>
                      </a:schemeClr>
                    </a:solidFill>
                  </a:rPr>
                  <a:t>Linear Regression </a:t>
                </a:r>
                <a:r>
                  <a:rPr lang="en-US" cap="none" dirty="0">
                    <a:solidFill>
                      <a:schemeClr val="accent1">
                        <a:lumMod val="50000"/>
                      </a:schemeClr>
                    </a:solidFill>
                  </a:rPr>
                  <a:t>algorithm comes in: you feed it your training examples and it finds the parameters that make the linear model fit best to your data.</a:t>
                </a:r>
              </a:p>
              <a:p>
                <a:pPr algn="just"/>
                <a:endParaRPr lang="en-US" cap="none" dirty="0">
                  <a:solidFill>
                    <a:schemeClr val="accent1">
                      <a:lumMod val="50000"/>
                    </a:schemeClr>
                  </a:solidFill>
                </a:endParaRPr>
              </a:p>
              <a:p>
                <a:pPr algn="just"/>
                <a:r>
                  <a:rPr lang="en-US" cap="none" dirty="0">
                    <a:solidFill>
                      <a:schemeClr val="accent1">
                        <a:lumMod val="50000"/>
                      </a:schemeClr>
                    </a:solidFill>
                  </a:rPr>
                  <a:t>This is called training the model. In our case the algorithm finds that the optimal</a:t>
                </a:r>
              </a:p>
              <a:p>
                <a:pPr algn="just"/>
                <a:r>
                  <a:rPr lang="en-US" cap="none" dirty="0">
                    <a:solidFill>
                      <a:schemeClr val="accent1">
                        <a:lumMod val="50000"/>
                      </a:schemeClr>
                    </a:solidFill>
                  </a:rPr>
                  <a:t>parameter values are: </a:t>
                </a:r>
              </a:p>
              <a:p>
                <a:pPr marL="342900" indent="-342900" algn="just">
                  <a:buFont typeface="Arial" panose="020B0604020202020204" pitchFamily="34" charset="0"/>
                  <a:buChar char="•"/>
                </a:pPr>
                <a14:m>
                  <m:oMath xmlns:m="http://schemas.openxmlformats.org/officeDocument/2006/math">
                    <m:sSub>
                      <m:sSubPr>
                        <m:ctrlPr>
                          <a:rPr lang="en-US" i="1" cap="none">
                            <a:solidFill>
                              <a:schemeClr val="accent1">
                                <a:lumMod val="50000"/>
                              </a:schemeClr>
                            </a:solidFill>
                            <a:latin typeface="Cambria Math" panose="02040503050406030204" pitchFamily="18" charset="0"/>
                            <a:ea typeface="Cambria Math" panose="02040503050406030204" pitchFamily="18" charset="0"/>
                          </a:rPr>
                        </m:ctrlPr>
                      </m:sSubPr>
                      <m:e>
                        <m:r>
                          <a:rPr lang="en-US" i="1" cap="none">
                            <a:solidFill>
                              <a:schemeClr val="accent1">
                                <a:lumMod val="50000"/>
                              </a:schemeClr>
                            </a:solidFill>
                            <a:latin typeface="Cambria Math" panose="02040503050406030204" pitchFamily="18" charset="0"/>
                            <a:ea typeface="Cambria Math" panose="02040503050406030204" pitchFamily="18" charset="0"/>
                          </a:rPr>
                          <m:t>𝜃</m:t>
                        </m:r>
                      </m:e>
                      <m:sub>
                        <m:r>
                          <a:rPr lang="en-US" i="1" cap="none">
                            <a:solidFill>
                              <a:schemeClr val="accent1">
                                <a:lumMod val="50000"/>
                              </a:schemeClr>
                            </a:solidFill>
                            <a:latin typeface="Cambria Math" panose="02040503050406030204" pitchFamily="18" charset="0"/>
                            <a:ea typeface="Cambria Math" panose="02040503050406030204" pitchFamily="18" charset="0"/>
                          </a:rPr>
                          <m:t>0</m:t>
                        </m:r>
                      </m:sub>
                    </m:sSub>
                  </m:oMath>
                </a14:m>
                <a:r>
                  <a:rPr lang="en-US" cap="none" dirty="0">
                    <a:solidFill>
                      <a:schemeClr val="accent1">
                        <a:lumMod val="50000"/>
                      </a:schemeClr>
                    </a:solidFill>
                  </a:rPr>
                  <a:t> = 4.85</a:t>
                </a:r>
              </a:p>
              <a:p>
                <a:pPr marL="342900" indent="-342900" algn="just">
                  <a:buFont typeface="Arial" panose="020B0604020202020204" pitchFamily="34" charset="0"/>
                  <a:buChar char="•"/>
                </a:pPr>
                <a14:m>
                  <m:oMath xmlns:m="http://schemas.openxmlformats.org/officeDocument/2006/math">
                    <m:sSub>
                      <m:sSubPr>
                        <m:ctrlPr>
                          <a:rPr lang="en-US" i="1" cap="none">
                            <a:solidFill>
                              <a:schemeClr val="accent1">
                                <a:lumMod val="50000"/>
                              </a:schemeClr>
                            </a:solidFill>
                            <a:latin typeface="Cambria Math" panose="02040503050406030204" pitchFamily="18" charset="0"/>
                            <a:ea typeface="Cambria Math" panose="02040503050406030204" pitchFamily="18" charset="0"/>
                          </a:rPr>
                        </m:ctrlPr>
                      </m:sSubPr>
                      <m:e>
                        <m:r>
                          <a:rPr lang="en-US" i="1" cap="none">
                            <a:solidFill>
                              <a:schemeClr val="accent1">
                                <a:lumMod val="50000"/>
                              </a:schemeClr>
                            </a:solidFill>
                            <a:latin typeface="Cambria Math" panose="02040503050406030204" pitchFamily="18" charset="0"/>
                            <a:ea typeface="Cambria Math" panose="02040503050406030204" pitchFamily="18" charset="0"/>
                          </a:rPr>
                          <m:t>𝜃</m:t>
                        </m:r>
                      </m:e>
                      <m:sub>
                        <m:r>
                          <a:rPr lang="en-US" b="0" i="1" cap="none" smtClean="0">
                            <a:solidFill>
                              <a:schemeClr val="accent1">
                                <a:lumMod val="50000"/>
                              </a:schemeClr>
                            </a:solidFill>
                            <a:latin typeface="Cambria Math" panose="02040503050406030204" pitchFamily="18" charset="0"/>
                            <a:ea typeface="Cambria Math" panose="02040503050406030204" pitchFamily="18" charset="0"/>
                          </a:rPr>
                          <m:t>1</m:t>
                        </m:r>
                      </m:sub>
                    </m:sSub>
                  </m:oMath>
                </a14:m>
                <a:r>
                  <a:rPr lang="en-US" cap="none" dirty="0">
                    <a:solidFill>
                      <a:schemeClr val="accent1">
                        <a:lumMod val="50000"/>
                      </a:schemeClr>
                    </a:solidFill>
                  </a:rPr>
                  <a:t> = 4.91 × 10–5</a:t>
                </a:r>
              </a:p>
            </p:txBody>
          </p:sp>
        </mc:Choice>
        <mc:Fallback>
          <p:sp>
            <p:nvSpPr>
              <p:cNvPr id="12" name="Title 1">
                <a:extLst>
                  <a:ext uri="{FF2B5EF4-FFF2-40B4-BE49-F238E27FC236}">
                    <a16:creationId xmlns:a16="http://schemas.microsoft.com/office/drawing/2014/main" id="{5A14FDF6-897A-29E7-3E00-2E2E10C48C0C}"/>
                  </a:ext>
                </a:extLst>
              </p:cNvPr>
              <p:cNvSpPr txBox="1">
                <a:spLocks noRot="1" noChangeAspect="1" noMove="1" noResize="1" noEditPoints="1" noAdjustHandles="1" noChangeArrowheads="1" noChangeShapeType="1" noTextEdit="1"/>
              </p:cNvSpPr>
              <p:nvPr/>
            </p:nvSpPr>
            <p:spPr>
              <a:xfrm>
                <a:off x="352591" y="1547865"/>
                <a:ext cx="5273294" cy="4106689"/>
              </a:xfrm>
              <a:prstGeom prst="rect">
                <a:avLst/>
              </a:prstGeom>
              <a:blipFill>
                <a:blip r:embed="rId4"/>
                <a:stretch>
                  <a:fillRect l="-1850" t="-1187" r="-1734" b="-35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34DDCA-2CFE-1D23-4D0E-FA6864022E15}"/>
              </a:ext>
            </a:extLst>
          </p:cNvPr>
          <p:cNvPicPr>
            <a:picLocks noChangeAspect="1"/>
          </p:cNvPicPr>
          <p:nvPr/>
        </p:nvPicPr>
        <p:blipFill>
          <a:blip r:embed="rId5"/>
          <a:stretch>
            <a:fillRect/>
          </a:stretch>
        </p:blipFill>
        <p:spPr>
          <a:xfrm>
            <a:off x="5945243" y="1752428"/>
            <a:ext cx="5894166" cy="3353143"/>
          </a:xfrm>
          <a:prstGeom prst="rect">
            <a:avLst/>
          </a:prstGeom>
        </p:spPr>
      </p:pic>
    </p:spTree>
    <p:extLst>
      <p:ext uri="{BB962C8B-B14F-4D97-AF65-F5344CB8AC3E}">
        <p14:creationId xmlns:p14="http://schemas.microsoft.com/office/powerpoint/2010/main" val="2836515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1000"/>
                                        <p:tgtEl>
                                          <p:spTgt spid="12">
                                            <p:txEl>
                                              <p:pRg st="3" end="3"/>
                                            </p:txEl>
                                          </p:spTgt>
                                        </p:tgtEl>
                                      </p:cBhvr>
                                    </p:animEffect>
                                    <p:anim calcmode="lin" valueType="num">
                                      <p:cBhvr>
                                        <p:cTn id="2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4" end="4"/>
                                            </p:txEl>
                                          </p:spTgt>
                                        </p:tgtEl>
                                        <p:attrNameLst>
                                          <p:attrName>style.visibility</p:attrName>
                                        </p:attrNameLst>
                                      </p:cBhvr>
                                      <p:to>
                                        <p:strVal val="visible"/>
                                      </p:to>
                                    </p:set>
                                    <p:animEffect transition="in" filter="fade">
                                      <p:cBhvr>
                                        <p:cTn id="26" dur="1000"/>
                                        <p:tgtEl>
                                          <p:spTgt spid="12">
                                            <p:txEl>
                                              <p:pRg st="4" end="4"/>
                                            </p:txEl>
                                          </p:spTgt>
                                        </p:tgtEl>
                                      </p:cBhvr>
                                    </p:animEffect>
                                    <p:anim calcmode="lin" valueType="num">
                                      <p:cBhvr>
                                        <p:cTn id="2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Effect transition="in" filter="fade">
                                      <p:cBhvr>
                                        <p:cTn id="31" dur="1000"/>
                                        <p:tgtEl>
                                          <p:spTgt spid="12">
                                            <p:txEl>
                                              <p:pRg st="5" end="5"/>
                                            </p:txEl>
                                          </p:spTgt>
                                        </p:tgtEl>
                                      </p:cBhvr>
                                    </p:animEffect>
                                    <p:anim calcmode="lin" valueType="num">
                                      <p:cBhvr>
                                        <p:cTn id="32"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58798"/>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1" name="Title 1">
            <a:extLst>
              <a:ext uri="{FF2B5EF4-FFF2-40B4-BE49-F238E27FC236}">
                <a16:creationId xmlns:a16="http://schemas.microsoft.com/office/drawing/2014/main" id="{D5881F57-B9CE-07D9-B78A-5BE704CB4B5F}"/>
              </a:ext>
            </a:extLst>
          </p:cNvPr>
          <p:cNvSpPr txBox="1">
            <a:spLocks/>
          </p:cNvSpPr>
          <p:nvPr/>
        </p:nvSpPr>
        <p:spPr>
          <a:xfrm>
            <a:off x="599222" y="4402990"/>
            <a:ext cx="10993549" cy="566738"/>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cap="none" dirty="0">
                <a:solidFill>
                  <a:schemeClr val="accent1">
                    <a:lumMod val="50000"/>
                  </a:schemeClr>
                </a:solidFill>
              </a:rPr>
              <a:t>In the name of Allah, the most gracious, the most merciful, we start :)</a:t>
            </a:r>
            <a:endParaRPr lang="en-US" sz="3200" cap="none" dirty="0">
              <a:solidFill>
                <a:schemeClr val="accent1">
                  <a:lumMod val="50000"/>
                </a:schemeClr>
              </a:solidFill>
            </a:endParaRPr>
          </a:p>
        </p:txBody>
      </p:sp>
      <p:pic>
        <p:nvPicPr>
          <p:cNvPr id="5" name="Picture 4" descr="A picture containing night sky&#10;&#10;Description automatically generated">
            <a:extLst>
              <a:ext uri="{FF2B5EF4-FFF2-40B4-BE49-F238E27FC236}">
                <a16:creationId xmlns:a16="http://schemas.microsoft.com/office/drawing/2014/main" id="{D343C56C-7A79-DBDD-797B-E88BDB181EE7}"/>
              </a:ext>
            </a:extLst>
          </p:cNvPr>
          <p:cNvPicPr>
            <a:picLocks noChangeAspect="1"/>
          </p:cNvPicPr>
          <p:nvPr/>
        </p:nvPicPr>
        <p:blipFill>
          <a:blip r:embed="rId4">
            <a:duotone>
              <a:schemeClr val="accent1">
                <a:shade val="45000"/>
                <a:satMod val="135000"/>
              </a:schemeClr>
              <a:prstClr val="white"/>
            </a:duotone>
          </a:blip>
          <a:stretch>
            <a:fillRect/>
          </a:stretch>
        </p:blipFill>
        <p:spPr>
          <a:xfrm>
            <a:off x="1515369" y="1894879"/>
            <a:ext cx="9161253" cy="1909440"/>
          </a:xfrm>
          <a:prstGeom prst="rect">
            <a:avLst/>
          </a:prstGeom>
        </p:spPr>
      </p:pic>
    </p:spTree>
    <p:extLst>
      <p:ext uri="{BB962C8B-B14F-4D97-AF65-F5344CB8AC3E}">
        <p14:creationId xmlns:p14="http://schemas.microsoft.com/office/powerpoint/2010/main" val="2918544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 - Linear Regression </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91" y="1547865"/>
            <a:ext cx="5273294" cy="4106689"/>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Say you want to know how happy Cypriots are, and the OECD data does not have the answer.</a:t>
            </a:r>
          </a:p>
          <a:p>
            <a:pPr algn="just"/>
            <a:endParaRPr lang="en-US" cap="none" dirty="0">
              <a:solidFill>
                <a:schemeClr val="accent1">
                  <a:lumMod val="50000"/>
                </a:schemeClr>
              </a:solidFill>
            </a:endParaRPr>
          </a:p>
          <a:p>
            <a:pPr algn="just"/>
            <a:r>
              <a:rPr lang="en-US" cap="none" dirty="0">
                <a:solidFill>
                  <a:schemeClr val="accent1">
                    <a:lumMod val="50000"/>
                  </a:schemeClr>
                </a:solidFill>
              </a:rPr>
              <a:t>Fortunately, you can use your model to make a good prediction: you look up Cyprus’s GDP per capita, find $22,587, and then apply your model and find that life satisfaction is likely to be somewhere around: </a:t>
            </a:r>
          </a:p>
          <a:p>
            <a:pPr algn="just"/>
            <a:r>
              <a:rPr lang="en-US" cap="none" dirty="0">
                <a:solidFill>
                  <a:schemeClr val="accent1">
                    <a:lumMod val="50000"/>
                  </a:schemeClr>
                </a:solidFill>
              </a:rPr>
              <a:t>4.85 + 22,587 × 4.91 × 10-5 = 5.96.</a:t>
            </a:r>
          </a:p>
        </p:txBody>
      </p:sp>
      <p:pic>
        <p:nvPicPr>
          <p:cNvPr id="5" name="Picture 4">
            <a:extLst>
              <a:ext uri="{FF2B5EF4-FFF2-40B4-BE49-F238E27FC236}">
                <a16:creationId xmlns:a16="http://schemas.microsoft.com/office/drawing/2014/main" id="{9134DDCA-2CFE-1D23-4D0E-FA6864022E15}"/>
              </a:ext>
            </a:extLst>
          </p:cNvPr>
          <p:cNvPicPr>
            <a:picLocks noChangeAspect="1"/>
          </p:cNvPicPr>
          <p:nvPr/>
        </p:nvPicPr>
        <p:blipFill>
          <a:blip r:embed="rId4"/>
          <a:stretch>
            <a:fillRect/>
          </a:stretch>
        </p:blipFill>
        <p:spPr>
          <a:xfrm>
            <a:off x="5945243" y="1752428"/>
            <a:ext cx="5894166" cy="3353143"/>
          </a:xfrm>
          <a:prstGeom prst="rect">
            <a:avLst/>
          </a:prstGeom>
        </p:spPr>
      </p:pic>
    </p:spTree>
    <p:extLst>
      <p:ext uri="{BB962C8B-B14F-4D97-AF65-F5344CB8AC3E}">
        <p14:creationId xmlns:p14="http://schemas.microsoft.com/office/powerpoint/2010/main" val="3315616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Model-Based Learning</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91" y="1547865"/>
            <a:ext cx="11382044" cy="4106689"/>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If all went well, your model will make good predictions. If not, you may need to use more attributes (employment rate, health, air pollution, etc.), get more or better quality training data, or perhaps select a more powerful model (e.g., a Polynomial Regression model).</a:t>
            </a:r>
          </a:p>
          <a:p>
            <a:pPr algn="just"/>
            <a:endParaRPr lang="en-US" cap="none" dirty="0">
              <a:solidFill>
                <a:schemeClr val="accent1">
                  <a:lumMod val="50000"/>
                </a:schemeClr>
              </a:solidFill>
            </a:endParaRPr>
          </a:p>
          <a:p>
            <a:pPr algn="just"/>
            <a:r>
              <a:rPr lang="en-US" cap="none" dirty="0">
                <a:solidFill>
                  <a:schemeClr val="accent1">
                    <a:lumMod val="50000"/>
                  </a:schemeClr>
                </a:solidFill>
              </a:rPr>
              <a:t>In summary:</a:t>
            </a:r>
          </a:p>
          <a:p>
            <a:pPr marL="342900" indent="-342900" algn="just">
              <a:buFont typeface="Arial" panose="020B0604020202020204" pitchFamily="34" charset="0"/>
              <a:buChar char="•"/>
            </a:pPr>
            <a:r>
              <a:rPr lang="en-US" cap="none" dirty="0">
                <a:solidFill>
                  <a:schemeClr val="accent1">
                    <a:lumMod val="50000"/>
                  </a:schemeClr>
                </a:solidFill>
              </a:rPr>
              <a:t>You studied the data.</a:t>
            </a:r>
          </a:p>
          <a:p>
            <a:pPr marL="342900" indent="-342900" algn="just">
              <a:buFont typeface="Arial" panose="020B0604020202020204" pitchFamily="34" charset="0"/>
              <a:buChar char="•"/>
            </a:pPr>
            <a:r>
              <a:rPr lang="en-US" cap="none" dirty="0">
                <a:solidFill>
                  <a:schemeClr val="accent1">
                    <a:lumMod val="50000"/>
                  </a:schemeClr>
                </a:solidFill>
              </a:rPr>
              <a:t>You selected a model.</a:t>
            </a:r>
          </a:p>
          <a:p>
            <a:pPr marL="342900" indent="-342900" algn="just">
              <a:buFont typeface="Arial" panose="020B0604020202020204" pitchFamily="34" charset="0"/>
              <a:buChar char="•"/>
            </a:pPr>
            <a:r>
              <a:rPr lang="en-US" cap="none" dirty="0">
                <a:solidFill>
                  <a:schemeClr val="accent1">
                    <a:lumMod val="50000"/>
                  </a:schemeClr>
                </a:solidFill>
              </a:rPr>
              <a:t>You trained it on the training data (i.e., the learning algorithm searched for the model parameter values that minimize a cost function).</a:t>
            </a:r>
          </a:p>
          <a:p>
            <a:pPr marL="342900" indent="-342900" algn="just">
              <a:buFont typeface="Arial" panose="020B0604020202020204" pitchFamily="34" charset="0"/>
              <a:buChar char="•"/>
            </a:pPr>
            <a:r>
              <a:rPr lang="en-US" cap="none" dirty="0">
                <a:solidFill>
                  <a:schemeClr val="accent1">
                    <a:lumMod val="50000"/>
                  </a:schemeClr>
                </a:solidFill>
              </a:rPr>
              <a:t>Finally, you applied the model to make predictions on new cases (this is called inference), hoping that this model will generalize well.</a:t>
            </a:r>
          </a:p>
        </p:txBody>
      </p:sp>
    </p:spTree>
    <p:extLst>
      <p:ext uri="{BB962C8B-B14F-4D97-AF65-F5344CB8AC3E}">
        <p14:creationId xmlns:p14="http://schemas.microsoft.com/office/powerpoint/2010/main" val="3027609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fade">
                                      <p:cBhvr>
                                        <p:cTn id="35" dur="1000"/>
                                        <p:tgtEl>
                                          <p:spTgt spid="12">
                                            <p:txEl>
                                              <p:pRg st="5" end="5"/>
                                            </p:txEl>
                                          </p:spTgt>
                                        </p:tgtEl>
                                      </p:cBhvr>
                                    </p:animEffect>
                                    <p:anim calcmode="lin" valueType="num">
                                      <p:cBhvr>
                                        <p:cTn id="36"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fade">
                                      <p:cBhvr>
                                        <p:cTn id="42" dur="1000"/>
                                        <p:tgtEl>
                                          <p:spTgt spid="12">
                                            <p:txEl>
                                              <p:pRg st="6" end="6"/>
                                            </p:txEl>
                                          </p:spTgt>
                                        </p:tgtEl>
                                      </p:cBhvr>
                                    </p:animEffect>
                                    <p:anim calcmode="lin" valueType="num">
                                      <p:cBhvr>
                                        <p:cTn id="43"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Recap</a:t>
            </a:r>
          </a:p>
        </p:txBody>
      </p:sp>
      <p:graphicFrame>
        <p:nvGraphicFramePr>
          <p:cNvPr id="5" name="Diagram 4">
            <a:extLst>
              <a:ext uri="{FF2B5EF4-FFF2-40B4-BE49-F238E27FC236}">
                <a16:creationId xmlns:a16="http://schemas.microsoft.com/office/drawing/2014/main" id="{99499C7F-8F14-655A-01CE-0F75E6D0CFEA}"/>
              </a:ext>
            </a:extLst>
          </p:cNvPr>
          <p:cNvGraphicFramePr/>
          <p:nvPr/>
        </p:nvGraphicFramePr>
        <p:xfrm>
          <a:off x="457365" y="1547865"/>
          <a:ext cx="11277269" cy="3878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842863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Main Challenges of Machine Learning</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91" y="1547865"/>
            <a:ext cx="11382044" cy="4106689"/>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In short, since your main task is to select a learning algorithm and train it on some data, the two things that can go wrong are “bad algorithm” and “bad data.”</a:t>
            </a:r>
          </a:p>
          <a:p>
            <a:pPr algn="just"/>
            <a:endParaRPr lang="en-US" cap="none" dirty="0">
              <a:solidFill>
                <a:schemeClr val="accent1">
                  <a:lumMod val="50000"/>
                </a:schemeClr>
              </a:solidFill>
            </a:endParaRPr>
          </a:p>
          <a:p>
            <a:pPr algn="just"/>
            <a:r>
              <a:rPr lang="en-US" cap="none" dirty="0">
                <a:solidFill>
                  <a:schemeClr val="accent1">
                    <a:lumMod val="50000"/>
                  </a:schemeClr>
                </a:solidFill>
              </a:rPr>
              <a:t>Bad algorithm:</a:t>
            </a:r>
          </a:p>
          <a:p>
            <a:pPr marL="342900" indent="-342900" algn="just">
              <a:buFont typeface="Arial" panose="020B0604020202020204" pitchFamily="34" charset="0"/>
              <a:buChar char="•"/>
            </a:pPr>
            <a:r>
              <a:rPr lang="en-US" cap="none" dirty="0">
                <a:solidFill>
                  <a:schemeClr val="accent1">
                    <a:lumMod val="50000"/>
                  </a:schemeClr>
                </a:solidFill>
              </a:rPr>
              <a:t>Overfitting the Training Data.</a:t>
            </a:r>
          </a:p>
          <a:p>
            <a:pPr marL="342900" indent="-342900" algn="just">
              <a:buFont typeface="Arial" panose="020B0604020202020204" pitchFamily="34" charset="0"/>
              <a:buChar char="•"/>
            </a:pPr>
            <a:r>
              <a:rPr lang="en-US" cap="none" dirty="0">
                <a:solidFill>
                  <a:schemeClr val="accent1">
                    <a:lumMod val="50000"/>
                  </a:schemeClr>
                </a:solidFill>
              </a:rPr>
              <a:t>Underfitting the Training Data.</a:t>
            </a:r>
          </a:p>
          <a:p>
            <a:pPr algn="just"/>
            <a:r>
              <a:rPr lang="en-US" cap="none" dirty="0">
                <a:solidFill>
                  <a:schemeClr val="accent1">
                    <a:lumMod val="50000"/>
                  </a:schemeClr>
                </a:solidFill>
              </a:rPr>
              <a:t>Bad data:</a:t>
            </a:r>
          </a:p>
          <a:p>
            <a:pPr marL="342900" indent="-342900" algn="just">
              <a:buFont typeface="Arial" panose="020B0604020202020204" pitchFamily="34" charset="0"/>
              <a:buChar char="•"/>
            </a:pPr>
            <a:r>
              <a:rPr lang="en-US" cap="none" dirty="0">
                <a:solidFill>
                  <a:schemeClr val="accent1">
                    <a:lumMod val="50000"/>
                  </a:schemeClr>
                </a:solidFill>
              </a:rPr>
              <a:t>Insufficient Quantity of Training Data.</a:t>
            </a:r>
          </a:p>
          <a:p>
            <a:pPr marL="342900" indent="-342900" algn="just">
              <a:buFont typeface="Arial" panose="020B0604020202020204" pitchFamily="34" charset="0"/>
              <a:buChar char="•"/>
            </a:pPr>
            <a:r>
              <a:rPr lang="en-US" cap="none" dirty="0">
                <a:solidFill>
                  <a:schemeClr val="accent1">
                    <a:lumMod val="50000"/>
                  </a:schemeClr>
                </a:solidFill>
              </a:rPr>
              <a:t>Nonrepresentative Training Data.</a:t>
            </a:r>
          </a:p>
          <a:p>
            <a:pPr marL="342900" indent="-342900" algn="just">
              <a:buFont typeface="Arial" panose="020B0604020202020204" pitchFamily="34" charset="0"/>
              <a:buChar char="•"/>
            </a:pPr>
            <a:r>
              <a:rPr lang="en-US" cap="none" dirty="0">
                <a:solidFill>
                  <a:schemeClr val="accent1">
                    <a:lumMod val="50000"/>
                  </a:schemeClr>
                </a:solidFill>
              </a:rPr>
              <a:t>Poor-Quality Data.</a:t>
            </a:r>
          </a:p>
          <a:p>
            <a:pPr marL="342900" indent="-342900" algn="just">
              <a:buFont typeface="Arial" panose="020B0604020202020204" pitchFamily="34" charset="0"/>
              <a:buChar char="•"/>
            </a:pPr>
            <a:r>
              <a:rPr lang="en-US" cap="none" dirty="0">
                <a:solidFill>
                  <a:schemeClr val="accent1">
                    <a:lumMod val="50000"/>
                  </a:schemeClr>
                </a:solidFill>
              </a:rPr>
              <a:t>Irrelevant Features.</a:t>
            </a:r>
          </a:p>
          <a:p>
            <a:pPr marL="342900" indent="-342900" algn="just">
              <a:buFont typeface="Arial" panose="020B0604020202020204" pitchFamily="34" charset="0"/>
              <a:buChar char="•"/>
            </a:pPr>
            <a:endParaRPr lang="en-US" cap="none" dirty="0">
              <a:solidFill>
                <a:schemeClr val="accent1">
                  <a:lumMod val="50000"/>
                </a:schemeClr>
              </a:solidFill>
            </a:endParaRPr>
          </a:p>
        </p:txBody>
      </p:sp>
    </p:spTree>
    <p:extLst>
      <p:ext uri="{BB962C8B-B14F-4D97-AF65-F5344CB8AC3E}">
        <p14:creationId xmlns:p14="http://schemas.microsoft.com/office/powerpoint/2010/main" val="4015162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1000"/>
                                        <p:tgtEl>
                                          <p:spTgt spid="12">
                                            <p:txEl>
                                              <p:pRg st="3" end="3"/>
                                            </p:txEl>
                                          </p:spTgt>
                                        </p:tgtEl>
                                      </p:cBhvr>
                                    </p:animEffect>
                                    <p:anim calcmode="lin" valueType="num">
                                      <p:cBhvr>
                                        <p:cTn id="2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fade">
                                      <p:cBhvr>
                                        <p:cTn id="24" dur="1000"/>
                                        <p:tgtEl>
                                          <p:spTgt spid="12">
                                            <p:txEl>
                                              <p:pRg st="4" end="4"/>
                                            </p:txEl>
                                          </p:spTgt>
                                        </p:tgtEl>
                                      </p:cBhvr>
                                    </p:animEffect>
                                    <p:anim calcmode="lin" valueType="num">
                                      <p:cBhvr>
                                        <p:cTn id="25"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Effect transition="in" filter="fade">
                                      <p:cBhvr>
                                        <p:cTn id="31" dur="1000"/>
                                        <p:tgtEl>
                                          <p:spTgt spid="12">
                                            <p:txEl>
                                              <p:pRg st="5" end="5"/>
                                            </p:txEl>
                                          </p:spTgt>
                                        </p:tgtEl>
                                      </p:cBhvr>
                                    </p:animEffect>
                                    <p:anim calcmode="lin" valueType="num">
                                      <p:cBhvr>
                                        <p:cTn id="32"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xEl>
                                              <p:pRg st="6" end="6"/>
                                            </p:txEl>
                                          </p:spTgt>
                                        </p:tgtEl>
                                        <p:attrNameLst>
                                          <p:attrName>style.visibility</p:attrName>
                                        </p:attrNameLst>
                                      </p:cBhvr>
                                      <p:to>
                                        <p:strVal val="visible"/>
                                      </p:to>
                                    </p:set>
                                    <p:animEffect transition="in" filter="fade">
                                      <p:cBhvr>
                                        <p:cTn id="36" dur="1000"/>
                                        <p:tgtEl>
                                          <p:spTgt spid="12">
                                            <p:txEl>
                                              <p:pRg st="6" end="6"/>
                                            </p:txEl>
                                          </p:spTgt>
                                        </p:tgtEl>
                                      </p:cBhvr>
                                    </p:animEffect>
                                    <p:anim calcmode="lin" valueType="num">
                                      <p:cBhvr>
                                        <p:cTn id="37"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animEffect transition="in" filter="fade">
                                      <p:cBhvr>
                                        <p:cTn id="41" dur="1000"/>
                                        <p:tgtEl>
                                          <p:spTgt spid="12">
                                            <p:txEl>
                                              <p:pRg st="7" end="7"/>
                                            </p:txEl>
                                          </p:spTgt>
                                        </p:tgtEl>
                                      </p:cBhvr>
                                    </p:animEffect>
                                    <p:anim calcmode="lin" valueType="num">
                                      <p:cBhvr>
                                        <p:cTn id="42"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xEl>
                                              <p:pRg st="8" end="8"/>
                                            </p:txEl>
                                          </p:spTgt>
                                        </p:tgtEl>
                                        <p:attrNameLst>
                                          <p:attrName>style.visibility</p:attrName>
                                        </p:attrNameLst>
                                      </p:cBhvr>
                                      <p:to>
                                        <p:strVal val="visible"/>
                                      </p:to>
                                    </p:set>
                                    <p:animEffect transition="in" filter="fade">
                                      <p:cBhvr>
                                        <p:cTn id="46" dur="1000"/>
                                        <p:tgtEl>
                                          <p:spTgt spid="12">
                                            <p:txEl>
                                              <p:pRg st="8" end="8"/>
                                            </p:txEl>
                                          </p:spTgt>
                                        </p:tgtEl>
                                      </p:cBhvr>
                                    </p:animEffect>
                                    <p:anim calcmode="lin" valueType="num">
                                      <p:cBhvr>
                                        <p:cTn id="47"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12">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animEffect transition="in" filter="fade">
                                      <p:cBhvr>
                                        <p:cTn id="51" dur="1000"/>
                                        <p:tgtEl>
                                          <p:spTgt spid="12">
                                            <p:txEl>
                                              <p:pRg st="9" end="9"/>
                                            </p:txEl>
                                          </p:spTgt>
                                        </p:tgtEl>
                                      </p:cBhvr>
                                    </p:animEffect>
                                    <p:anim calcmode="lin" valueType="num">
                                      <p:cBhvr>
                                        <p:cTn id="52"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1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Insufficient Quantity of Training Data</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90" y="1547865"/>
            <a:ext cx="6978108" cy="4636081"/>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It takes a lot of data for most Machine Learning algorithms to work properly. Even for very simple problems you typically need thousands of examples, and for complex problems such as image or speech recognition you may need millions of examples (unless you can reuse parts of an existing model).</a:t>
            </a:r>
          </a:p>
          <a:p>
            <a:pPr algn="just"/>
            <a:endParaRPr lang="en-US" cap="none" dirty="0">
              <a:solidFill>
                <a:schemeClr val="accent1">
                  <a:lumMod val="50000"/>
                </a:schemeClr>
              </a:solidFill>
            </a:endParaRPr>
          </a:p>
          <a:p>
            <a:pPr algn="just"/>
            <a:r>
              <a:rPr lang="en-US" cap="none" dirty="0">
                <a:solidFill>
                  <a:schemeClr val="accent1">
                    <a:lumMod val="50000"/>
                  </a:schemeClr>
                </a:solidFill>
              </a:rPr>
              <a:t>Microsoft researchers showed that very different ML algorithms, including fairly simple ones, performed almost identically well on a complex problem once they were given enough data.</a:t>
            </a:r>
          </a:p>
        </p:txBody>
      </p:sp>
      <p:pic>
        <p:nvPicPr>
          <p:cNvPr id="5" name="Picture 4">
            <a:extLst>
              <a:ext uri="{FF2B5EF4-FFF2-40B4-BE49-F238E27FC236}">
                <a16:creationId xmlns:a16="http://schemas.microsoft.com/office/drawing/2014/main" id="{662201C1-7FD4-21E9-D6CC-E10A2651CD4C}"/>
              </a:ext>
            </a:extLst>
          </p:cNvPr>
          <p:cNvPicPr>
            <a:picLocks noChangeAspect="1"/>
          </p:cNvPicPr>
          <p:nvPr/>
        </p:nvPicPr>
        <p:blipFill>
          <a:blip r:embed="rId4"/>
          <a:stretch>
            <a:fillRect/>
          </a:stretch>
        </p:blipFill>
        <p:spPr>
          <a:xfrm>
            <a:off x="7578671" y="1597874"/>
            <a:ext cx="4032136" cy="3858530"/>
          </a:xfrm>
          <a:prstGeom prst="rect">
            <a:avLst/>
          </a:prstGeom>
        </p:spPr>
      </p:pic>
    </p:spTree>
    <p:extLst>
      <p:ext uri="{BB962C8B-B14F-4D97-AF65-F5344CB8AC3E}">
        <p14:creationId xmlns:p14="http://schemas.microsoft.com/office/powerpoint/2010/main" val="3763075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Nonrepresentative Training Data</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89" y="1547865"/>
            <a:ext cx="11382045" cy="1303823"/>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In order to generalize well, it is crucial that your training data be representative of the new cases you want to generalize to. This is true whether you use instance-based learning or model-based learning.</a:t>
            </a:r>
          </a:p>
        </p:txBody>
      </p:sp>
      <p:pic>
        <p:nvPicPr>
          <p:cNvPr id="7" name="Picture 6">
            <a:extLst>
              <a:ext uri="{FF2B5EF4-FFF2-40B4-BE49-F238E27FC236}">
                <a16:creationId xmlns:a16="http://schemas.microsoft.com/office/drawing/2014/main" id="{05176494-F6EC-B899-25E8-D5F2D91C7548}"/>
              </a:ext>
            </a:extLst>
          </p:cNvPr>
          <p:cNvPicPr>
            <a:picLocks noChangeAspect="1"/>
          </p:cNvPicPr>
          <p:nvPr/>
        </p:nvPicPr>
        <p:blipFill>
          <a:blip r:embed="rId4"/>
          <a:stretch>
            <a:fillRect/>
          </a:stretch>
        </p:blipFill>
        <p:spPr>
          <a:xfrm>
            <a:off x="2203965" y="2987933"/>
            <a:ext cx="7784070" cy="2710887"/>
          </a:xfrm>
          <a:prstGeom prst="rect">
            <a:avLst/>
          </a:prstGeom>
        </p:spPr>
      </p:pic>
    </p:spTree>
    <p:extLst>
      <p:ext uri="{BB962C8B-B14F-4D97-AF65-F5344CB8AC3E}">
        <p14:creationId xmlns:p14="http://schemas.microsoft.com/office/powerpoint/2010/main" val="3584038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Poor-Quality Data</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89" y="1547865"/>
            <a:ext cx="11382045" cy="3504582"/>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Obviously, if your training data is full of errors, outliers, and noise (e.g., due to poor quality measurements), it will make it harder for the system to detect the underlying patterns, so your system is less likely to perform well. </a:t>
            </a:r>
          </a:p>
          <a:p>
            <a:pPr algn="just"/>
            <a:endParaRPr lang="en-US" cap="none" dirty="0">
              <a:solidFill>
                <a:schemeClr val="accent1">
                  <a:lumMod val="50000"/>
                </a:schemeClr>
              </a:solidFill>
            </a:endParaRPr>
          </a:p>
          <a:p>
            <a:pPr algn="just"/>
            <a:r>
              <a:rPr lang="en-US" cap="none" dirty="0">
                <a:solidFill>
                  <a:schemeClr val="accent1">
                    <a:lumMod val="50000"/>
                  </a:schemeClr>
                </a:solidFill>
              </a:rPr>
              <a:t>It is often well worth the effort to spend time cleaning up your training data. </a:t>
            </a:r>
          </a:p>
          <a:p>
            <a:pPr algn="just"/>
            <a:endParaRPr lang="en-US" cap="none" dirty="0">
              <a:solidFill>
                <a:schemeClr val="accent1">
                  <a:lumMod val="50000"/>
                </a:schemeClr>
              </a:solidFill>
            </a:endParaRPr>
          </a:p>
          <a:p>
            <a:pPr algn="just"/>
            <a:r>
              <a:rPr lang="en-US" cap="none" dirty="0">
                <a:solidFill>
                  <a:schemeClr val="accent1">
                    <a:lumMod val="50000"/>
                  </a:schemeClr>
                </a:solidFill>
              </a:rPr>
              <a:t>The truth is, most data scientists spend a significant part of their time doing just that. </a:t>
            </a:r>
          </a:p>
        </p:txBody>
      </p:sp>
    </p:spTree>
    <p:extLst>
      <p:ext uri="{BB962C8B-B14F-4D97-AF65-F5344CB8AC3E}">
        <p14:creationId xmlns:p14="http://schemas.microsoft.com/office/powerpoint/2010/main" val="2006619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Irrelevant Features</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89" y="1547864"/>
            <a:ext cx="11382045" cy="4493159"/>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As the saying goes: garbage in, garbage out.</a:t>
            </a:r>
          </a:p>
          <a:p>
            <a:pPr algn="just"/>
            <a:endParaRPr lang="en-US" cap="none" dirty="0">
              <a:solidFill>
                <a:schemeClr val="accent1">
                  <a:lumMod val="50000"/>
                </a:schemeClr>
              </a:solidFill>
            </a:endParaRPr>
          </a:p>
          <a:p>
            <a:pPr algn="just"/>
            <a:r>
              <a:rPr lang="en-US" cap="none" dirty="0">
                <a:solidFill>
                  <a:schemeClr val="accent1">
                    <a:lumMod val="50000"/>
                  </a:schemeClr>
                </a:solidFill>
              </a:rPr>
              <a:t>Your system will only be capable of learning if the training data contains enough relevant features and not too many irrelevant ones. A critical part of the success of a Machine Learning project is coming up with a good set of features to train on. This process, called </a:t>
            </a:r>
            <a:r>
              <a:rPr lang="en-US" b="1" cap="none" dirty="0">
                <a:solidFill>
                  <a:schemeClr val="accent1">
                    <a:lumMod val="50000"/>
                  </a:schemeClr>
                </a:solidFill>
              </a:rPr>
              <a:t>feature engineering</a:t>
            </a:r>
            <a:r>
              <a:rPr lang="en-US" cap="none" dirty="0">
                <a:solidFill>
                  <a:schemeClr val="accent1">
                    <a:lumMod val="50000"/>
                  </a:schemeClr>
                </a:solidFill>
              </a:rPr>
              <a:t>, involves:</a:t>
            </a:r>
          </a:p>
          <a:p>
            <a:pPr marL="342900" indent="-342900" algn="just">
              <a:buFont typeface="Arial" panose="020B0604020202020204" pitchFamily="34" charset="0"/>
              <a:buChar char="•"/>
            </a:pPr>
            <a:r>
              <a:rPr lang="en-US" cap="none" dirty="0">
                <a:solidFill>
                  <a:schemeClr val="accent1">
                    <a:lumMod val="50000"/>
                  </a:schemeClr>
                </a:solidFill>
              </a:rPr>
              <a:t>Feature selection: selecting the most useful features to train on among existing features.</a:t>
            </a:r>
          </a:p>
          <a:p>
            <a:pPr marL="342900" indent="-342900" algn="just">
              <a:buFont typeface="Arial" panose="020B0604020202020204" pitchFamily="34" charset="0"/>
              <a:buChar char="•"/>
            </a:pPr>
            <a:r>
              <a:rPr lang="en-US" cap="none" dirty="0">
                <a:solidFill>
                  <a:schemeClr val="accent1">
                    <a:lumMod val="50000"/>
                  </a:schemeClr>
                </a:solidFill>
              </a:rPr>
              <a:t>Feature extraction: combining existing features to produce a more useful one (as we saw earlier, dimensionality reduction algorithms can help).</a:t>
            </a:r>
          </a:p>
          <a:p>
            <a:pPr marL="342900" indent="-342900" algn="just">
              <a:buFont typeface="Arial" panose="020B0604020202020204" pitchFamily="34" charset="0"/>
              <a:buChar char="•"/>
            </a:pPr>
            <a:r>
              <a:rPr lang="en-US" cap="none" dirty="0">
                <a:solidFill>
                  <a:schemeClr val="accent1">
                    <a:lumMod val="50000"/>
                  </a:schemeClr>
                </a:solidFill>
              </a:rPr>
              <a:t>Creating new features by gathering new data.</a:t>
            </a:r>
          </a:p>
          <a:p>
            <a:pPr algn="just"/>
            <a:endParaRPr lang="en-US" cap="none" dirty="0">
              <a:solidFill>
                <a:schemeClr val="accent1">
                  <a:lumMod val="50000"/>
                </a:schemeClr>
              </a:solidFill>
            </a:endParaRPr>
          </a:p>
        </p:txBody>
      </p:sp>
    </p:spTree>
    <p:extLst>
      <p:ext uri="{BB962C8B-B14F-4D97-AF65-F5344CB8AC3E}">
        <p14:creationId xmlns:p14="http://schemas.microsoft.com/office/powerpoint/2010/main" val="995718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fade">
                                      <p:cBhvr>
                                        <p:cTn id="35" dur="1000"/>
                                        <p:tgtEl>
                                          <p:spTgt spid="12">
                                            <p:txEl>
                                              <p:pRg st="5" end="5"/>
                                            </p:txEl>
                                          </p:spTgt>
                                        </p:tgtEl>
                                      </p:cBhvr>
                                    </p:animEffect>
                                    <p:anim calcmode="lin" valueType="num">
                                      <p:cBhvr>
                                        <p:cTn id="36"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Overfitting the Training Data</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89" y="1547864"/>
            <a:ext cx="11382045" cy="1768773"/>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The model performs well on the training data, but it does not generalize well.</a:t>
            </a:r>
          </a:p>
          <a:p>
            <a:pPr algn="just"/>
            <a:r>
              <a:rPr lang="en-US" cap="none" dirty="0">
                <a:solidFill>
                  <a:schemeClr val="accent1">
                    <a:lumMod val="50000"/>
                  </a:schemeClr>
                </a:solidFill>
              </a:rPr>
              <a:t>Complex models can detect subtle patterns in the data, but if the training set is noisy, or if it is too small (which introduces sampling noise), then the model is likely to detect patterns in the noise itself. Obviously these patterns will not generalize to new instances.</a:t>
            </a:r>
          </a:p>
        </p:txBody>
      </p:sp>
      <p:pic>
        <p:nvPicPr>
          <p:cNvPr id="5" name="Picture 4">
            <a:extLst>
              <a:ext uri="{FF2B5EF4-FFF2-40B4-BE49-F238E27FC236}">
                <a16:creationId xmlns:a16="http://schemas.microsoft.com/office/drawing/2014/main" id="{2E0D99FA-ABBE-E7B0-9C3D-F46C2F2B53C9}"/>
              </a:ext>
            </a:extLst>
          </p:cNvPr>
          <p:cNvPicPr>
            <a:picLocks noChangeAspect="1"/>
          </p:cNvPicPr>
          <p:nvPr/>
        </p:nvPicPr>
        <p:blipFill>
          <a:blip r:embed="rId4"/>
          <a:stretch>
            <a:fillRect/>
          </a:stretch>
        </p:blipFill>
        <p:spPr>
          <a:xfrm>
            <a:off x="3047998" y="3404432"/>
            <a:ext cx="6096000" cy="2122998"/>
          </a:xfrm>
          <a:prstGeom prst="rect">
            <a:avLst/>
          </a:prstGeom>
        </p:spPr>
      </p:pic>
    </p:spTree>
    <p:extLst>
      <p:ext uri="{BB962C8B-B14F-4D97-AF65-F5344CB8AC3E}">
        <p14:creationId xmlns:p14="http://schemas.microsoft.com/office/powerpoint/2010/main" val="38752982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fade">
                                      <p:cBhvr>
                                        <p:cTn id="21" dur="1000"/>
                                        <p:tgtEl>
                                          <p:spTgt spid="12">
                                            <p:txEl>
                                              <p:pRg st="1" end="1"/>
                                            </p:txEl>
                                          </p:spTgt>
                                        </p:tgtEl>
                                      </p:cBhvr>
                                    </p:animEffect>
                                    <p:anim calcmode="lin" valueType="num">
                                      <p:cBhvr>
                                        <p:cTn id="22"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Overfitting the Training Data</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89" y="1547864"/>
            <a:ext cx="11382045"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Overfitting happens when the model is too complex relative to the amount and noisiness of the training data. </a:t>
            </a:r>
          </a:p>
          <a:p>
            <a:pPr algn="just"/>
            <a:r>
              <a:rPr lang="en-US" cap="none" dirty="0">
                <a:solidFill>
                  <a:schemeClr val="accent1">
                    <a:lumMod val="50000"/>
                  </a:schemeClr>
                </a:solidFill>
              </a:rPr>
              <a:t>The possible solutions are:</a:t>
            </a:r>
          </a:p>
          <a:p>
            <a:pPr marL="342900" indent="-342900" algn="just">
              <a:buFont typeface="Arial" panose="020B0604020202020204" pitchFamily="34" charset="0"/>
              <a:buChar char="•"/>
            </a:pPr>
            <a:r>
              <a:rPr lang="en-US" cap="none" dirty="0">
                <a:solidFill>
                  <a:schemeClr val="accent1">
                    <a:lumMod val="50000"/>
                  </a:schemeClr>
                </a:solidFill>
              </a:rPr>
              <a:t>To simplify the model by selecting one with fewer parameters (e.g., a linear model rather than a high-degree polynomial model), by reducing the number of attributes in the training data or by constraining the model.</a:t>
            </a:r>
          </a:p>
          <a:p>
            <a:pPr marL="342900" indent="-342900" algn="just">
              <a:buFont typeface="Arial" panose="020B0604020202020204" pitchFamily="34" charset="0"/>
              <a:buChar char="•"/>
            </a:pPr>
            <a:r>
              <a:rPr lang="en-US" cap="none" dirty="0">
                <a:solidFill>
                  <a:schemeClr val="accent1">
                    <a:lumMod val="50000"/>
                  </a:schemeClr>
                </a:solidFill>
              </a:rPr>
              <a:t>To gather more training data.</a:t>
            </a:r>
          </a:p>
          <a:p>
            <a:pPr marL="342900" indent="-342900" algn="just">
              <a:buFont typeface="Arial" panose="020B0604020202020204" pitchFamily="34" charset="0"/>
              <a:buChar char="•"/>
            </a:pPr>
            <a:r>
              <a:rPr lang="en-US" cap="none" dirty="0">
                <a:solidFill>
                  <a:schemeClr val="accent1">
                    <a:lumMod val="50000"/>
                  </a:schemeClr>
                </a:solidFill>
              </a:rPr>
              <a:t>To reduce the noise in the training data (e.g., fix data errors and remove outliers).</a:t>
            </a:r>
          </a:p>
          <a:p>
            <a:pPr marL="342900" indent="-342900" algn="just">
              <a:buFont typeface="Arial" panose="020B0604020202020204" pitchFamily="34" charset="0"/>
              <a:buChar char="•"/>
            </a:pPr>
            <a:endParaRPr lang="en-US" cap="none" dirty="0">
              <a:solidFill>
                <a:schemeClr val="accent1">
                  <a:lumMod val="50000"/>
                </a:schemeClr>
              </a:solidFill>
            </a:endParaRPr>
          </a:p>
          <a:p>
            <a:pPr algn="just"/>
            <a:r>
              <a:rPr lang="en-US" cap="none" dirty="0">
                <a:solidFill>
                  <a:schemeClr val="accent1">
                    <a:lumMod val="50000"/>
                  </a:schemeClr>
                </a:solidFill>
              </a:rPr>
              <a:t>Constraining a model to make it simpler and reduce the risk of overfitting is called </a:t>
            </a:r>
            <a:r>
              <a:rPr lang="en-US" b="1" cap="none" dirty="0">
                <a:solidFill>
                  <a:schemeClr val="accent1">
                    <a:lumMod val="50000"/>
                  </a:schemeClr>
                </a:solidFill>
              </a:rPr>
              <a:t>regularization</a:t>
            </a:r>
            <a:r>
              <a:rPr lang="en-US" cap="none" dirty="0">
                <a:solidFill>
                  <a:schemeClr val="accent1">
                    <a:lumMod val="50000"/>
                  </a:schemeClr>
                </a:solidFill>
              </a:rPr>
              <a:t>.</a:t>
            </a:r>
          </a:p>
        </p:txBody>
      </p:sp>
    </p:spTree>
    <p:extLst>
      <p:ext uri="{BB962C8B-B14F-4D97-AF65-F5344CB8AC3E}">
        <p14:creationId xmlns:p14="http://schemas.microsoft.com/office/powerpoint/2010/main" val="3638424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fade">
                                      <p:cBhvr>
                                        <p:cTn id="42" dur="1000"/>
                                        <p:tgtEl>
                                          <p:spTgt spid="12">
                                            <p:txEl>
                                              <p:pRg st="6" end="6"/>
                                            </p:txEl>
                                          </p:spTgt>
                                        </p:tgtEl>
                                      </p:cBhvr>
                                    </p:animEffect>
                                    <p:anim calcmode="lin" valueType="num">
                                      <p:cBhvr>
                                        <p:cTn id="43"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58798"/>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Today’s Quote</a:t>
            </a:r>
            <a:endParaRPr lang="en-US" sz="4000" cap="none" dirty="0">
              <a:solidFill>
                <a:schemeClr val="accent1">
                  <a:lumMod val="50000"/>
                </a:schemeClr>
              </a:solidFill>
            </a:endParaRPr>
          </a:p>
        </p:txBody>
      </p:sp>
      <p:sp>
        <p:nvSpPr>
          <p:cNvPr id="9" name="Title 1">
            <a:extLst>
              <a:ext uri="{FF2B5EF4-FFF2-40B4-BE49-F238E27FC236}">
                <a16:creationId xmlns:a16="http://schemas.microsoft.com/office/drawing/2014/main" id="{ACE5C98D-E67A-953D-2921-A36C7B925D07}"/>
              </a:ext>
            </a:extLst>
          </p:cNvPr>
          <p:cNvSpPr txBox="1">
            <a:spLocks/>
          </p:cNvSpPr>
          <p:nvPr/>
        </p:nvSpPr>
        <p:spPr>
          <a:xfrm>
            <a:off x="228762" y="2356473"/>
            <a:ext cx="11382045" cy="21326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cap="none" dirty="0">
                <a:solidFill>
                  <a:schemeClr val="accent1">
                    <a:lumMod val="50000"/>
                  </a:schemeClr>
                </a:solidFill>
              </a:rPr>
              <a:t>“You don’t have to see the whole staircase,</a:t>
            </a:r>
          </a:p>
          <a:p>
            <a:pPr algn="ctr"/>
            <a:r>
              <a:rPr lang="en-US" sz="3200" cap="none" dirty="0">
                <a:solidFill>
                  <a:schemeClr val="accent1">
                    <a:lumMod val="50000"/>
                  </a:schemeClr>
                </a:solidFill>
              </a:rPr>
              <a:t>just take the first step.”</a:t>
            </a:r>
          </a:p>
          <a:p>
            <a:pPr algn="ctr"/>
            <a:endParaRPr lang="en-US" sz="3200" cap="none" dirty="0">
              <a:solidFill>
                <a:schemeClr val="accent1">
                  <a:lumMod val="50000"/>
                </a:schemeClr>
              </a:solidFill>
            </a:endParaRPr>
          </a:p>
          <a:p>
            <a:pPr algn="ctr"/>
            <a:r>
              <a:rPr lang="en-US" sz="3200" cap="none" dirty="0">
                <a:solidFill>
                  <a:schemeClr val="accent1">
                    <a:lumMod val="50000"/>
                  </a:schemeClr>
                </a:solidFill>
              </a:rPr>
              <a:t>- Martin Luther King Jr.</a:t>
            </a:r>
          </a:p>
        </p:txBody>
      </p:sp>
    </p:spTree>
    <p:extLst>
      <p:ext uri="{BB962C8B-B14F-4D97-AF65-F5344CB8AC3E}">
        <p14:creationId xmlns:p14="http://schemas.microsoft.com/office/powerpoint/2010/main" val="476308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Overfitting the Training Data</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89" y="1547865"/>
            <a:ext cx="11382045" cy="1412312"/>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cap="none" dirty="0">
              <a:solidFill>
                <a:schemeClr val="accent1">
                  <a:lumMod val="50000"/>
                </a:schemeClr>
              </a:solidFill>
            </a:endParaRPr>
          </a:p>
        </p:txBody>
      </p:sp>
      <p:pic>
        <p:nvPicPr>
          <p:cNvPr id="5" name="Picture 4">
            <a:extLst>
              <a:ext uri="{FF2B5EF4-FFF2-40B4-BE49-F238E27FC236}">
                <a16:creationId xmlns:a16="http://schemas.microsoft.com/office/drawing/2014/main" id="{9EE76812-DEE2-C65E-B8D0-42D4E9031C73}"/>
              </a:ext>
            </a:extLst>
          </p:cNvPr>
          <p:cNvPicPr>
            <a:picLocks noChangeAspect="1"/>
          </p:cNvPicPr>
          <p:nvPr/>
        </p:nvPicPr>
        <p:blipFill>
          <a:blip r:embed="rId4"/>
          <a:stretch>
            <a:fillRect/>
          </a:stretch>
        </p:blipFill>
        <p:spPr>
          <a:xfrm>
            <a:off x="1004293" y="1763651"/>
            <a:ext cx="10183413" cy="3546484"/>
          </a:xfrm>
          <a:prstGeom prst="rect">
            <a:avLst/>
          </a:prstGeom>
        </p:spPr>
      </p:pic>
    </p:spTree>
    <p:extLst>
      <p:ext uri="{BB962C8B-B14F-4D97-AF65-F5344CB8AC3E}">
        <p14:creationId xmlns:p14="http://schemas.microsoft.com/office/powerpoint/2010/main" val="1722128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Overfitting the Training Data</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89" y="1547864"/>
            <a:ext cx="11382045"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The amount of regularization to apply during learning can be controlled by a </a:t>
            </a:r>
            <a:r>
              <a:rPr lang="en-US" b="1" cap="none" dirty="0">
                <a:solidFill>
                  <a:schemeClr val="accent1">
                    <a:lumMod val="50000"/>
                  </a:schemeClr>
                </a:solidFill>
              </a:rPr>
              <a:t>hyperparameter</a:t>
            </a:r>
            <a:r>
              <a:rPr lang="en-US" cap="none" dirty="0">
                <a:solidFill>
                  <a:schemeClr val="accent1">
                    <a:lumMod val="50000"/>
                  </a:schemeClr>
                </a:solidFill>
              </a:rPr>
              <a:t>. A hyperparameter is a parameter of a learning algorithm (not of the model). As such, it is not affected by the learning algorithm itself; it must be set prior to training and remains constant during training.</a:t>
            </a:r>
          </a:p>
          <a:p>
            <a:pPr algn="just"/>
            <a:endParaRPr lang="en-US" cap="none" dirty="0">
              <a:solidFill>
                <a:schemeClr val="accent1">
                  <a:lumMod val="50000"/>
                </a:schemeClr>
              </a:solidFill>
            </a:endParaRPr>
          </a:p>
          <a:p>
            <a:pPr algn="just"/>
            <a:r>
              <a:rPr lang="en-US" cap="none" dirty="0">
                <a:solidFill>
                  <a:schemeClr val="accent1">
                    <a:lumMod val="50000"/>
                  </a:schemeClr>
                </a:solidFill>
              </a:rPr>
              <a:t>If you set the regularization hyperparameter to a very large value, you will get an almost flat model (a slope close to zero); the learning algorithm will almost certainly not overfit the training data, but it will be less likely to find a good solution.</a:t>
            </a:r>
          </a:p>
          <a:p>
            <a:pPr algn="just"/>
            <a:endParaRPr lang="en-US" cap="none" dirty="0">
              <a:solidFill>
                <a:schemeClr val="accent1">
                  <a:lumMod val="50000"/>
                </a:schemeClr>
              </a:solidFill>
            </a:endParaRPr>
          </a:p>
          <a:p>
            <a:pPr algn="just"/>
            <a:r>
              <a:rPr lang="en-US" cap="none" dirty="0">
                <a:solidFill>
                  <a:schemeClr val="accent1">
                    <a:lumMod val="50000"/>
                  </a:schemeClr>
                </a:solidFill>
              </a:rPr>
              <a:t>Tuning hyperparameters is an important part of building a Machine Learning system.</a:t>
            </a:r>
          </a:p>
        </p:txBody>
      </p:sp>
    </p:spTree>
    <p:extLst>
      <p:ext uri="{BB962C8B-B14F-4D97-AF65-F5344CB8AC3E}">
        <p14:creationId xmlns:p14="http://schemas.microsoft.com/office/powerpoint/2010/main" val="2210309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Underfitting the Training Data</a:t>
            </a:r>
          </a:p>
        </p:txBody>
      </p:sp>
      <p:sp>
        <p:nvSpPr>
          <p:cNvPr id="12" name="Title 1">
            <a:extLst>
              <a:ext uri="{FF2B5EF4-FFF2-40B4-BE49-F238E27FC236}">
                <a16:creationId xmlns:a16="http://schemas.microsoft.com/office/drawing/2014/main" id="{5A14FDF6-897A-29E7-3E00-2E2E10C48C0C}"/>
              </a:ext>
            </a:extLst>
          </p:cNvPr>
          <p:cNvSpPr txBox="1">
            <a:spLocks/>
          </p:cNvSpPr>
          <p:nvPr/>
        </p:nvSpPr>
        <p:spPr>
          <a:xfrm>
            <a:off x="352590" y="1547864"/>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As you might guess, underfitting is the opposite of overfitting: it occurs when your model is too simple to learn the underlying structure of the data.</a:t>
            </a:r>
          </a:p>
          <a:p>
            <a:pPr algn="just"/>
            <a:endParaRPr lang="en-US" cap="none" dirty="0">
              <a:solidFill>
                <a:schemeClr val="accent1">
                  <a:lumMod val="50000"/>
                </a:schemeClr>
              </a:solidFill>
            </a:endParaRPr>
          </a:p>
          <a:p>
            <a:pPr algn="just"/>
            <a:r>
              <a:rPr lang="en-US" cap="none" dirty="0">
                <a:solidFill>
                  <a:schemeClr val="accent1">
                    <a:lumMod val="50000"/>
                  </a:schemeClr>
                </a:solidFill>
              </a:rPr>
              <a:t>The main options to fix this problem are:</a:t>
            </a:r>
          </a:p>
          <a:p>
            <a:pPr algn="just"/>
            <a:r>
              <a:rPr lang="en-US" cap="none" dirty="0">
                <a:solidFill>
                  <a:schemeClr val="accent1">
                    <a:lumMod val="50000"/>
                  </a:schemeClr>
                </a:solidFill>
              </a:rPr>
              <a:t>• Selecting a more powerful model, with more parameters.</a:t>
            </a:r>
          </a:p>
          <a:p>
            <a:pPr algn="just"/>
            <a:r>
              <a:rPr lang="en-US" cap="none" dirty="0">
                <a:solidFill>
                  <a:schemeClr val="accent1">
                    <a:lumMod val="50000"/>
                  </a:schemeClr>
                </a:solidFill>
              </a:rPr>
              <a:t>• Feeding better features to the learning algorithm (feature engineering).</a:t>
            </a:r>
          </a:p>
          <a:p>
            <a:pPr algn="just"/>
            <a:r>
              <a:rPr lang="en-US" cap="none" dirty="0">
                <a:solidFill>
                  <a:schemeClr val="accent1">
                    <a:lumMod val="50000"/>
                  </a:schemeClr>
                </a:solidFill>
              </a:rPr>
              <a:t>• Reducing the constraints on the model (e.g. reducing the regularization hyperparameter).</a:t>
            </a:r>
          </a:p>
        </p:txBody>
      </p:sp>
    </p:spTree>
    <p:extLst>
      <p:ext uri="{BB962C8B-B14F-4D97-AF65-F5344CB8AC3E}">
        <p14:creationId xmlns:p14="http://schemas.microsoft.com/office/powerpoint/2010/main" val="3237906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fade">
                                      <p:cBhvr>
                                        <p:cTn id="35" dur="1000"/>
                                        <p:tgtEl>
                                          <p:spTgt spid="12">
                                            <p:txEl>
                                              <p:pRg st="5" end="5"/>
                                            </p:txEl>
                                          </p:spTgt>
                                        </p:tgtEl>
                                      </p:cBhvr>
                                    </p:animEffect>
                                    <p:anim calcmode="lin" valueType="num">
                                      <p:cBhvr>
                                        <p:cTn id="36"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Recap</a:t>
            </a:r>
          </a:p>
        </p:txBody>
      </p:sp>
      <p:pic>
        <p:nvPicPr>
          <p:cNvPr id="9" name="Graphic 8">
            <a:extLst>
              <a:ext uri="{FF2B5EF4-FFF2-40B4-BE49-F238E27FC236}">
                <a16:creationId xmlns:a16="http://schemas.microsoft.com/office/drawing/2014/main" id="{6BDC4201-C260-C15F-A074-200C06AAE1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8800" y="1245638"/>
            <a:ext cx="8342324" cy="4412894"/>
          </a:xfrm>
          <a:prstGeom prst="rect">
            <a:avLst/>
          </a:prstGeom>
        </p:spPr>
      </p:pic>
      <p:sp>
        <p:nvSpPr>
          <p:cNvPr id="11" name="Title 1">
            <a:extLst>
              <a:ext uri="{FF2B5EF4-FFF2-40B4-BE49-F238E27FC236}">
                <a16:creationId xmlns:a16="http://schemas.microsoft.com/office/drawing/2014/main" id="{B989A3B4-EDEF-A6AA-F055-4C3782400A77}"/>
              </a:ext>
            </a:extLst>
          </p:cNvPr>
          <p:cNvSpPr txBox="1">
            <a:spLocks/>
          </p:cNvSpPr>
          <p:nvPr/>
        </p:nvSpPr>
        <p:spPr>
          <a:xfrm>
            <a:off x="308939" y="5310193"/>
            <a:ext cx="11382046" cy="252397"/>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400" cap="none" dirty="0">
                <a:solidFill>
                  <a:schemeClr val="accent1">
                    <a:lumMod val="50000"/>
                  </a:schemeClr>
                </a:solidFill>
              </a:rPr>
              <a:t>Image source: MathWorks</a:t>
            </a:r>
          </a:p>
        </p:txBody>
      </p:sp>
    </p:spTree>
    <p:extLst>
      <p:ext uri="{BB962C8B-B14F-4D97-AF65-F5344CB8AC3E}">
        <p14:creationId xmlns:p14="http://schemas.microsoft.com/office/powerpoint/2010/main" val="1198629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Stepping Back</a:t>
            </a:r>
          </a:p>
        </p:txBody>
      </p:sp>
      <p:sp>
        <p:nvSpPr>
          <p:cNvPr id="4" name="Title 1">
            <a:extLst>
              <a:ext uri="{FF2B5EF4-FFF2-40B4-BE49-F238E27FC236}">
                <a16:creationId xmlns:a16="http://schemas.microsoft.com/office/drawing/2014/main" id="{35540AAC-FE8F-8017-B9C5-3EFDA9F24CB1}"/>
              </a:ext>
            </a:extLst>
          </p:cNvPr>
          <p:cNvSpPr txBox="1">
            <a:spLocks/>
          </p:cNvSpPr>
          <p:nvPr/>
        </p:nvSpPr>
        <p:spPr>
          <a:xfrm>
            <a:off x="352590" y="1547864"/>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By now you already know a lot about Machine Learning. </a:t>
            </a:r>
          </a:p>
          <a:p>
            <a:pPr algn="just"/>
            <a:endParaRPr lang="en-US" cap="none" dirty="0">
              <a:solidFill>
                <a:schemeClr val="accent1">
                  <a:lumMod val="50000"/>
                </a:schemeClr>
              </a:solidFill>
            </a:endParaRPr>
          </a:p>
          <a:p>
            <a:pPr algn="just"/>
            <a:r>
              <a:rPr lang="en-US" cap="none" dirty="0">
                <a:solidFill>
                  <a:schemeClr val="accent1">
                    <a:lumMod val="50000"/>
                  </a:schemeClr>
                </a:solidFill>
              </a:rPr>
              <a:t>However, we went through so many concepts that you may be feeling a little lost, so let’s step back and look at the big picture:</a:t>
            </a:r>
          </a:p>
          <a:p>
            <a:pPr algn="just"/>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Machine Learning is about making machines get better at some task by learning from data, instead of having to explicitly code rules.</a:t>
            </a:r>
          </a:p>
          <a:p>
            <a:pPr marL="342900" indent="-342900" algn="just">
              <a:buFont typeface="Arial" panose="020B0604020202020204" pitchFamily="34" charset="0"/>
              <a:buChar char="•"/>
            </a:pPr>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There are many different types of ML systems: supervised or not, batch or online, instance-based or model-based, and so on.</a:t>
            </a:r>
          </a:p>
          <a:p>
            <a:pPr algn="just"/>
            <a:endParaRPr lang="en-US" cap="none" dirty="0">
              <a:solidFill>
                <a:schemeClr val="accent1">
                  <a:lumMod val="50000"/>
                </a:schemeClr>
              </a:solidFill>
            </a:endParaRPr>
          </a:p>
        </p:txBody>
      </p:sp>
    </p:spTree>
    <p:extLst>
      <p:ext uri="{BB962C8B-B14F-4D97-AF65-F5344CB8AC3E}">
        <p14:creationId xmlns:p14="http://schemas.microsoft.com/office/powerpoint/2010/main" val="1722797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Stepping Back</a:t>
            </a:r>
          </a:p>
        </p:txBody>
      </p:sp>
      <p:sp>
        <p:nvSpPr>
          <p:cNvPr id="4" name="Title 1">
            <a:extLst>
              <a:ext uri="{FF2B5EF4-FFF2-40B4-BE49-F238E27FC236}">
                <a16:creationId xmlns:a16="http://schemas.microsoft.com/office/drawing/2014/main" id="{35540AAC-FE8F-8017-B9C5-3EFDA9F24CB1}"/>
              </a:ext>
            </a:extLst>
          </p:cNvPr>
          <p:cNvSpPr txBox="1">
            <a:spLocks/>
          </p:cNvSpPr>
          <p:nvPr/>
        </p:nvSpPr>
        <p:spPr>
          <a:xfrm>
            <a:off x="352590" y="1547864"/>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Arial" panose="020B0604020202020204" pitchFamily="34" charset="0"/>
              <a:buChar char="•"/>
            </a:pPr>
            <a:r>
              <a:rPr lang="en-US" cap="none" dirty="0">
                <a:solidFill>
                  <a:schemeClr val="accent1">
                    <a:lumMod val="50000"/>
                  </a:schemeClr>
                </a:solidFill>
              </a:rPr>
              <a:t>In a ML project you gather data in a training set, and you feed the training set to a learning algorithm. If the algorithm is model-based it tunes some parameters to fit the model to the training set (i.e., to make good predictions on the training set itself), and then hopefully it will be able to make good predictions on new cases as well. If the algorithm is instance-based, it just learns the examples by heart and generalizes to new instances by comparing them to the learned instances using a similarity measure.</a:t>
            </a:r>
          </a:p>
          <a:p>
            <a:pPr algn="just"/>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The system will not perform well if your training set is too small, or if the data is not representative, noisy, or polluted with irrelevant features (garbage in, garbage out). Lastly, your model needs to be neither too simple (in which case it will underfit) nor too complex (in which case it will overfit).</a:t>
            </a:r>
          </a:p>
        </p:txBody>
      </p:sp>
    </p:spTree>
    <p:extLst>
      <p:ext uri="{BB962C8B-B14F-4D97-AF65-F5344CB8AC3E}">
        <p14:creationId xmlns:p14="http://schemas.microsoft.com/office/powerpoint/2010/main" val="2064647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Testing and Validating</a:t>
            </a:r>
          </a:p>
        </p:txBody>
      </p:sp>
      <p:sp>
        <p:nvSpPr>
          <p:cNvPr id="4" name="Title 1">
            <a:extLst>
              <a:ext uri="{FF2B5EF4-FFF2-40B4-BE49-F238E27FC236}">
                <a16:creationId xmlns:a16="http://schemas.microsoft.com/office/drawing/2014/main" id="{35540AAC-FE8F-8017-B9C5-3EFDA9F24CB1}"/>
              </a:ext>
            </a:extLst>
          </p:cNvPr>
          <p:cNvSpPr txBox="1">
            <a:spLocks/>
          </p:cNvSpPr>
          <p:nvPr/>
        </p:nvSpPr>
        <p:spPr>
          <a:xfrm>
            <a:off x="352590" y="1547864"/>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Arial" panose="020B0604020202020204" pitchFamily="34" charset="0"/>
              <a:buChar char="•"/>
            </a:pPr>
            <a:endParaRPr lang="en-US" cap="none" dirty="0">
              <a:solidFill>
                <a:schemeClr val="accent1">
                  <a:lumMod val="50000"/>
                </a:schemeClr>
              </a:solidFill>
            </a:endParaRPr>
          </a:p>
        </p:txBody>
      </p:sp>
      <p:sp>
        <p:nvSpPr>
          <p:cNvPr id="5" name="Title 1">
            <a:extLst>
              <a:ext uri="{FF2B5EF4-FFF2-40B4-BE49-F238E27FC236}">
                <a16:creationId xmlns:a16="http://schemas.microsoft.com/office/drawing/2014/main" id="{904FF945-530E-8161-8A63-B16D144791FD}"/>
              </a:ext>
            </a:extLst>
          </p:cNvPr>
          <p:cNvSpPr txBox="1">
            <a:spLocks/>
          </p:cNvSpPr>
          <p:nvPr/>
        </p:nvSpPr>
        <p:spPr>
          <a:xfrm>
            <a:off x="528803" y="2248877"/>
            <a:ext cx="11382046" cy="2914868"/>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cap="none" dirty="0">
                <a:solidFill>
                  <a:schemeClr val="accent1">
                    <a:lumMod val="50000"/>
                  </a:schemeClr>
                </a:solidFill>
              </a:rPr>
              <a:t>There’s just one last important topic to cover: </a:t>
            </a:r>
          </a:p>
          <a:p>
            <a:pPr algn="ctr"/>
            <a:endParaRPr lang="en-US" cap="none" dirty="0">
              <a:solidFill>
                <a:schemeClr val="accent1">
                  <a:lumMod val="50000"/>
                </a:schemeClr>
              </a:solidFill>
            </a:endParaRPr>
          </a:p>
          <a:p>
            <a:pPr algn="ctr"/>
            <a:r>
              <a:rPr lang="en-US" cap="none" dirty="0">
                <a:solidFill>
                  <a:schemeClr val="accent1">
                    <a:lumMod val="50000"/>
                  </a:schemeClr>
                </a:solidFill>
              </a:rPr>
              <a:t>Once you have trained a model, you don’t want to just “hope” it generalizes to new cases. </a:t>
            </a:r>
          </a:p>
          <a:p>
            <a:pPr algn="ctr"/>
            <a:r>
              <a:rPr lang="en-US" cap="none" dirty="0">
                <a:solidFill>
                  <a:schemeClr val="accent1">
                    <a:lumMod val="50000"/>
                  </a:schemeClr>
                </a:solidFill>
              </a:rPr>
              <a:t>You want to evaluate it, and fine-tune it if necessary. </a:t>
            </a:r>
          </a:p>
          <a:p>
            <a:pPr algn="ctr"/>
            <a:r>
              <a:rPr lang="en-US" cap="none" dirty="0">
                <a:solidFill>
                  <a:schemeClr val="accent1">
                    <a:lumMod val="50000"/>
                  </a:schemeClr>
                </a:solidFill>
              </a:rPr>
              <a:t>Let’s see how.</a:t>
            </a:r>
          </a:p>
        </p:txBody>
      </p:sp>
    </p:spTree>
    <p:extLst>
      <p:ext uri="{BB962C8B-B14F-4D97-AF65-F5344CB8AC3E}">
        <p14:creationId xmlns:p14="http://schemas.microsoft.com/office/powerpoint/2010/main" val="2194804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Testing and Validating</a:t>
            </a:r>
          </a:p>
        </p:txBody>
      </p:sp>
      <p:sp>
        <p:nvSpPr>
          <p:cNvPr id="4" name="Title 1">
            <a:extLst>
              <a:ext uri="{FF2B5EF4-FFF2-40B4-BE49-F238E27FC236}">
                <a16:creationId xmlns:a16="http://schemas.microsoft.com/office/drawing/2014/main" id="{35540AAC-FE8F-8017-B9C5-3EFDA9F24CB1}"/>
              </a:ext>
            </a:extLst>
          </p:cNvPr>
          <p:cNvSpPr txBox="1">
            <a:spLocks/>
          </p:cNvSpPr>
          <p:nvPr/>
        </p:nvSpPr>
        <p:spPr>
          <a:xfrm>
            <a:off x="352591" y="1597873"/>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Arial" panose="020B0604020202020204" pitchFamily="34" charset="0"/>
              <a:buChar char="•"/>
            </a:pPr>
            <a:r>
              <a:rPr lang="en-US" cap="none" dirty="0">
                <a:solidFill>
                  <a:schemeClr val="accent1">
                    <a:lumMod val="50000"/>
                  </a:schemeClr>
                </a:solidFill>
              </a:rPr>
              <a:t>The only way to know how well a model will generalize to new cases is to actually try it out on new cases. Not the best idea.</a:t>
            </a:r>
          </a:p>
          <a:p>
            <a:pPr algn="just"/>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A better option is to split your data into two sets: </a:t>
            </a:r>
          </a:p>
          <a:p>
            <a:pPr marL="800100" lvl="1" indent="-342900" algn="just">
              <a:buFont typeface="Arial" panose="020B0604020202020204" pitchFamily="34" charset="0"/>
              <a:buChar char="•"/>
            </a:pPr>
            <a:r>
              <a:rPr lang="en-US" cap="none" dirty="0">
                <a:solidFill>
                  <a:schemeClr val="accent1">
                    <a:lumMod val="50000"/>
                  </a:schemeClr>
                </a:solidFill>
              </a:rPr>
              <a:t>The training set.</a:t>
            </a:r>
          </a:p>
          <a:p>
            <a:pPr marL="800100" lvl="1" indent="-342900" algn="just">
              <a:buFont typeface="Arial" panose="020B0604020202020204" pitchFamily="34" charset="0"/>
              <a:buChar char="•"/>
            </a:pPr>
            <a:r>
              <a:rPr lang="en-US" dirty="0">
                <a:solidFill>
                  <a:schemeClr val="accent1">
                    <a:lumMod val="50000"/>
                  </a:schemeClr>
                </a:solidFill>
              </a:rPr>
              <a:t>The</a:t>
            </a:r>
            <a:r>
              <a:rPr lang="en-US" cap="none" dirty="0">
                <a:solidFill>
                  <a:schemeClr val="accent1">
                    <a:lumMod val="50000"/>
                  </a:schemeClr>
                </a:solidFill>
              </a:rPr>
              <a:t> test set. </a:t>
            </a:r>
          </a:p>
          <a:p>
            <a:pPr marL="342900" indent="-342900" algn="just">
              <a:buFont typeface="Arial" panose="020B0604020202020204" pitchFamily="34" charset="0"/>
              <a:buChar char="•"/>
            </a:pPr>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As these names imply, you train your model using the training set, and you test it using the test set.</a:t>
            </a:r>
          </a:p>
          <a:p>
            <a:pPr algn="just"/>
            <a:endParaRPr lang="en-US" cap="none" dirty="0">
              <a:solidFill>
                <a:schemeClr val="accent1">
                  <a:lumMod val="50000"/>
                </a:schemeClr>
              </a:solidFill>
            </a:endParaRPr>
          </a:p>
        </p:txBody>
      </p:sp>
    </p:spTree>
    <p:extLst>
      <p:ext uri="{BB962C8B-B14F-4D97-AF65-F5344CB8AC3E}">
        <p14:creationId xmlns:p14="http://schemas.microsoft.com/office/powerpoint/2010/main" val="10315671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Testing and Validating</a:t>
            </a:r>
          </a:p>
        </p:txBody>
      </p:sp>
      <p:sp>
        <p:nvSpPr>
          <p:cNvPr id="4" name="Title 1">
            <a:extLst>
              <a:ext uri="{FF2B5EF4-FFF2-40B4-BE49-F238E27FC236}">
                <a16:creationId xmlns:a16="http://schemas.microsoft.com/office/drawing/2014/main" id="{35540AAC-FE8F-8017-B9C5-3EFDA9F24CB1}"/>
              </a:ext>
            </a:extLst>
          </p:cNvPr>
          <p:cNvSpPr txBox="1">
            <a:spLocks/>
          </p:cNvSpPr>
          <p:nvPr/>
        </p:nvSpPr>
        <p:spPr>
          <a:xfrm>
            <a:off x="352591" y="1597873"/>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Arial" panose="020B0604020202020204" pitchFamily="34" charset="0"/>
              <a:buChar char="•"/>
            </a:pPr>
            <a:r>
              <a:rPr lang="en-US" cap="none" dirty="0">
                <a:solidFill>
                  <a:schemeClr val="accent1">
                    <a:lumMod val="50000"/>
                  </a:schemeClr>
                </a:solidFill>
              </a:rPr>
              <a:t>The error rate on new cases is called the generalization error (or out-of-sample error), and by evaluating your model on the test set, you get an estimate of this error. </a:t>
            </a:r>
          </a:p>
          <a:p>
            <a:pPr marL="342900" indent="-342900" algn="just">
              <a:buFont typeface="Arial" panose="020B0604020202020204" pitchFamily="34" charset="0"/>
              <a:buChar char="•"/>
            </a:pPr>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This value tells you how well your model will perform on instances it has never seen before.</a:t>
            </a:r>
          </a:p>
          <a:p>
            <a:pPr algn="just"/>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If the training error is low (i.e., your model makes few mistakes on the training set) but the generalization error is high, it means that your model is overfitting the training data.</a:t>
            </a:r>
          </a:p>
        </p:txBody>
      </p:sp>
    </p:spTree>
    <p:extLst>
      <p:ext uri="{BB962C8B-B14F-4D97-AF65-F5344CB8AC3E}">
        <p14:creationId xmlns:p14="http://schemas.microsoft.com/office/powerpoint/2010/main" val="3246112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Testing and Validating</a:t>
            </a:r>
          </a:p>
        </p:txBody>
      </p:sp>
    </p:spTree>
    <p:extLst>
      <p:ext uri="{BB962C8B-B14F-4D97-AF65-F5344CB8AC3E}">
        <p14:creationId xmlns:p14="http://schemas.microsoft.com/office/powerpoint/2010/main" val="146567799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58798"/>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So, What is Machine Learning in a sentence?</a:t>
            </a:r>
            <a:endParaRPr lang="en-US" sz="4000" cap="none" dirty="0">
              <a:solidFill>
                <a:schemeClr val="accent1">
                  <a:lumMod val="50000"/>
                </a:schemeClr>
              </a:solidFill>
            </a:endParaRPr>
          </a:p>
        </p:txBody>
      </p:sp>
      <p:sp>
        <p:nvSpPr>
          <p:cNvPr id="11" name="Title 1">
            <a:extLst>
              <a:ext uri="{FF2B5EF4-FFF2-40B4-BE49-F238E27FC236}">
                <a16:creationId xmlns:a16="http://schemas.microsoft.com/office/drawing/2014/main" id="{D5881F57-B9CE-07D9-B78A-5BE704CB4B5F}"/>
              </a:ext>
            </a:extLst>
          </p:cNvPr>
          <p:cNvSpPr txBox="1">
            <a:spLocks/>
          </p:cNvSpPr>
          <p:nvPr/>
        </p:nvSpPr>
        <p:spPr>
          <a:xfrm>
            <a:off x="352590" y="1481818"/>
            <a:ext cx="10993549" cy="34521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cap="none" dirty="0">
                <a:solidFill>
                  <a:schemeClr val="accent1">
                    <a:lumMod val="50000"/>
                  </a:schemeClr>
                </a:solidFill>
              </a:rPr>
              <a:t>It's the science of getting computers to learn without being </a:t>
            </a:r>
            <a:r>
              <a:rPr lang="en-US" sz="3600" b="1" cap="none" dirty="0">
                <a:solidFill>
                  <a:schemeClr val="accent1">
                    <a:lumMod val="50000"/>
                  </a:schemeClr>
                </a:solidFill>
              </a:rPr>
              <a:t>explicitly</a:t>
            </a:r>
            <a:r>
              <a:rPr lang="en-US" sz="3600" cap="none" dirty="0">
                <a:solidFill>
                  <a:schemeClr val="accent1">
                    <a:lumMod val="50000"/>
                  </a:schemeClr>
                </a:solidFill>
              </a:rPr>
              <a:t> programmed.</a:t>
            </a:r>
            <a:endParaRPr lang="en-US" sz="4400" cap="none" dirty="0">
              <a:solidFill>
                <a:schemeClr val="accent1">
                  <a:lumMod val="50000"/>
                </a:schemeClr>
              </a:solidFill>
            </a:endParaRPr>
          </a:p>
        </p:txBody>
      </p:sp>
    </p:spTree>
    <p:extLst>
      <p:ext uri="{BB962C8B-B14F-4D97-AF65-F5344CB8AC3E}">
        <p14:creationId xmlns:p14="http://schemas.microsoft.com/office/powerpoint/2010/main" val="952138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Hyperparameter Tuning and Model Selection</a:t>
            </a:r>
          </a:p>
        </p:txBody>
      </p:sp>
      <p:sp>
        <p:nvSpPr>
          <p:cNvPr id="4" name="Title 1">
            <a:extLst>
              <a:ext uri="{FF2B5EF4-FFF2-40B4-BE49-F238E27FC236}">
                <a16:creationId xmlns:a16="http://schemas.microsoft.com/office/drawing/2014/main" id="{35540AAC-FE8F-8017-B9C5-3EFDA9F24CB1}"/>
              </a:ext>
            </a:extLst>
          </p:cNvPr>
          <p:cNvSpPr txBox="1">
            <a:spLocks/>
          </p:cNvSpPr>
          <p:nvPr/>
        </p:nvSpPr>
        <p:spPr>
          <a:xfrm>
            <a:off x="352591" y="1597873"/>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Arial" panose="020B0604020202020204" pitchFamily="34" charset="0"/>
              <a:buChar char="•"/>
            </a:pPr>
            <a:r>
              <a:rPr lang="en-US" cap="none" dirty="0">
                <a:solidFill>
                  <a:schemeClr val="accent1">
                    <a:lumMod val="50000"/>
                  </a:schemeClr>
                </a:solidFill>
              </a:rPr>
              <a:t>So evaluating a model is simple enough: just use a test set. </a:t>
            </a:r>
          </a:p>
          <a:p>
            <a:pPr marL="342900" indent="-342900" algn="just">
              <a:buFont typeface="Arial" panose="020B0604020202020204" pitchFamily="34" charset="0"/>
              <a:buChar char="•"/>
            </a:pPr>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Now suppose you are hesitating between two models (say a linear model and a polynomial model): how can you decide? One option is to train both and compare how well they generalize using the test set.</a:t>
            </a:r>
          </a:p>
          <a:p>
            <a:pPr algn="just"/>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Now suppose that the linear model generalizes better, but you want to apply some regularization to avoid overfitting. The question is: how do you choose the value of the regularization hyperparameter?</a:t>
            </a:r>
          </a:p>
          <a:p>
            <a:pPr marL="342900" indent="-342900" algn="just">
              <a:buFont typeface="Arial" panose="020B0604020202020204" pitchFamily="34" charset="0"/>
              <a:buChar char="•"/>
            </a:pPr>
            <a:endParaRPr lang="en-US" cap="none" dirty="0">
              <a:solidFill>
                <a:schemeClr val="accent1">
                  <a:lumMod val="50000"/>
                </a:schemeClr>
              </a:solidFill>
            </a:endParaRPr>
          </a:p>
          <a:p>
            <a:pPr marL="342900" indent="-342900" algn="just">
              <a:buFont typeface="Arial" panose="020B0604020202020204" pitchFamily="34" charset="0"/>
              <a:buChar char="•"/>
            </a:pPr>
            <a:endParaRPr lang="en-US" cap="none" dirty="0">
              <a:solidFill>
                <a:schemeClr val="accent1">
                  <a:lumMod val="50000"/>
                </a:schemeClr>
              </a:solidFill>
            </a:endParaRPr>
          </a:p>
          <a:p>
            <a:pPr algn="just"/>
            <a:endParaRPr lang="en-US" cap="none" dirty="0">
              <a:solidFill>
                <a:schemeClr val="accent1">
                  <a:lumMod val="50000"/>
                </a:schemeClr>
              </a:solidFill>
            </a:endParaRPr>
          </a:p>
        </p:txBody>
      </p:sp>
    </p:spTree>
    <p:extLst>
      <p:ext uri="{BB962C8B-B14F-4D97-AF65-F5344CB8AC3E}">
        <p14:creationId xmlns:p14="http://schemas.microsoft.com/office/powerpoint/2010/main" val="2203787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Hyperparameter Tuning and Model Selection</a:t>
            </a:r>
          </a:p>
        </p:txBody>
      </p:sp>
      <p:sp>
        <p:nvSpPr>
          <p:cNvPr id="4" name="Title 1">
            <a:extLst>
              <a:ext uri="{FF2B5EF4-FFF2-40B4-BE49-F238E27FC236}">
                <a16:creationId xmlns:a16="http://schemas.microsoft.com/office/drawing/2014/main" id="{35540AAC-FE8F-8017-B9C5-3EFDA9F24CB1}"/>
              </a:ext>
            </a:extLst>
          </p:cNvPr>
          <p:cNvSpPr txBox="1">
            <a:spLocks/>
          </p:cNvSpPr>
          <p:nvPr/>
        </p:nvSpPr>
        <p:spPr>
          <a:xfrm>
            <a:off x="352591" y="1597873"/>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Arial" panose="020B0604020202020204" pitchFamily="34" charset="0"/>
              <a:buChar char="•"/>
            </a:pPr>
            <a:r>
              <a:rPr lang="en-US" cap="none" dirty="0">
                <a:solidFill>
                  <a:schemeClr val="accent1">
                    <a:lumMod val="50000"/>
                  </a:schemeClr>
                </a:solidFill>
              </a:rPr>
              <a:t>One option is to train 100 different models using 100 different values for this hyperparameter. Suppose you find the best hyperparameter value that produces a model with the lowest generalization error, say just 5% error.</a:t>
            </a:r>
          </a:p>
          <a:p>
            <a:pPr marL="342900" indent="-342900" algn="just">
              <a:buFont typeface="Arial" panose="020B0604020202020204" pitchFamily="34" charset="0"/>
              <a:buChar char="•"/>
            </a:pPr>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So you launch this model into production, but unfortunately it does not perform as well as expected and produces 15% errors. What just happened?</a:t>
            </a:r>
          </a:p>
          <a:p>
            <a:pPr marL="342900" indent="-342900" algn="just">
              <a:buFont typeface="Arial" panose="020B0604020202020204" pitchFamily="34" charset="0"/>
              <a:buChar char="•"/>
            </a:pPr>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The problem is that you measured the generalization error multiple times on the test set, and you adapted the model and hyperparameters to produce the best model for that particular set. This means that the model is unlikely to perform as well on new data.</a:t>
            </a:r>
          </a:p>
          <a:p>
            <a:pPr marL="342900" indent="-342900" algn="just">
              <a:buFont typeface="Arial" panose="020B0604020202020204" pitchFamily="34" charset="0"/>
              <a:buChar char="•"/>
            </a:pPr>
            <a:endParaRPr lang="en-US" cap="none" dirty="0">
              <a:solidFill>
                <a:schemeClr val="accent1">
                  <a:lumMod val="50000"/>
                </a:schemeClr>
              </a:solidFill>
            </a:endParaRPr>
          </a:p>
          <a:p>
            <a:pPr algn="just"/>
            <a:endParaRPr lang="en-US" cap="none" dirty="0">
              <a:solidFill>
                <a:schemeClr val="accent1">
                  <a:lumMod val="50000"/>
                </a:schemeClr>
              </a:solidFill>
            </a:endParaRPr>
          </a:p>
        </p:txBody>
      </p:sp>
    </p:spTree>
    <p:extLst>
      <p:ext uri="{BB962C8B-B14F-4D97-AF65-F5344CB8AC3E}">
        <p14:creationId xmlns:p14="http://schemas.microsoft.com/office/powerpoint/2010/main" val="2615423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Hyperparameter Tuning and Model Selection</a:t>
            </a:r>
          </a:p>
        </p:txBody>
      </p:sp>
    </p:spTree>
    <p:extLst>
      <p:ext uri="{BB962C8B-B14F-4D97-AF65-F5344CB8AC3E}">
        <p14:creationId xmlns:p14="http://schemas.microsoft.com/office/powerpoint/2010/main" val="254731398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Hyperparameter Tuning and Model Selection</a:t>
            </a:r>
          </a:p>
        </p:txBody>
      </p:sp>
      <p:pic>
        <p:nvPicPr>
          <p:cNvPr id="1026" name="Picture 2" descr="Cross-Validation: K Fold vs Monte Carlo | by Rebecca Patro | Towards Data  Science">
            <a:extLst>
              <a:ext uri="{FF2B5EF4-FFF2-40B4-BE49-F238E27FC236}">
                <a16:creationId xmlns:a16="http://schemas.microsoft.com/office/drawing/2014/main" id="{963B8EDB-1239-34AA-FDE4-021FDADEE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941" y="1672135"/>
            <a:ext cx="8690113" cy="389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74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Data Mismatch</a:t>
            </a:r>
          </a:p>
        </p:txBody>
      </p:sp>
      <p:sp>
        <p:nvSpPr>
          <p:cNvPr id="4" name="Title 1">
            <a:extLst>
              <a:ext uri="{FF2B5EF4-FFF2-40B4-BE49-F238E27FC236}">
                <a16:creationId xmlns:a16="http://schemas.microsoft.com/office/drawing/2014/main" id="{35540AAC-FE8F-8017-B9C5-3EFDA9F24CB1}"/>
              </a:ext>
            </a:extLst>
          </p:cNvPr>
          <p:cNvSpPr txBox="1">
            <a:spLocks/>
          </p:cNvSpPr>
          <p:nvPr/>
        </p:nvSpPr>
        <p:spPr>
          <a:xfrm>
            <a:off x="352591" y="1597873"/>
            <a:ext cx="11382046" cy="4316895"/>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Arial" panose="020B0604020202020204" pitchFamily="34" charset="0"/>
              <a:buChar char="•"/>
            </a:pPr>
            <a:r>
              <a:rPr lang="en-US" cap="none" dirty="0">
                <a:solidFill>
                  <a:schemeClr val="accent1">
                    <a:lumMod val="50000"/>
                  </a:schemeClr>
                </a:solidFill>
              </a:rPr>
              <a:t>In some cases, it is easy to get a large amount of data for training, but it is not perfectly representative of the data that will be used in production.</a:t>
            </a:r>
          </a:p>
          <a:p>
            <a:pPr marL="342900" indent="-342900" algn="just">
              <a:buFont typeface="Arial" panose="020B0604020202020204" pitchFamily="34" charset="0"/>
              <a:buChar char="•"/>
            </a:pPr>
            <a:endParaRPr lang="en-US"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The most important rule to remember is that the validation and the test set must be as representative as possible of the data you expect to use in production.</a:t>
            </a:r>
          </a:p>
        </p:txBody>
      </p:sp>
    </p:spTree>
    <p:extLst>
      <p:ext uri="{BB962C8B-B14F-4D97-AF65-F5344CB8AC3E}">
        <p14:creationId xmlns:p14="http://schemas.microsoft.com/office/powerpoint/2010/main" val="1107626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Data Mismatch</a:t>
            </a:r>
          </a:p>
        </p:txBody>
      </p:sp>
    </p:spTree>
    <p:extLst>
      <p:ext uri="{BB962C8B-B14F-4D97-AF65-F5344CB8AC3E}">
        <p14:creationId xmlns:p14="http://schemas.microsoft.com/office/powerpoint/2010/main" val="2922894487"/>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Recap</a:t>
            </a:r>
          </a:p>
        </p:txBody>
      </p:sp>
      <p:graphicFrame>
        <p:nvGraphicFramePr>
          <p:cNvPr id="9" name="Diagram 8">
            <a:extLst>
              <a:ext uri="{FF2B5EF4-FFF2-40B4-BE49-F238E27FC236}">
                <a16:creationId xmlns:a16="http://schemas.microsoft.com/office/drawing/2014/main" id="{E6EBAA9B-1C8C-0AD3-8035-ACF3209D2230}"/>
              </a:ext>
            </a:extLst>
          </p:cNvPr>
          <p:cNvGraphicFramePr/>
          <p:nvPr>
            <p:extLst>
              <p:ext uri="{D42A27DB-BD31-4B8C-83A1-F6EECF244321}">
                <p14:modId xmlns:p14="http://schemas.microsoft.com/office/powerpoint/2010/main" val="3199165102"/>
              </p:ext>
            </p:extLst>
          </p:nvPr>
        </p:nvGraphicFramePr>
        <p:xfrm>
          <a:off x="457365" y="1547865"/>
          <a:ext cx="11277269" cy="3878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3391419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Recap</a:t>
            </a:r>
          </a:p>
        </p:txBody>
      </p:sp>
      <p:graphicFrame>
        <p:nvGraphicFramePr>
          <p:cNvPr id="9" name="Diagram 8">
            <a:extLst>
              <a:ext uri="{FF2B5EF4-FFF2-40B4-BE49-F238E27FC236}">
                <a16:creationId xmlns:a16="http://schemas.microsoft.com/office/drawing/2014/main" id="{E6EBAA9B-1C8C-0AD3-8035-ACF3209D2230}"/>
              </a:ext>
            </a:extLst>
          </p:cNvPr>
          <p:cNvGraphicFramePr/>
          <p:nvPr>
            <p:extLst>
              <p:ext uri="{D42A27DB-BD31-4B8C-83A1-F6EECF244321}">
                <p14:modId xmlns:p14="http://schemas.microsoft.com/office/powerpoint/2010/main" val="1006712302"/>
              </p:ext>
            </p:extLst>
          </p:nvPr>
        </p:nvGraphicFramePr>
        <p:xfrm>
          <a:off x="457365" y="1547865"/>
          <a:ext cx="11277269" cy="3878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6459940"/>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Finally</a:t>
            </a:r>
          </a:p>
        </p:txBody>
      </p:sp>
      <p:sp>
        <p:nvSpPr>
          <p:cNvPr id="4" name="Title 1">
            <a:extLst>
              <a:ext uri="{FF2B5EF4-FFF2-40B4-BE49-F238E27FC236}">
                <a16:creationId xmlns:a16="http://schemas.microsoft.com/office/drawing/2014/main" id="{8DCACFB1-6142-3CAC-089C-69EA8B2CD31E}"/>
              </a:ext>
            </a:extLst>
          </p:cNvPr>
          <p:cNvSpPr txBox="1">
            <a:spLocks/>
          </p:cNvSpPr>
          <p:nvPr/>
        </p:nvSpPr>
        <p:spPr>
          <a:xfrm>
            <a:off x="404977" y="1597873"/>
            <a:ext cx="11382046" cy="3918370"/>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cap="none" dirty="0">
                <a:solidFill>
                  <a:schemeClr val="accent1">
                    <a:lumMod val="50000"/>
                  </a:schemeClr>
                </a:solidFill>
              </a:rPr>
              <a:t>Let’s write some code!</a:t>
            </a:r>
          </a:p>
          <a:p>
            <a:pPr algn="ctr"/>
            <a:endParaRPr lang="en-US" sz="3200" cap="none" dirty="0">
              <a:solidFill>
                <a:schemeClr val="accent1">
                  <a:lumMod val="50000"/>
                </a:schemeClr>
              </a:solidFill>
            </a:endParaRPr>
          </a:p>
          <a:p>
            <a:pPr algn="ctr"/>
            <a:r>
              <a:rPr lang="en-US" sz="3200" cap="none" dirty="0">
                <a:solidFill>
                  <a:schemeClr val="accent1">
                    <a:lumMod val="50000"/>
                  </a:schemeClr>
                </a:solidFill>
              </a:rPr>
              <a:t>Want to get better at coding? </a:t>
            </a:r>
          </a:p>
          <a:p>
            <a:pPr algn="ctr"/>
            <a:r>
              <a:rPr lang="en-US" sz="3200" cap="none" dirty="0">
                <a:solidFill>
                  <a:schemeClr val="accent1">
                    <a:lumMod val="50000"/>
                  </a:schemeClr>
                </a:solidFill>
              </a:rPr>
              <a:t>Try </a:t>
            </a:r>
            <a:r>
              <a:rPr lang="en-US" sz="3200" cap="none" dirty="0" err="1">
                <a:solidFill>
                  <a:schemeClr val="accent1">
                    <a:lumMod val="50000"/>
                  </a:schemeClr>
                </a:solidFill>
              </a:rPr>
              <a:t>LeetCode</a:t>
            </a:r>
            <a:r>
              <a:rPr lang="en-US" sz="3200" cap="none" dirty="0">
                <a:solidFill>
                  <a:schemeClr val="accent1">
                    <a:lumMod val="50000"/>
                  </a:schemeClr>
                </a:solidFill>
              </a:rPr>
              <a:t> (</a:t>
            </a:r>
            <a:r>
              <a:rPr lang="en-US" sz="3200" cap="none" dirty="0">
                <a:solidFill>
                  <a:schemeClr val="accent1">
                    <a:lumMod val="50000"/>
                  </a:schemeClr>
                </a:solidFill>
                <a:hlinkClick r:id="rId4"/>
              </a:rPr>
              <a:t>https://leetcode.com/studyplan/</a:t>
            </a:r>
            <a:r>
              <a:rPr lang="en-US" sz="3200" cap="none" dirty="0">
                <a:solidFill>
                  <a:schemeClr val="accent1">
                    <a:lumMod val="50000"/>
                  </a:schemeClr>
                </a:solidFill>
              </a:rPr>
              <a:t>)</a:t>
            </a:r>
          </a:p>
          <a:p>
            <a:pPr algn="ctr"/>
            <a:endParaRPr lang="en-US" sz="3200" cap="none" dirty="0">
              <a:solidFill>
                <a:schemeClr val="accent1">
                  <a:lumMod val="50000"/>
                </a:schemeClr>
              </a:solidFill>
            </a:endParaRPr>
          </a:p>
          <a:p>
            <a:pPr algn="ctr"/>
            <a:r>
              <a:rPr lang="en-US" sz="3200" cap="none" dirty="0">
                <a:solidFill>
                  <a:schemeClr val="accent1">
                    <a:lumMod val="50000"/>
                  </a:schemeClr>
                </a:solidFill>
              </a:rPr>
              <a:t>On another note, there’s a CV workshop with an HR from the prestigious company </a:t>
            </a:r>
            <a:r>
              <a:rPr lang="en-US" sz="3200" cap="none" dirty="0" err="1">
                <a:solidFill>
                  <a:schemeClr val="accent1">
                    <a:lumMod val="50000"/>
                  </a:schemeClr>
                </a:solidFill>
              </a:rPr>
              <a:t>RealSoft</a:t>
            </a:r>
            <a:r>
              <a:rPr lang="en-US" sz="3200" cap="none" dirty="0">
                <a:solidFill>
                  <a:schemeClr val="accent1">
                    <a:lumMod val="50000"/>
                  </a:schemeClr>
                </a:solidFill>
              </a:rPr>
              <a:t>.</a:t>
            </a:r>
          </a:p>
          <a:p>
            <a:pPr algn="ctr"/>
            <a:r>
              <a:rPr lang="en-US" sz="3200" cap="none" dirty="0">
                <a:solidFill>
                  <a:schemeClr val="accent1">
                    <a:lumMod val="50000"/>
                  </a:schemeClr>
                </a:solidFill>
              </a:rPr>
              <a:t>This Tuesday, 16.5, 12:30, KASIT Lab #107. Join us!</a:t>
            </a:r>
          </a:p>
        </p:txBody>
      </p:sp>
    </p:spTree>
    <p:extLst>
      <p:ext uri="{BB962C8B-B14F-4D97-AF65-F5344CB8AC3E}">
        <p14:creationId xmlns:p14="http://schemas.microsoft.com/office/powerpoint/2010/main" val="23716780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005839"/>
            <a:ext cx="3081576" cy="694130"/>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4" y="2268762"/>
            <a:ext cx="3081576" cy="451589"/>
          </a:xfrm>
        </p:spPr>
        <p:txBody>
          <a:bodyPr>
            <a:normAutofit/>
          </a:bodyPr>
          <a:lstStyle/>
          <a:p>
            <a:r>
              <a:rPr lang="en-US" dirty="0">
                <a:solidFill>
                  <a:schemeClr val="bg2"/>
                </a:solidFill>
              </a:rPr>
              <a:t>sabbagh@ieee.org</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pic>
        <p:nvPicPr>
          <p:cNvPr id="6" name="Picture 5" descr="Qr code&#10;&#10;Description automatically generated">
            <a:extLst>
              <a:ext uri="{FF2B5EF4-FFF2-40B4-BE49-F238E27FC236}">
                <a16:creationId xmlns:a16="http://schemas.microsoft.com/office/drawing/2014/main" id="{FBC4328A-100A-7830-0021-72026091B623}"/>
              </a:ext>
            </a:extLst>
          </p:cNvPr>
          <p:cNvPicPr>
            <a:picLocks noChangeAspect="1"/>
          </p:cNvPicPr>
          <p:nvPr/>
        </p:nvPicPr>
        <p:blipFill>
          <a:blip r:embed="rId4"/>
          <a:stretch>
            <a:fillRect/>
          </a:stretch>
        </p:blipFill>
        <p:spPr>
          <a:xfrm>
            <a:off x="8400723" y="3013203"/>
            <a:ext cx="2986167" cy="2986167"/>
          </a:xfrm>
          <a:prstGeom prst="rect">
            <a:avLst/>
          </a:prstGeom>
        </p:spPr>
      </p:pic>
      <p:sp>
        <p:nvSpPr>
          <p:cNvPr id="7" name="Subtitle 2">
            <a:extLst>
              <a:ext uri="{FF2B5EF4-FFF2-40B4-BE49-F238E27FC236}">
                <a16:creationId xmlns:a16="http://schemas.microsoft.com/office/drawing/2014/main" id="{26783603-8ECD-35F4-293B-0DDFB4240315}"/>
              </a:ext>
            </a:extLst>
          </p:cNvPr>
          <p:cNvSpPr txBox="1">
            <a:spLocks/>
          </p:cNvSpPr>
          <p:nvPr/>
        </p:nvSpPr>
        <p:spPr>
          <a:xfrm>
            <a:off x="8296274" y="1634893"/>
            <a:ext cx="3090615" cy="58372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400" dirty="0">
                <a:solidFill>
                  <a:schemeClr val="bg2"/>
                </a:solidFill>
              </a:rPr>
              <a:t>Next lecture will be online on Mon, 15.5.2023, In </a:t>
            </a:r>
            <a:r>
              <a:rPr lang="en-US" sz="1400" dirty="0" err="1">
                <a:solidFill>
                  <a:schemeClr val="bg2"/>
                </a:solidFill>
              </a:rPr>
              <a:t>Shaa</a:t>
            </a:r>
            <a:r>
              <a:rPr lang="en-US" sz="1400" dirty="0">
                <a:solidFill>
                  <a:schemeClr val="bg2"/>
                </a:solidFill>
              </a:rPr>
              <a:t> </a:t>
            </a:r>
            <a:r>
              <a:rPr lang="en-US" sz="1400" dirty="0" err="1">
                <a:solidFill>
                  <a:schemeClr val="bg2"/>
                </a:solidFill>
              </a:rPr>
              <a:t>allah</a:t>
            </a:r>
            <a:r>
              <a:rPr lang="en-US" sz="1400" dirty="0">
                <a:solidFill>
                  <a:schemeClr val="bg2"/>
                </a:solidFill>
              </a:rPr>
              <a:t>!</a:t>
            </a:r>
          </a:p>
          <a:p>
            <a:endParaRPr lang="en-US" sz="1400" dirty="0">
              <a:solidFill>
                <a:schemeClr val="bg2"/>
              </a:solidFill>
            </a:endParaRPr>
          </a:p>
          <a:p>
            <a:endParaRPr lang="en-US" sz="1400" dirty="0">
              <a:solidFill>
                <a:schemeClr val="bg2"/>
              </a:solidFill>
            </a:endParaRPr>
          </a:p>
        </p:txBody>
      </p:sp>
      <p:sp>
        <p:nvSpPr>
          <p:cNvPr id="8" name="Subtitle 2">
            <a:extLst>
              <a:ext uri="{FF2B5EF4-FFF2-40B4-BE49-F238E27FC236}">
                <a16:creationId xmlns:a16="http://schemas.microsoft.com/office/drawing/2014/main" id="{9D09A52B-AC04-C0A0-353D-0F575665640E}"/>
              </a:ext>
            </a:extLst>
          </p:cNvPr>
          <p:cNvSpPr txBox="1">
            <a:spLocks/>
          </p:cNvSpPr>
          <p:nvPr/>
        </p:nvSpPr>
        <p:spPr>
          <a:xfrm>
            <a:off x="8296274" y="2685848"/>
            <a:ext cx="3081576" cy="409257"/>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chemeClr val="bg2"/>
                </a:solidFill>
              </a:rPr>
              <a:t>Connect on </a:t>
            </a:r>
            <a:r>
              <a:rPr lang="en-US" dirty="0" err="1">
                <a:solidFill>
                  <a:schemeClr val="bg2"/>
                </a:solidFill>
              </a:rPr>
              <a:t>Linkedin</a:t>
            </a:r>
            <a:endParaRPr lang="en-US" dirty="0">
              <a:solidFill>
                <a:schemeClr val="bg2"/>
              </a:solidFill>
            </a:endParaRP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35013474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a:solidFill>
                  <a:srgbClr val="FFFEFF"/>
                </a:solidFill>
              </a:rPr>
              <a:t>Tech Requirements</a:t>
            </a:r>
            <a:endParaRPr lang="en-US" dirty="0">
              <a:solidFill>
                <a:srgbClr val="FFFEFF"/>
              </a:solidFill>
            </a:endParaRPr>
          </a:p>
        </p:txBody>
      </p:sp>
      <p:sp>
        <p:nvSpPr>
          <p:cNvPr id="6" name="Rectangle 5">
            <a:extLst>
              <a:ext uri="{FF2B5EF4-FFF2-40B4-BE49-F238E27FC236}">
                <a16:creationId xmlns:a16="http://schemas.microsoft.com/office/drawing/2014/main" id="{A64F7F4C-B5F8-8B20-3368-B9D08D35C096}"/>
              </a:ext>
            </a:extLst>
          </p:cNvPr>
          <p:cNvSpPr/>
          <p:nvPr/>
        </p:nvSpPr>
        <p:spPr>
          <a:xfrm>
            <a:off x="-2" y="5858798"/>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Course Outline</a:t>
            </a:r>
            <a:endParaRPr lang="en-US" sz="4000" cap="none" dirty="0">
              <a:solidFill>
                <a:schemeClr val="accent1">
                  <a:lumMod val="50000"/>
                </a:schemeClr>
              </a:solidFill>
            </a:endParaRPr>
          </a:p>
        </p:txBody>
      </p:sp>
      <p:graphicFrame>
        <p:nvGraphicFramePr>
          <p:cNvPr id="9" name="Diagram 8">
            <a:extLst>
              <a:ext uri="{FF2B5EF4-FFF2-40B4-BE49-F238E27FC236}">
                <a16:creationId xmlns:a16="http://schemas.microsoft.com/office/drawing/2014/main" id="{5F6437D1-C341-3310-DA86-EDFEAD0D6097}"/>
              </a:ext>
            </a:extLst>
          </p:cNvPr>
          <p:cNvGraphicFramePr/>
          <p:nvPr>
            <p:extLst>
              <p:ext uri="{D42A27DB-BD31-4B8C-83A1-F6EECF244321}">
                <p14:modId xmlns:p14="http://schemas.microsoft.com/office/powerpoint/2010/main" val="683531304"/>
              </p:ext>
            </p:extLst>
          </p:nvPr>
        </p:nvGraphicFramePr>
        <p:xfrm>
          <a:off x="457363" y="1739331"/>
          <a:ext cx="11277270" cy="3237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itle 1">
            <a:extLst>
              <a:ext uri="{FF2B5EF4-FFF2-40B4-BE49-F238E27FC236}">
                <a16:creationId xmlns:a16="http://schemas.microsoft.com/office/drawing/2014/main" id="{9FBC230C-C083-E3AB-3AB4-1580F51C81DA}"/>
              </a:ext>
            </a:extLst>
          </p:cNvPr>
          <p:cNvSpPr txBox="1">
            <a:spLocks/>
          </p:cNvSpPr>
          <p:nvPr/>
        </p:nvSpPr>
        <p:spPr>
          <a:xfrm>
            <a:off x="457363" y="5061120"/>
            <a:ext cx="10993549" cy="697546"/>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cap="none" dirty="0">
                <a:solidFill>
                  <a:schemeClr val="accent1">
                    <a:lumMod val="50000"/>
                  </a:schemeClr>
                </a:solidFill>
              </a:rPr>
              <a:t>Resources used: </a:t>
            </a:r>
          </a:p>
          <a:p>
            <a:pPr marL="285750" indent="-285750">
              <a:buFont typeface="Arial" panose="020B0604020202020204" pitchFamily="34" charset="0"/>
              <a:buChar char="•"/>
            </a:pPr>
            <a:r>
              <a:rPr lang="en-US" sz="1200" cap="none" dirty="0">
                <a:solidFill>
                  <a:schemeClr val="accent1">
                    <a:lumMod val="50000"/>
                  </a:schemeClr>
                </a:solidFill>
              </a:rPr>
              <a:t>Hands-on Machine Learning with Scikit-Learn, </a:t>
            </a:r>
            <a:r>
              <a:rPr lang="en-US" sz="1200" cap="none" dirty="0" err="1">
                <a:solidFill>
                  <a:schemeClr val="accent1">
                    <a:lumMod val="50000"/>
                  </a:schemeClr>
                </a:solidFill>
              </a:rPr>
              <a:t>Keras</a:t>
            </a:r>
            <a:r>
              <a:rPr lang="en-US" sz="1200" cap="none" dirty="0">
                <a:solidFill>
                  <a:schemeClr val="accent1">
                    <a:lumMod val="50000"/>
                  </a:schemeClr>
                </a:solidFill>
              </a:rPr>
              <a:t>, and TensorFlow by </a:t>
            </a:r>
            <a:r>
              <a:rPr lang="en-US" sz="1200" cap="none" dirty="0" err="1">
                <a:solidFill>
                  <a:schemeClr val="accent1">
                    <a:lumMod val="50000"/>
                  </a:schemeClr>
                </a:solidFill>
              </a:rPr>
              <a:t>Aurélien</a:t>
            </a:r>
            <a:r>
              <a:rPr lang="en-US" sz="1200" cap="none" dirty="0">
                <a:solidFill>
                  <a:schemeClr val="accent1">
                    <a:lumMod val="50000"/>
                  </a:schemeClr>
                </a:solidFill>
              </a:rPr>
              <a:t> </a:t>
            </a:r>
            <a:r>
              <a:rPr lang="en-US" sz="1200" cap="none" dirty="0" err="1">
                <a:solidFill>
                  <a:schemeClr val="accent1">
                    <a:lumMod val="50000"/>
                  </a:schemeClr>
                </a:solidFill>
              </a:rPr>
              <a:t>Géron</a:t>
            </a:r>
            <a:endParaRPr lang="en-US" sz="1200" cap="none" dirty="0">
              <a:solidFill>
                <a:schemeClr val="accent1">
                  <a:lumMod val="50000"/>
                </a:schemeClr>
              </a:solidFill>
            </a:endParaRPr>
          </a:p>
          <a:p>
            <a:pPr marL="285750" indent="-285750">
              <a:buFont typeface="Arial" panose="020B0604020202020204" pitchFamily="34" charset="0"/>
              <a:buChar char="•"/>
            </a:pPr>
            <a:r>
              <a:rPr lang="en-US" sz="1200" cap="none" dirty="0">
                <a:solidFill>
                  <a:schemeClr val="accent1">
                    <a:lumMod val="50000"/>
                  </a:schemeClr>
                </a:solidFill>
              </a:rPr>
              <a:t>Machine Learning Specialization by Andrew Ng and Stanford Online</a:t>
            </a:r>
          </a:p>
        </p:txBody>
      </p:sp>
    </p:spTree>
    <p:extLst>
      <p:ext uri="{BB962C8B-B14F-4D97-AF65-F5344CB8AC3E}">
        <p14:creationId xmlns:p14="http://schemas.microsoft.com/office/powerpoint/2010/main" val="209321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a:solidFill>
                  <a:srgbClr val="FFFEFF"/>
                </a:solidFill>
              </a:rPr>
              <a:t>Tech Requirements</a:t>
            </a:r>
            <a:endParaRPr lang="en-US" dirty="0">
              <a:solidFill>
                <a:srgbClr val="FFFEFF"/>
              </a:solidFill>
            </a:endParaRPr>
          </a:p>
        </p:txBody>
      </p:sp>
      <p:sp>
        <p:nvSpPr>
          <p:cNvPr id="6" name="Rectangle 5">
            <a:extLst>
              <a:ext uri="{FF2B5EF4-FFF2-40B4-BE49-F238E27FC236}">
                <a16:creationId xmlns:a16="http://schemas.microsoft.com/office/drawing/2014/main" id="{A64F7F4C-B5F8-8B20-3368-B9D08D35C096}"/>
              </a:ext>
            </a:extLst>
          </p:cNvPr>
          <p:cNvSpPr/>
          <p:nvPr/>
        </p:nvSpPr>
        <p:spPr>
          <a:xfrm>
            <a:off x="-2" y="5858798"/>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599223" y="27314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cap="none" dirty="0">
              <a:solidFill>
                <a:schemeClr val="accent1">
                  <a:lumMod val="50000"/>
                </a:schemeClr>
              </a:solidFill>
            </a:endParaRPr>
          </a:p>
        </p:txBody>
      </p:sp>
      <p:sp>
        <p:nvSpPr>
          <p:cNvPr id="4" name="Title 1">
            <a:extLst>
              <a:ext uri="{FF2B5EF4-FFF2-40B4-BE49-F238E27FC236}">
                <a16:creationId xmlns:a16="http://schemas.microsoft.com/office/drawing/2014/main" id="{96F23002-E33B-5FB6-7C6D-C8D91EC3294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Machine Learning Overview</a:t>
            </a:r>
            <a:endParaRPr lang="en-US" sz="4000" cap="none" dirty="0">
              <a:solidFill>
                <a:schemeClr val="accent1">
                  <a:lumMod val="50000"/>
                </a:schemeClr>
              </a:solidFill>
            </a:endParaRPr>
          </a:p>
        </p:txBody>
      </p:sp>
      <p:sp>
        <p:nvSpPr>
          <p:cNvPr id="5" name="Title 1">
            <a:extLst>
              <a:ext uri="{FF2B5EF4-FFF2-40B4-BE49-F238E27FC236}">
                <a16:creationId xmlns:a16="http://schemas.microsoft.com/office/drawing/2014/main" id="{341913BA-5BDC-F2ED-AFAE-293A53F2427C}"/>
              </a:ext>
            </a:extLst>
          </p:cNvPr>
          <p:cNvSpPr txBox="1">
            <a:spLocks/>
          </p:cNvSpPr>
          <p:nvPr/>
        </p:nvSpPr>
        <p:spPr>
          <a:xfrm>
            <a:off x="352591" y="1557804"/>
            <a:ext cx="10993549" cy="3948474"/>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b="1" cap="none" dirty="0">
                <a:solidFill>
                  <a:schemeClr val="accent1">
                    <a:lumMod val="50000"/>
                  </a:schemeClr>
                </a:solidFill>
              </a:rPr>
              <a:t>Topics covered in this section include:</a:t>
            </a:r>
          </a:p>
          <a:p>
            <a:pPr algn="just"/>
            <a:endParaRPr lang="en-US" b="1" cap="none" dirty="0">
              <a:solidFill>
                <a:schemeClr val="accent1">
                  <a:lumMod val="50000"/>
                </a:schemeClr>
              </a:solidFill>
            </a:endParaRPr>
          </a:p>
          <a:p>
            <a:pPr marL="342900" indent="-342900" algn="just">
              <a:buFont typeface="Arial" panose="020B0604020202020204" pitchFamily="34" charset="0"/>
              <a:buChar char="•"/>
            </a:pPr>
            <a:r>
              <a:rPr lang="en-US" cap="none" dirty="0">
                <a:solidFill>
                  <a:schemeClr val="accent1">
                    <a:lumMod val="50000"/>
                  </a:schemeClr>
                </a:solidFill>
              </a:rPr>
              <a:t>What Is Machine Learning.</a:t>
            </a:r>
          </a:p>
          <a:p>
            <a:pPr marL="342900" indent="-342900" algn="just">
              <a:buFont typeface="Arial" panose="020B0604020202020204" pitchFamily="34" charset="0"/>
              <a:buChar char="•"/>
            </a:pPr>
            <a:r>
              <a:rPr lang="en-US" cap="none" dirty="0">
                <a:solidFill>
                  <a:schemeClr val="accent1">
                    <a:lumMod val="50000"/>
                  </a:schemeClr>
                </a:solidFill>
              </a:rPr>
              <a:t>Why Use Machine Learning?.</a:t>
            </a:r>
          </a:p>
          <a:p>
            <a:pPr marL="342900" indent="-342900" algn="just">
              <a:buFont typeface="Arial" panose="020B0604020202020204" pitchFamily="34" charset="0"/>
              <a:buChar char="•"/>
            </a:pPr>
            <a:r>
              <a:rPr lang="en-US" cap="none" dirty="0">
                <a:solidFill>
                  <a:schemeClr val="accent1">
                    <a:lumMod val="50000"/>
                  </a:schemeClr>
                </a:solidFill>
              </a:rPr>
              <a:t>Types of Machine Learning Systems.</a:t>
            </a:r>
          </a:p>
          <a:p>
            <a:pPr marL="342900" indent="-342900" algn="just">
              <a:buFont typeface="Arial" panose="020B0604020202020204" pitchFamily="34" charset="0"/>
              <a:buChar char="•"/>
            </a:pPr>
            <a:r>
              <a:rPr lang="en-US" cap="none" dirty="0">
                <a:solidFill>
                  <a:schemeClr val="accent1">
                    <a:lumMod val="50000"/>
                  </a:schemeClr>
                </a:solidFill>
              </a:rPr>
              <a:t>Main Challenges of Machine Learning.</a:t>
            </a:r>
          </a:p>
          <a:p>
            <a:pPr marL="342900" indent="-342900" algn="just">
              <a:buFont typeface="Arial" panose="020B0604020202020204" pitchFamily="34" charset="0"/>
              <a:buChar char="•"/>
            </a:pPr>
            <a:r>
              <a:rPr lang="en-US" cap="none" dirty="0">
                <a:solidFill>
                  <a:schemeClr val="accent1">
                    <a:lumMod val="50000"/>
                  </a:schemeClr>
                </a:solidFill>
              </a:rPr>
              <a:t>Testing and Validating.</a:t>
            </a:r>
          </a:p>
          <a:p>
            <a:pPr marL="342900" indent="-342900" algn="just">
              <a:buFont typeface="Arial" panose="020B0604020202020204" pitchFamily="34" charset="0"/>
              <a:buChar char="•"/>
            </a:pPr>
            <a:r>
              <a:rPr lang="en-US" cap="none" dirty="0">
                <a:solidFill>
                  <a:schemeClr val="accent1">
                    <a:lumMod val="50000"/>
                  </a:schemeClr>
                </a:solidFill>
              </a:rPr>
              <a:t>Exercises.</a:t>
            </a:r>
          </a:p>
        </p:txBody>
      </p:sp>
    </p:spTree>
    <p:extLst>
      <p:ext uri="{BB962C8B-B14F-4D97-AF65-F5344CB8AC3E}">
        <p14:creationId xmlns:p14="http://schemas.microsoft.com/office/powerpoint/2010/main" val="4080252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58798"/>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Why Use Machine Learning?</a:t>
            </a:r>
            <a:endParaRPr lang="en-US" sz="4000" cap="none" dirty="0">
              <a:solidFill>
                <a:schemeClr val="accent1">
                  <a:lumMod val="50000"/>
                </a:schemeClr>
              </a:solidFill>
            </a:endParaRPr>
          </a:p>
        </p:txBody>
      </p:sp>
      <p:sp>
        <p:nvSpPr>
          <p:cNvPr id="12" name="Title 1">
            <a:extLst>
              <a:ext uri="{FF2B5EF4-FFF2-40B4-BE49-F238E27FC236}">
                <a16:creationId xmlns:a16="http://schemas.microsoft.com/office/drawing/2014/main" id="{21BCF3A6-4272-45E5-2547-65D73E31B0FA}"/>
              </a:ext>
            </a:extLst>
          </p:cNvPr>
          <p:cNvSpPr txBox="1">
            <a:spLocks/>
          </p:cNvSpPr>
          <p:nvPr/>
        </p:nvSpPr>
        <p:spPr>
          <a:xfrm>
            <a:off x="5634648" y="3984043"/>
            <a:ext cx="5382948" cy="697546"/>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cap="none" dirty="0">
                <a:solidFill>
                  <a:schemeClr val="accent1">
                    <a:lumMod val="50000"/>
                  </a:schemeClr>
                </a:solidFill>
              </a:rPr>
              <a:t>Machine Learning approach</a:t>
            </a:r>
          </a:p>
        </p:txBody>
      </p:sp>
      <p:pic>
        <p:nvPicPr>
          <p:cNvPr id="9218" name="Picture 2" descr="Machine Learning Vs Traditional Programming – Avenga">
            <a:extLst>
              <a:ext uri="{FF2B5EF4-FFF2-40B4-BE49-F238E27FC236}">
                <a16:creationId xmlns:a16="http://schemas.microsoft.com/office/drawing/2014/main" id="{0FC44576-AD6A-08FA-7E3E-C7B544E84E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5725" b="18253"/>
          <a:stretch/>
        </p:blipFill>
        <p:spPr bwMode="auto">
          <a:xfrm>
            <a:off x="1274297" y="2550626"/>
            <a:ext cx="9210675" cy="166022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9E2AAA8-ACBA-C705-55C6-5CF77850F88C}"/>
              </a:ext>
            </a:extLst>
          </p:cNvPr>
          <p:cNvSpPr txBox="1">
            <a:spLocks/>
          </p:cNvSpPr>
          <p:nvPr/>
        </p:nvSpPr>
        <p:spPr>
          <a:xfrm>
            <a:off x="836878" y="3987524"/>
            <a:ext cx="5382948" cy="697546"/>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cap="none" dirty="0">
                <a:solidFill>
                  <a:schemeClr val="accent1">
                    <a:lumMod val="50000"/>
                  </a:schemeClr>
                </a:solidFill>
              </a:rPr>
              <a:t>Traditional approach</a:t>
            </a:r>
          </a:p>
        </p:txBody>
      </p:sp>
    </p:spTree>
    <p:extLst>
      <p:ext uri="{BB962C8B-B14F-4D97-AF65-F5344CB8AC3E}">
        <p14:creationId xmlns:p14="http://schemas.microsoft.com/office/powerpoint/2010/main" val="3487690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Types of Machine Learning Systems</a:t>
            </a:r>
            <a:endParaRPr lang="en-US" sz="4000" cap="none" dirty="0">
              <a:solidFill>
                <a:schemeClr val="accent1">
                  <a:lumMod val="50000"/>
                </a:schemeClr>
              </a:solidFill>
            </a:endParaRPr>
          </a:p>
        </p:txBody>
      </p:sp>
      <p:graphicFrame>
        <p:nvGraphicFramePr>
          <p:cNvPr id="5" name="Diagram 4">
            <a:extLst>
              <a:ext uri="{FF2B5EF4-FFF2-40B4-BE49-F238E27FC236}">
                <a16:creationId xmlns:a16="http://schemas.microsoft.com/office/drawing/2014/main" id="{99499C7F-8F14-655A-01CE-0F75E6D0CFEA}"/>
              </a:ext>
            </a:extLst>
          </p:cNvPr>
          <p:cNvGraphicFramePr/>
          <p:nvPr>
            <p:extLst>
              <p:ext uri="{D42A27DB-BD31-4B8C-83A1-F6EECF244321}">
                <p14:modId xmlns:p14="http://schemas.microsoft.com/office/powerpoint/2010/main" val="3395827912"/>
              </p:ext>
            </p:extLst>
          </p:nvPr>
        </p:nvGraphicFramePr>
        <p:xfrm>
          <a:off x="457365" y="1547865"/>
          <a:ext cx="11277269" cy="3878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76019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sp>
        <p:nvSpPr>
          <p:cNvPr id="6" name="Rectangle 5">
            <a:extLst>
              <a:ext uri="{FF2B5EF4-FFF2-40B4-BE49-F238E27FC236}">
                <a16:creationId xmlns:a16="http://schemas.microsoft.com/office/drawing/2014/main" id="{A64F7F4C-B5F8-8B20-3368-B9D08D35C096}"/>
              </a:ext>
            </a:extLst>
          </p:cNvPr>
          <p:cNvSpPr/>
          <p:nvPr/>
        </p:nvSpPr>
        <p:spPr>
          <a:xfrm>
            <a:off x="-2" y="5868737"/>
            <a:ext cx="12192000" cy="999202"/>
          </a:xfrm>
          <a:prstGeom prst="rect">
            <a:avLst/>
          </a:prstGeom>
          <a:solidFill>
            <a:srgbClr val="1A3260"/>
          </a:solid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4CE8FB-2B34-1F38-30EF-F656105AF5B7}"/>
              </a:ext>
            </a:extLst>
          </p:cNvPr>
          <p:cNvSpPr>
            <a:spLocks noGrp="1"/>
          </p:cNvSpPr>
          <p:nvPr>
            <p:ph type="body" sz="half" idx="2"/>
          </p:nvPr>
        </p:nvSpPr>
        <p:spPr>
          <a:xfrm>
            <a:off x="705018" y="6059063"/>
            <a:ext cx="11029617" cy="598671"/>
          </a:xfrm>
        </p:spPr>
        <p:txBody>
          <a:bodyPr>
            <a:normAutofit fontScale="92500" lnSpcReduction="20000"/>
          </a:bodyPr>
          <a:lstStyle/>
          <a:p>
            <a:pPr algn="r"/>
            <a:r>
              <a:rPr lang="en-US" sz="2000" dirty="0">
                <a:solidFill>
                  <a:schemeClr val="bg1"/>
                </a:solidFill>
              </a:rPr>
              <a:t>Machine Learning Course</a:t>
            </a:r>
          </a:p>
          <a:p>
            <a:pPr algn="r"/>
            <a:r>
              <a:rPr lang="en-US" sz="1300" dirty="0">
                <a:solidFill>
                  <a:schemeClr val="bg1"/>
                </a:solidFill>
              </a:rPr>
              <a:t>Abdel Rahman AlSabbagh</a:t>
            </a:r>
          </a:p>
        </p:txBody>
      </p:sp>
      <p:pic>
        <p:nvPicPr>
          <p:cNvPr id="8" name="Picture 7">
            <a:extLst>
              <a:ext uri="{FF2B5EF4-FFF2-40B4-BE49-F238E27FC236}">
                <a16:creationId xmlns:a16="http://schemas.microsoft.com/office/drawing/2014/main" id="{C86292A4-DB92-53C1-7A9C-04BF0638C9B0}"/>
              </a:ext>
            </a:extLst>
          </p:cNvPr>
          <p:cNvPicPr>
            <a:picLocks noChangeAspect="1"/>
          </p:cNvPicPr>
          <p:nvPr/>
        </p:nvPicPr>
        <p:blipFill>
          <a:blip r:embed="rId3"/>
          <a:stretch>
            <a:fillRect/>
          </a:stretch>
        </p:blipFill>
        <p:spPr>
          <a:xfrm>
            <a:off x="457365" y="6045002"/>
            <a:ext cx="1219035" cy="608754"/>
          </a:xfrm>
          <a:prstGeom prst="rect">
            <a:avLst/>
          </a:prstGeom>
        </p:spPr>
      </p:pic>
      <p:sp>
        <p:nvSpPr>
          <p:cNvPr id="10" name="Title 1">
            <a:extLst>
              <a:ext uri="{FF2B5EF4-FFF2-40B4-BE49-F238E27FC236}">
                <a16:creationId xmlns:a16="http://schemas.microsoft.com/office/drawing/2014/main" id="{27884843-D545-5D3D-9228-68540EAA2EDF}"/>
              </a:ext>
            </a:extLst>
          </p:cNvPr>
          <p:cNvSpPr txBox="1">
            <a:spLocks/>
          </p:cNvSpPr>
          <p:nvPr/>
        </p:nvSpPr>
        <p:spPr>
          <a:xfrm>
            <a:off x="352591" y="674054"/>
            <a:ext cx="10993549" cy="69754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cap="none" dirty="0">
                <a:solidFill>
                  <a:schemeClr val="accent1">
                    <a:lumMod val="50000"/>
                  </a:schemeClr>
                </a:solidFill>
              </a:rPr>
              <a:t>Instance-Based Versus Model-Based Learning</a:t>
            </a:r>
          </a:p>
        </p:txBody>
      </p:sp>
      <p:sp>
        <p:nvSpPr>
          <p:cNvPr id="13" name="Title 1">
            <a:extLst>
              <a:ext uri="{FF2B5EF4-FFF2-40B4-BE49-F238E27FC236}">
                <a16:creationId xmlns:a16="http://schemas.microsoft.com/office/drawing/2014/main" id="{8C0951F6-D865-0A82-671B-A8F8875768EF}"/>
              </a:ext>
            </a:extLst>
          </p:cNvPr>
          <p:cNvSpPr txBox="1">
            <a:spLocks/>
          </p:cNvSpPr>
          <p:nvPr/>
        </p:nvSpPr>
        <p:spPr>
          <a:xfrm>
            <a:off x="352590" y="1648370"/>
            <a:ext cx="11382045" cy="4006184"/>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cap="none" dirty="0">
                <a:solidFill>
                  <a:schemeClr val="accent1">
                    <a:lumMod val="50000"/>
                  </a:schemeClr>
                </a:solidFill>
              </a:rPr>
              <a:t>One more way to categorize Machine Learning systems is by how they </a:t>
            </a:r>
            <a:r>
              <a:rPr lang="en-US" i="1" cap="none" dirty="0">
                <a:solidFill>
                  <a:schemeClr val="accent1">
                    <a:lumMod val="50000"/>
                  </a:schemeClr>
                </a:solidFill>
              </a:rPr>
              <a:t>generalize</a:t>
            </a:r>
            <a:r>
              <a:rPr lang="en-US" cap="none" dirty="0">
                <a:solidFill>
                  <a:schemeClr val="accent1">
                    <a:lumMod val="50000"/>
                  </a:schemeClr>
                </a:solidFill>
              </a:rPr>
              <a:t>.</a:t>
            </a:r>
          </a:p>
          <a:p>
            <a:pPr algn="just"/>
            <a:endParaRPr lang="en-US" cap="none" dirty="0">
              <a:solidFill>
                <a:schemeClr val="accent1">
                  <a:lumMod val="50000"/>
                </a:schemeClr>
              </a:solidFill>
            </a:endParaRPr>
          </a:p>
          <a:p>
            <a:pPr algn="just"/>
            <a:r>
              <a:rPr lang="en-US" cap="none" dirty="0">
                <a:solidFill>
                  <a:schemeClr val="accent1">
                    <a:lumMod val="50000"/>
                  </a:schemeClr>
                </a:solidFill>
              </a:rPr>
              <a:t>Most Machine Learning tasks are about making predictions. This means that given a number of training examples, the system needs to be able to generalize to examples it has never seen before. </a:t>
            </a:r>
          </a:p>
          <a:p>
            <a:pPr algn="just"/>
            <a:r>
              <a:rPr lang="en-US" cap="none" dirty="0">
                <a:solidFill>
                  <a:schemeClr val="accent1">
                    <a:lumMod val="50000"/>
                  </a:schemeClr>
                </a:solidFill>
              </a:rPr>
              <a:t>Having a good performance measure on the training data is good, but insufficient; the true goal is to perform well on new instances.</a:t>
            </a:r>
          </a:p>
          <a:p>
            <a:pPr algn="just"/>
            <a:endParaRPr lang="en-US" cap="none" dirty="0">
              <a:solidFill>
                <a:schemeClr val="accent1">
                  <a:lumMod val="50000"/>
                </a:schemeClr>
              </a:solidFill>
            </a:endParaRPr>
          </a:p>
          <a:p>
            <a:pPr algn="just"/>
            <a:r>
              <a:rPr lang="en-US" cap="none" dirty="0">
                <a:solidFill>
                  <a:schemeClr val="accent1">
                    <a:lumMod val="50000"/>
                  </a:schemeClr>
                </a:solidFill>
              </a:rPr>
              <a:t>There are two main approaches to generalization: </a:t>
            </a:r>
            <a:r>
              <a:rPr lang="en-US" b="1" cap="none" dirty="0">
                <a:solidFill>
                  <a:schemeClr val="accent1">
                    <a:lumMod val="50000"/>
                  </a:schemeClr>
                </a:solidFill>
              </a:rPr>
              <a:t>instance-based</a:t>
            </a:r>
            <a:r>
              <a:rPr lang="en-US" cap="none" dirty="0">
                <a:solidFill>
                  <a:schemeClr val="accent1">
                    <a:lumMod val="50000"/>
                  </a:schemeClr>
                </a:solidFill>
              </a:rPr>
              <a:t> learning and </a:t>
            </a:r>
            <a:r>
              <a:rPr lang="en-US" b="1" cap="none" dirty="0">
                <a:solidFill>
                  <a:schemeClr val="accent1">
                    <a:lumMod val="50000"/>
                  </a:schemeClr>
                </a:solidFill>
              </a:rPr>
              <a:t>model-based</a:t>
            </a:r>
            <a:r>
              <a:rPr lang="en-US" cap="none" dirty="0">
                <a:solidFill>
                  <a:schemeClr val="accent1">
                    <a:lumMod val="50000"/>
                  </a:schemeClr>
                </a:solidFill>
              </a:rPr>
              <a:t> learning.</a:t>
            </a:r>
          </a:p>
        </p:txBody>
      </p:sp>
    </p:spTree>
    <p:extLst>
      <p:ext uri="{BB962C8B-B14F-4D97-AF65-F5344CB8AC3E}">
        <p14:creationId xmlns:p14="http://schemas.microsoft.com/office/powerpoint/2010/main" val="3108368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671305a-46cd-4efb-839e-db89605a03f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780804C8C43249A08DF71216541B2C" ma:contentTypeVersion="13" ma:contentTypeDescription="Create a new document." ma:contentTypeScope="" ma:versionID="00e18e249e9b1365035e9dabecb9d863">
  <xsd:schema xmlns:xsd="http://www.w3.org/2001/XMLSchema" xmlns:xs="http://www.w3.org/2001/XMLSchema" xmlns:p="http://schemas.microsoft.com/office/2006/metadata/properties" xmlns:ns3="3671305a-46cd-4efb-839e-db89605a03ff" xmlns:ns4="19ed079f-2ee1-474d-8970-d6858e2cc96a" targetNamespace="http://schemas.microsoft.com/office/2006/metadata/properties" ma:root="true" ma:fieldsID="45a11eb9fd233879b9cb255bc1d75a02" ns3:_="" ns4:_="">
    <xsd:import namespace="3671305a-46cd-4efb-839e-db89605a03ff"/>
    <xsd:import namespace="19ed079f-2ee1-474d-8970-d6858e2cc96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71305a-46cd-4efb-839e-db89605a03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ed079f-2ee1-474d-8970-d6858e2cc96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B62040-F1DC-478F-AD9C-7A2C1FD01B83}">
  <ds:schemaRefs>
    <ds:schemaRef ds:uri="http://schemas.microsoft.com/office/infopath/2007/PartnerControls"/>
    <ds:schemaRef ds:uri="19ed079f-2ee1-474d-8970-d6858e2cc96a"/>
    <ds:schemaRef ds:uri="http://www.w3.org/XML/1998/namespace"/>
    <ds:schemaRef ds:uri="http://purl.org/dc/elements/1.1/"/>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3671305a-46cd-4efb-839e-db89605a03ff"/>
  </ds:schemaRefs>
</ds:datastoreItem>
</file>

<file path=customXml/itemProps2.xml><?xml version="1.0" encoding="utf-8"?>
<ds:datastoreItem xmlns:ds="http://schemas.openxmlformats.org/officeDocument/2006/customXml" ds:itemID="{BE40BD3F-92E4-45F1-BB07-F9FBE8BE7DEC}">
  <ds:schemaRefs>
    <ds:schemaRef ds:uri="http://schemas.microsoft.com/sharepoint/v3/contenttype/forms"/>
  </ds:schemaRefs>
</ds:datastoreItem>
</file>

<file path=customXml/itemProps3.xml><?xml version="1.0" encoding="utf-8"?>
<ds:datastoreItem xmlns:ds="http://schemas.openxmlformats.org/officeDocument/2006/customXml" ds:itemID="{93E2BB23-AF15-4CB6-8CA0-D2D78505A3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71305a-46cd-4efb-839e-db89605a03ff"/>
    <ds:schemaRef ds:uri="19ed079f-2ee1-474d-8970-d6858e2cc9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machine_learning_lecture_1</Template>
  <TotalTime>505</TotalTime>
  <Words>6661</Words>
  <Application>Microsoft Office PowerPoint</Application>
  <PresentationFormat>Widescreen</PresentationFormat>
  <Paragraphs>674</Paragraphs>
  <Slides>49</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Cambria Math</vt:lpstr>
      <vt:lpstr>Gill Sans MT</vt:lpstr>
      <vt:lpstr>MinionPro-It</vt:lpstr>
      <vt:lpstr>MinionPro-Regular</vt:lpstr>
      <vt:lpstr>MyriadPro-SemiboldCond</vt:lpstr>
      <vt:lpstr>Wingdings 2</vt:lpstr>
      <vt:lpstr>Dividend</vt:lpstr>
      <vt:lpstr>Machine learning course</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Tech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course</dc:title>
  <dc:creator>Abdel Rahman Mutaz Mahdi AlSabbagh</dc:creator>
  <cp:lastModifiedBy>Abdel Rahman Mutaz Mahdi AlSabbagh</cp:lastModifiedBy>
  <cp:revision>6</cp:revision>
  <dcterms:created xsi:type="dcterms:W3CDTF">2023-05-12T11:06:50Z</dcterms:created>
  <dcterms:modified xsi:type="dcterms:W3CDTF">2023-05-13T16:27:52Z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0x010100A1780804C8C43249A08DF71216541B2C</vt:lpwstr>
  </property>
</Properties>
</file>