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39"/>
  </p:notesMasterIdLst>
  <p:handoutMasterIdLst>
    <p:handoutMasterId r:id="rId40"/>
  </p:handoutMasterIdLst>
  <p:sldIdLst>
    <p:sldId id="256" r:id="rId5"/>
    <p:sldId id="262" r:id="rId6"/>
    <p:sldId id="347" r:id="rId7"/>
    <p:sldId id="349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58" r:id="rId17"/>
    <p:sldId id="359" r:id="rId18"/>
    <p:sldId id="360" r:id="rId19"/>
    <p:sldId id="361" r:id="rId20"/>
    <p:sldId id="362" r:id="rId21"/>
    <p:sldId id="363" r:id="rId22"/>
    <p:sldId id="364" r:id="rId23"/>
    <p:sldId id="365" r:id="rId24"/>
    <p:sldId id="366" r:id="rId25"/>
    <p:sldId id="367" r:id="rId26"/>
    <p:sldId id="368" r:id="rId27"/>
    <p:sldId id="369" r:id="rId28"/>
    <p:sldId id="370" r:id="rId29"/>
    <p:sldId id="371" r:id="rId30"/>
    <p:sldId id="372" r:id="rId31"/>
    <p:sldId id="373" r:id="rId32"/>
    <p:sldId id="374" r:id="rId33"/>
    <p:sldId id="375" r:id="rId34"/>
    <p:sldId id="376" r:id="rId35"/>
    <p:sldId id="377" r:id="rId36"/>
    <p:sldId id="378" r:id="rId37"/>
    <p:sldId id="260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260"/>
    <a:srgbClr val="969FA7"/>
    <a:srgbClr val="4590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E6B3AA-25DC-4CBD-9B6B-1EA464ECF21C}" v="180" dt="2023-05-22T10:47:50.4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804" autoAdjust="0"/>
  </p:normalViewPr>
  <p:slideViewPr>
    <p:cSldViewPr snapToGrid="0">
      <p:cViewPr varScale="1">
        <p:scale>
          <a:sx n="96" d="100"/>
          <a:sy n="96" d="100"/>
        </p:scale>
        <p:origin x="11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1F3747-4767-472B-9071-E56946C29B8D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88505A-29B5-4B51-AA85-10D9089F33FE}" type="pres">
      <dgm:prSet presAssocID="{B01F3747-4767-472B-9071-E56946C29B8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D73EE81C-90AE-40E1-B157-2DCCBE1DD1BE}" type="presOf" srcId="{B01F3747-4767-472B-9071-E56946C29B8D}" destId="{3D88505A-29B5-4B51-AA85-10D9089F33FE}" srcOrd="0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1F3747-4767-472B-9071-E56946C29B8D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88505A-29B5-4B51-AA85-10D9089F33FE}" type="pres">
      <dgm:prSet presAssocID="{B01F3747-4767-472B-9071-E56946C29B8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D73EE81C-90AE-40E1-B157-2DCCBE1DD1BE}" type="presOf" srcId="{B01F3747-4767-472B-9071-E56946C29B8D}" destId="{3D88505A-29B5-4B51-AA85-10D9089F33FE}" srcOrd="0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1F3747-4767-472B-9071-E56946C29B8D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88505A-29B5-4B51-AA85-10D9089F33FE}" type="pres">
      <dgm:prSet presAssocID="{B01F3747-4767-472B-9071-E56946C29B8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D73EE81C-90AE-40E1-B157-2DCCBE1DD1BE}" type="presOf" srcId="{B01F3747-4767-472B-9071-E56946C29B8D}" destId="{3D88505A-29B5-4B51-AA85-10D9089F33FE}" srcOrd="0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01F3747-4767-472B-9071-E56946C29B8D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88505A-29B5-4B51-AA85-10D9089F33FE}" type="pres">
      <dgm:prSet presAssocID="{B01F3747-4767-472B-9071-E56946C29B8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D73EE81C-90AE-40E1-B157-2DCCBE1DD1BE}" type="presOf" srcId="{B01F3747-4767-472B-9071-E56946C29B8D}" destId="{3D88505A-29B5-4B51-AA85-10D9089F33FE}" srcOrd="0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01F3747-4767-472B-9071-E56946C29B8D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88505A-29B5-4B51-AA85-10D9089F33FE}" type="pres">
      <dgm:prSet presAssocID="{B01F3747-4767-472B-9071-E56946C29B8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D73EE81C-90AE-40E1-B157-2DCCBE1DD1BE}" type="presOf" srcId="{B01F3747-4767-472B-9071-E56946C29B8D}" destId="{3D88505A-29B5-4B51-AA85-10D9089F33FE}" srcOrd="0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01F3747-4767-472B-9071-E56946C29B8D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88505A-29B5-4B51-AA85-10D9089F33FE}" type="pres">
      <dgm:prSet presAssocID="{B01F3747-4767-472B-9071-E56946C29B8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D73EE81C-90AE-40E1-B157-2DCCBE1DD1BE}" type="presOf" srcId="{B01F3747-4767-472B-9071-E56946C29B8D}" destId="{3D88505A-29B5-4B51-AA85-10D9089F33FE}" srcOrd="0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5/22/2023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5/22/2023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MinionPro-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253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MinionPro-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681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MinionPro-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0642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MinionPro-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784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MinionPro-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8751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MinionPro-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2315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MinionPro-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8006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MinionPro-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9442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MinionPro-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9481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MinionPro-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021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1370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MinionPro-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8853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MinionPro-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5496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MinionPro-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2854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MinionPro-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1039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MinionPro-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9946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MinionPro-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6237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MinionPro-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8897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MinionPro-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074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MinionPro-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1057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MinionPro-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975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1897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MinionPro-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0220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MinionPro-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7182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MinionPro-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4957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MinionPro-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435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MinionPro-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424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MinionPro-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587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MinionPro-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509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MinionPro-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903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MinionPro-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81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MinionPro-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422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0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1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2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2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3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4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5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6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7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8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9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3.pn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280" dirty="0">
                <a:solidFill>
                  <a:schemeClr val="bg1"/>
                </a:solidFill>
              </a:rPr>
              <a:t>Machine learning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704954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7CEBFF"/>
                </a:solidFill>
              </a:rPr>
              <a:t>Presented by Abdel Rahman AlSabbagh</a:t>
            </a:r>
          </a:p>
          <a:p>
            <a:endParaRPr lang="en-US" dirty="0">
              <a:solidFill>
                <a:srgbClr val="7CEBFF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26E9F07-57FE-6AF0-E386-E4DF22F79081}"/>
              </a:ext>
            </a:extLst>
          </p:cNvPr>
          <p:cNvSpPr txBox="1">
            <a:spLocks/>
          </p:cNvSpPr>
          <p:nvPr/>
        </p:nvSpPr>
        <p:spPr>
          <a:xfrm>
            <a:off x="581191" y="5468198"/>
            <a:ext cx="10993546" cy="7049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rgbClr val="7CEBFF"/>
                </a:solidFill>
              </a:rPr>
              <a:t>Lecture #4 – Sat - 20.5.2023</a:t>
            </a:r>
          </a:p>
          <a:p>
            <a:pPr algn="r"/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Tech Requirements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4F7F4C-B5F8-8B20-3368-B9D08D35C096}"/>
              </a:ext>
            </a:extLst>
          </p:cNvPr>
          <p:cNvSpPr/>
          <p:nvPr/>
        </p:nvSpPr>
        <p:spPr>
          <a:xfrm>
            <a:off x="-2" y="5868737"/>
            <a:ext cx="12192000" cy="999202"/>
          </a:xfrm>
          <a:prstGeom prst="rect">
            <a:avLst/>
          </a:prstGeom>
          <a:solidFill>
            <a:srgbClr val="1A3260"/>
          </a:solidFill>
          <a:ln>
            <a:solidFill>
              <a:srgbClr val="1A32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CE8FB-2B34-1F38-30EF-F656105AF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5018" y="6059063"/>
            <a:ext cx="11029617" cy="598671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Machine Learning Course</a:t>
            </a:r>
          </a:p>
          <a:p>
            <a:pPr algn="r"/>
            <a:r>
              <a:rPr lang="en-US" sz="1300" dirty="0">
                <a:solidFill>
                  <a:schemeClr val="bg1"/>
                </a:solidFill>
              </a:rPr>
              <a:t>Abdel Rahman AlSabbagh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6292A4-DB92-53C1-7A9C-04BF0638C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65" y="6045002"/>
            <a:ext cx="1219035" cy="60875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7884843-D545-5D3D-9228-68540EAA2EDF}"/>
              </a:ext>
            </a:extLst>
          </p:cNvPr>
          <p:cNvSpPr txBox="1">
            <a:spLocks/>
          </p:cNvSpPr>
          <p:nvPr/>
        </p:nvSpPr>
        <p:spPr>
          <a:xfrm>
            <a:off x="352591" y="674054"/>
            <a:ext cx="10993549" cy="6975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cap="none" dirty="0">
                <a:solidFill>
                  <a:schemeClr val="accent1">
                    <a:lumMod val="50000"/>
                  </a:schemeClr>
                </a:solidFill>
              </a:rPr>
              <a:t>Logistic Regression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165E50A-1505-C06B-8F27-FB5C0134F0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122" t="65635" b="22570"/>
          <a:stretch/>
        </p:blipFill>
        <p:spPr>
          <a:xfrm>
            <a:off x="884584" y="5108762"/>
            <a:ext cx="2938478" cy="4693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E52450-5136-A26D-6272-91B7B247C2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0465" y="1368034"/>
            <a:ext cx="9011065" cy="440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15889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Tech Requirements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4F7F4C-B5F8-8B20-3368-B9D08D35C096}"/>
              </a:ext>
            </a:extLst>
          </p:cNvPr>
          <p:cNvSpPr/>
          <p:nvPr/>
        </p:nvSpPr>
        <p:spPr>
          <a:xfrm>
            <a:off x="-2" y="5868737"/>
            <a:ext cx="12192000" cy="999202"/>
          </a:xfrm>
          <a:prstGeom prst="rect">
            <a:avLst/>
          </a:prstGeom>
          <a:solidFill>
            <a:srgbClr val="1A3260"/>
          </a:solidFill>
          <a:ln>
            <a:solidFill>
              <a:srgbClr val="1A32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CE8FB-2B34-1F38-30EF-F656105AF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5018" y="6059063"/>
            <a:ext cx="11029617" cy="598671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Machine Learning Course</a:t>
            </a:r>
          </a:p>
          <a:p>
            <a:pPr algn="r"/>
            <a:r>
              <a:rPr lang="en-US" sz="1300" dirty="0">
                <a:solidFill>
                  <a:schemeClr val="bg1"/>
                </a:solidFill>
              </a:rPr>
              <a:t>Abdel Rahman AlSabbagh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6292A4-DB92-53C1-7A9C-04BF0638C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65" y="6045002"/>
            <a:ext cx="1219035" cy="60875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7884843-D545-5D3D-9228-68540EAA2EDF}"/>
              </a:ext>
            </a:extLst>
          </p:cNvPr>
          <p:cNvSpPr txBox="1">
            <a:spLocks/>
          </p:cNvSpPr>
          <p:nvPr/>
        </p:nvSpPr>
        <p:spPr>
          <a:xfrm>
            <a:off x="352591" y="674054"/>
            <a:ext cx="10993549" cy="6975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cap="none" dirty="0">
                <a:solidFill>
                  <a:schemeClr val="accent1">
                    <a:lumMod val="50000"/>
                  </a:schemeClr>
                </a:solidFill>
              </a:rPr>
              <a:t>Logistic Regression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165E50A-1505-C06B-8F27-FB5C0134F0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122" t="65635" b="22570"/>
          <a:stretch/>
        </p:blipFill>
        <p:spPr>
          <a:xfrm>
            <a:off x="884584" y="5108762"/>
            <a:ext cx="2938478" cy="469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86FC09-FBF8-8492-062E-7FD822C586F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7099" b="66182"/>
          <a:stretch/>
        </p:blipFill>
        <p:spPr>
          <a:xfrm>
            <a:off x="1032445" y="1401749"/>
            <a:ext cx="4344625" cy="15004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5B7C98-4788-BED6-4A52-1A78B9E4786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0731" r="57846"/>
          <a:stretch/>
        </p:blipFill>
        <p:spPr>
          <a:xfrm>
            <a:off x="1032446" y="3192832"/>
            <a:ext cx="4269020" cy="26296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CF2981-4553-9D57-4BE9-8DF395BB445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1538" b="54092"/>
          <a:stretch/>
        </p:blipFill>
        <p:spPr>
          <a:xfrm>
            <a:off x="6251713" y="1392141"/>
            <a:ext cx="4907841" cy="20368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9BB946A-0140-9E29-C011-873A697B8E2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3598" t="54092" b="30186"/>
          <a:stretch/>
        </p:blipFill>
        <p:spPr>
          <a:xfrm>
            <a:off x="6460435" y="3785641"/>
            <a:ext cx="4699115" cy="6975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3D01FD-27E9-8016-6994-53B7036319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122" t="65635" b="22570"/>
          <a:stretch/>
        </p:blipFill>
        <p:spPr>
          <a:xfrm>
            <a:off x="7236394" y="1493556"/>
            <a:ext cx="2938478" cy="46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1431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Tech Requirements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4F7F4C-B5F8-8B20-3368-B9D08D35C096}"/>
              </a:ext>
            </a:extLst>
          </p:cNvPr>
          <p:cNvSpPr/>
          <p:nvPr/>
        </p:nvSpPr>
        <p:spPr>
          <a:xfrm>
            <a:off x="-2" y="5868737"/>
            <a:ext cx="12192000" cy="999202"/>
          </a:xfrm>
          <a:prstGeom prst="rect">
            <a:avLst/>
          </a:prstGeom>
          <a:solidFill>
            <a:srgbClr val="1A3260"/>
          </a:solidFill>
          <a:ln>
            <a:solidFill>
              <a:srgbClr val="1A32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CE8FB-2B34-1F38-30EF-F656105AF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5018" y="6059063"/>
            <a:ext cx="11029617" cy="598671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Machine Learning Course</a:t>
            </a:r>
          </a:p>
          <a:p>
            <a:pPr algn="r"/>
            <a:r>
              <a:rPr lang="en-US" sz="1300" dirty="0">
                <a:solidFill>
                  <a:schemeClr val="bg1"/>
                </a:solidFill>
              </a:rPr>
              <a:t>Abdel Rahman AlSabbagh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6292A4-DB92-53C1-7A9C-04BF0638C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65" y="6045002"/>
            <a:ext cx="1219035" cy="60875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7884843-D545-5D3D-9228-68540EAA2EDF}"/>
              </a:ext>
            </a:extLst>
          </p:cNvPr>
          <p:cNvSpPr txBox="1">
            <a:spLocks/>
          </p:cNvSpPr>
          <p:nvPr/>
        </p:nvSpPr>
        <p:spPr>
          <a:xfrm>
            <a:off x="352591" y="674054"/>
            <a:ext cx="10993549" cy="6975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cap="none" dirty="0">
                <a:solidFill>
                  <a:schemeClr val="accent1">
                    <a:lumMod val="50000"/>
                  </a:schemeClr>
                </a:solidFill>
              </a:rPr>
              <a:t>Decision Boundary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165E50A-1505-C06B-8F27-FB5C0134F0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122" t="65635" b="22570"/>
          <a:stretch/>
        </p:blipFill>
        <p:spPr>
          <a:xfrm>
            <a:off x="884584" y="5108762"/>
            <a:ext cx="2938478" cy="46936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86429BB-9D28-5890-48F5-1AA0E092ACD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4300" b="59363"/>
          <a:stretch/>
        </p:blipFill>
        <p:spPr>
          <a:xfrm>
            <a:off x="581193" y="2236819"/>
            <a:ext cx="3864596" cy="224888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6869CD1-254C-ADD2-B32E-E7FF1BCA17A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645" t="44391"/>
          <a:stretch/>
        </p:blipFill>
        <p:spPr>
          <a:xfrm>
            <a:off x="4361894" y="1857937"/>
            <a:ext cx="7608182" cy="370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536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Tech Requirements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4F7F4C-B5F8-8B20-3368-B9D08D35C096}"/>
              </a:ext>
            </a:extLst>
          </p:cNvPr>
          <p:cNvSpPr/>
          <p:nvPr/>
        </p:nvSpPr>
        <p:spPr>
          <a:xfrm>
            <a:off x="-2" y="5868737"/>
            <a:ext cx="12192000" cy="999202"/>
          </a:xfrm>
          <a:prstGeom prst="rect">
            <a:avLst/>
          </a:prstGeom>
          <a:solidFill>
            <a:srgbClr val="1A3260"/>
          </a:solidFill>
          <a:ln>
            <a:solidFill>
              <a:srgbClr val="1A32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CE8FB-2B34-1F38-30EF-F656105AF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5018" y="6059063"/>
            <a:ext cx="11029617" cy="598671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Machine Learning Course</a:t>
            </a:r>
          </a:p>
          <a:p>
            <a:pPr algn="r"/>
            <a:r>
              <a:rPr lang="en-US" sz="1300" dirty="0">
                <a:solidFill>
                  <a:schemeClr val="bg1"/>
                </a:solidFill>
              </a:rPr>
              <a:t>Abdel Rahman AlSabbagh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6292A4-DB92-53C1-7A9C-04BF0638C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65" y="6045002"/>
            <a:ext cx="1219035" cy="60875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7884843-D545-5D3D-9228-68540EAA2EDF}"/>
              </a:ext>
            </a:extLst>
          </p:cNvPr>
          <p:cNvSpPr txBox="1">
            <a:spLocks/>
          </p:cNvSpPr>
          <p:nvPr/>
        </p:nvSpPr>
        <p:spPr>
          <a:xfrm>
            <a:off x="352591" y="674054"/>
            <a:ext cx="10993549" cy="6975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cap="none" dirty="0">
                <a:solidFill>
                  <a:schemeClr val="accent1">
                    <a:lumMod val="50000"/>
                  </a:schemeClr>
                </a:solidFill>
              </a:rPr>
              <a:t>Decision Boundary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165E50A-1505-C06B-8F27-FB5C0134F0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122" t="65635" b="22570"/>
          <a:stretch/>
        </p:blipFill>
        <p:spPr>
          <a:xfrm>
            <a:off x="884584" y="5108762"/>
            <a:ext cx="2938478" cy="4693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35D0BE-05B1-6749-4C86-9F4733C0A7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3823" y="1597873"/>
            <a:ext cx="7182852" cy="14384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D6F6FFE-C966-5572-83B4-C71E35725D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591" y="3183938"/>
            <a:ext cx="8827883" cy="176774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C3DC29-7D1C-267F-81C4-449FAAA7A9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122" t="65635" b="22570"/>
          <a:stretch/>
        </p:blipFill>
        <p:spPr>
          <a:xfrm>
            <a:off x="3006771" y="4482315"/>
            <a:ext cx="2938478" cy="46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69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Tech </a:t>
            </a:r>
            <a:r>
              <a:rPr lang="en-US" dirty="0" err="1">
                <a:solidFill>
                  <a:srgbClr val="FFFEFF"/>
                </a:solidFill>
              </a:rPr>
              <a:t>Requireents</a:t>
            </a:r>
            <a:endParaRPr lang="en-US" dirty="0">
              <a:solidFill>
                <a:srgbClr val="FFFEF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4F7F4C-B5F8-8B20-3368-B9D08D35C096}"/>
              </a:ext>
            </a:extLst>
          </p:cNvPr>
          <p:cNvSpPr/>
          <p:nvPr/>
        </p:nvSpPr>
        <p:spPr>
          <a:xfrm>
            <a:off x="-2" y="5868737"/>
            <a:ext cx="12192000" cy="999202"/>
          </a:xfrm>
          <a:prstGeom prst="rect">
            <a:avLst/>
          </a:prstGeom>
          <a:solidFill>
            <a:srgbClr val="1A3260"/>
          </a:solidFill>
          <a:ln>
            <a:solidFill>
              <a:srgbClr val="1A32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CE8FB-2B34-1F38-30EF-F656105AF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5018" y="6059063"/>
            <a:ext cx="11029617" cy="598671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Machine Learning Course</a:t>
            </a:r>
          </a:p>
          <a:p>
            <a:pPr algn="r"/>
            <a:r>
              <a:rPr lang="en-US" sz="1300" dirty="0">
                <a:solidFill>
                  <a:schemeClr val="bg1"/>
                </a:solidFill>
              </a:rPr>
              <a:t>Abdel Rahman AlSabbagh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6292A4-DB92-53C1-7A9C-04BF0638C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65" y="6045002"/>
            <a:ext cx="1219035" cy="60875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7884843-D545-5D3D-9228-68540EAA2EDF}"/>
              </a:ext>
            </a:extLst>
          </p:cNvPr>
          <p:cNvSpPr txBox="1">
            <a:spLocks/>
          </p:cNvSpPr>
          <p:nvPr/>
        </p:nvSpPr>
        <p:spPr>
          <a:xfrm>
            <a:off x="352591" y="674054"/>
            <a:ext cx="10993549" cy="6975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cap="none" dirty="0">
                <a:solidFill>
                  <a:schemeClr val="accent1">
                    <a:lumMod val="50000"/>
                  </a:schemeClr>
                </a:solidFill>
              </a:rPr>
              <a:t>Decision Boundary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165E50A-1505-C06B-8F27-FB5C0134F0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122" t="65635" b="22570"/>
          <a:stretch/>
        </p:blipFill>
        <p:spPr>
          <a:xfrm>
            <a:off x="884584" y="5108762"/>
            <a:ext cx="2938478" cy="469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5FC1BF-70E2-63D7-8E47-1BC80D39F4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6052" y="1660751"/>
            <a:ext cx="8079892" cy="391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32146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Tech </a:t>
            </a:r>
            <a:r>
              <a:rPr lang="en-US" dirty="0" err="1">
                <a:solidFill>
                  <a:srgbClr val="FFFEFF"/>
                </a:solidFill>
              </a:rPr>
              <a:t>Requireents</a:t>
            </a:r>
            <a:endParaRPr lang="en-US" dirty="0">
              <a:solidFill>
                <a:srgbClr val="FFFEF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4F7F4C-B5F8-8B20-3368-B9D08D35C096}"/>
              </a:ext>
            </a:extLst>
          </p:cNvPr>
          <p:cNvSpPr/>
          <p:nvPr/>
        </p:nvSpPr>
        <p:spPr>
          <a:xfrm>
            <a:off x="-2" y="5868737"/>
            <a:ext cx="12192000" cy="999202"/>
          </a:xfrm>
          <a:prstGeom prst="rect">
            <a:avLst/>
          </a:prstGeom>
          <a:solidFill>
            <a:srgbClr val="1A3260"/>
          </a:solidFill>
          <a:ln>
            <a:solidFill>
              <a:srgbClr val="1A32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CE8FB-2B34-1F38-30EF-F656105AF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5018" y="6059063"/>
            <a:ext cx="11029617" cy="598671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Machine Learning Course</a:t>
            </a:r>
          </a:p>
          <a:p>
            <a:pPr algn="r"/>
            <a:r>
              <a:rPr lang="en-US" sz="1300" dirty="0">
                <a:solidFill>
                  <a:schemeClr val="bg1"/>
                </a:solidFill>
              </a:rPr>
              <a:t>Abdel Rahman AlSabbagh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6292A4-DB92-53C1-7A9C-04BF0638C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65" y="6045002"/>
            <a:ext cx="1219035" cy="60875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7884843-D545-5D3D-9228-68540EAA2EDF}"/>
              </a:ext>
            </a:extLst>
          </p:cNvPr>
          <p:cNvSpPr txBox="1">
            <a:spLocks/>
          </p:cNvSpPr>
          <p:nvPr/>
        </p:nvSpPr>
        <p:spPr>
          <a:xfrm>
            <a:off x="352591" y="674054"/>
            <a:ext cx="10993549" cy="6975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cap="none" dirty="0">
                <a:solidFill>
                  <a:schemeClr val="accent1">
                    <a:lumMod val="50000"/>
                  </a:schemeClr>
                </a:solidFill>
              </a:rPr>
              <a:t>Non-linear Decision Boundaries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165E50A-1505-C06B-8F27-FB5C0134F0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122" t="65635" b="22570"/>
          <a:stretch/>
        </p:blipFill>
        <p:spPr>
          <a:xfrm>
            <a:off x="884584" y="5108762"/>
            <a:ext cx="2938478" cy="4693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1C6F04-3871-C026-9AD7-2B10028417F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7744" t="31908" r="20838" b="43004"/>
          <a:stretch/>
        </p:blipFill>
        <p:spPr>
          <a:xfrm>
            <a:off x="551223" y="4100560"/>
            <a:ext cx="5544775" cy="12916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D5CDDB-36B0-06BC-7A19-BAF37C3A3B0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5300" t="6418" b="68439"/>
          <a:stretch/>
        </p:blipFill>
        <p:spPr>
          <a:xfrm>
            <a:off x="352591" y="1696503"/>
            <a:ext cx="4469509" cy="17495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4C2218-15F7-43F6-B746-3DA5B1177B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122" t="65635" b="22570"/>
          <a:stretch/>
        </p:blipFill>
        <p:spPr>
          <a:xfrm>
            <a:off x="6578309" y="4860378"/>
            <a:ext cx="2938478" cy="4693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88B07C-053B-DB5C-EDA0-3EDE5402A0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9359" y="1347103"/>
            <a:ext cx="4755490" cy="416379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928B5DC-E8D2-C667-1B84-85AF763CF5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122" t="65635" b="22570"/>
          <a:stretch/>
        </p:blipFill>
        <p:spPr>
          <a:xfrm>
            <a:off x="10426257" y="2733600"/>
            <a:ext cx="1059614" cy="86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9980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Tech </a:t>
            </a:r>
            <a:r>
              <a:rPr lang="en-US" dirty="0" err="1">
                <a:solidFill>
                  <a:srgbClr val="FFFEFF"/>
                </a:solidFill>
              </a:rPr>
              <a:t>Requireents</a:t>
            </a:r>
            <a:endParaRPr lang="en-US" dirty="0">
              <a:solidFill>
                <a:srgbClr val="FFFEF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4F7F4C-B5F8-8B20-3368-B9D08D35C096}"/>
              </a:ext>
            </a:extLst>
          </p:cNvPr>
          <p:cNvSpPr/>
          <p:nvPr/>
        </p:nvSpPr>
        <p:spPr>
          <a:xfrm>
            <a:off x="-2" y="5868737"/>
            <a:ext cx="12192000" cy="999202"/>
          </a:xfrm>
          <a:prstGeom prst="rect">
            <a:avLst/>
          </a:prstGeom>
          <a:solidFill>
            <a:srgbClr val="1A3260"/>
          </a:solidFill>
          <a:ln>
            <a:solidFill>
              <a:srgbClr val="1A32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CE8FB-2B34-1F38-30EF-F656105AF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5018" y="6059063"/>
            <a:ext cx="11029617" cy="598671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Machine Learning Course</a:t>
            </a:r>
          </a:p>
          <a:p>
            <a:pPr algn="r"/>
            <a:r>
              <a:rPr lang="en-US" sz="1300" dirty="0">
                <a:solidFill>
                  <a:schemeClr val="bg1"/>
                </a:solidFill>
              </a:rPr>
              <a:t>Abdel Rahman AlSabbagh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6292A4-DB92-53C1-7A9C-04BF0638C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65" y="6045002"/>
            <a:ext cx="1219035" cy="60875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7884843-D545-5D3D-9228-68540EAA2EDF}"/>
              </a:ext>
            </a:extLst>
          </p:cNvPr>
          <p:cNvSpPr txBox="1">
            <a:spLocks/>
          </p:cNvSpPr>
          <p:nvPr/>
        </p:nvSpPr>
        <p:spPr>
          <a:xfrm>
            <a:off x="352591" y="674054"/>
            <a:ext cx="10993549" cy="6975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cap="none" dirty="0">
                <a:solidFill>
                  <a:schemeClr val="accent1">
                    <a:lumMod val="50000"/>
                  </a:schemeClr>
                </a:solidFill>
              </a:rPr>
              <a:t>Non-linear Decision Boundaries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165E50A-1505-C06B-8F27-FB5C0134F0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122" t="65635" b="22570"/>
          <a:stretch/>
        </p:blipFill>
        <p:spPr>
          <a:xfrm>
            <a:off x="884584" y="5108762"/>
            <a:ext cx="2938478" cy="4693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4C2218-15F7-43F6-B746-3DA5B1177B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122" t="65635" b="22570"/>
          <a:stretch/>
        </p:blipFill>
        <p:spPr>
          <a:xfrm>
            <a:off x="6578309" y="4860378"/>
            <a:ext cx="2938478" cy="4693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B003BEF-181E-C4F3-D04D-05BD8492895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2472" t="15639" b="50000"/>
          <a:stretch/>
        </p:blipFill>
        <p:spPr>
          <a:xfrm>
            <a:off x="705018" y="2674155"/>
            <a:ext cx="7013825" cy="190074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BDC6D89-42E1-F750-A0C8-95A96BF658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2399" y="1240837"/>
            <a:ext cx="2793741" cy="455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0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Tech </a:t>
            </a:r>
            <a:r>
              <a:rPr lang="en-US" dirty="0" err="1">
                <a:solidFill>
                  <a:srgbClr val="FFFEFF"/>
                </a:solidFill>
              </a:rPr>
              <a:t>Requireents</a:t>
            </a:r>
            <a:endParaRPr lang="en-US" dirty="0">
              <a:solidFill>
                <a:srgbClr val="FFFEF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4F7F4C-B5F8-8B20-3368-B9D08D35C096}"/>
              </a:ext>
            </a:extLst>
          </p:cNvPr>
          <p:cNvSpPr/>
          <p:nvPr/>
        </p:nvSpPr>
        <p:spPr>
          <a:xfrm>
            <a:off x="-2" y="5868737"/>
            <a:ext cx="12192000" cy="999202"/>
          </a:xfrm>
          <a:prstGeom prst="rect">
            <a:avLst/>
          </a:prstGeom>
          <a:solidFill>
            <a:srgbClr val="1A3260"/>
          </a:solidFill>
          <a:ln>
            <a:solidFill>
              <a:srgbClr val="1A32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CE8FB-2B34-1F38-30EF-F656105AF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5018" y="6059063"/>
            <a:ext cx="11029617" cy="598671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Machine Learning Course</a:t>
            </a:r>
          </a:p>
          <a:p>
            <a:pPr algn="r"/>
            <a:r>
              <a:rPr lang="en-US" sz="1300" dirty="0">
                <a:solidFill>
                  <a:schemeClr val="bg1"/>
                </a:solidFill>
              </a:rPr>
              <a:t>Abdel Rahman AlSabbagh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6292A4-DB92-53C1-7A9C-04BF0638C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65" y="6045002"/>
            <a:ext cx="1219035" cy="60875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7884843-D545-5D3D-9228-68540EAA2EDF}"/>
              </a:ext>
            </a:extLst>
          </p:cNvPr>
          <p:cNvSpPr txBox="1">
            <a:spLocks/>
          </p:cNvSpPr>
          <p:nvPr/>
        </p:nvSpPr>
        <p:spPr>
          <a:xfrm>
            <a:off x="352591" y="674054"/>
            <a:ext cx="10993549" cy="6975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cap="none" dirty="0">
                <a:solidFill>
                  <a:schemeClr val="accent1">
                    <a:lumMod val="50000"/>
                  </a:schemeClr>
                </a:solidFill>
              </a:rPr>
              <a:t>Cost Function for Logistic Regression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165E50A-1505-C06B-8F27-FB5C0134F0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122" t="65635" b="22570"/>
          <a:stretch/>
        </p:blipFill>
        <p:spPr>
          <a:xfrm>
            <a:off x="884584" y="5108762"/>
            <a:ext cx="2938478" cy="4693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4C2218-15F7-43F6-B746-3DA5B1177B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122" t="65635" b="22570"/>
          <a:stretch/>
        </p:blipFill>
        <p:spPr>
          <a:xfrm>
            <a:off x="6578309" y="4860378"/>
            <a:ext cx="2938478" cy="4693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720C68-44F0-E0BE-6267-423D80D2FB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236" y="2397912"/>
            <a:ext cx="10289523" cy="25118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12E408-75F8-0DDF-4767-E995F4198F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122" t="65635" b="22570"/>
          <a:stretch/>
        </p:blipFill>
        <p:spPr>
          <a:xfrm>
            <a:off x="3665220" y="4604583"/>
            <a:ext cx="949658" cy="4693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7D13AF-9DB5-E35A-5945-E1349CF79E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122" t="65635" b="22570"/>
          <a:stretch/>
        </p:blipFill>
        <p:spPr>
          <a:xfrm>
            <a:off x="3205946" y="2979420"/>
            <a:ext cx="411376" cy="2566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CCCED87-65AC-23E4-F185-027FF00ABB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122" t="65635" b="22570"/>
          <a:stretch/>
        </p:blipFill>
        <p:spPr>
          <a:xfrm rot="21203874">
            <a:off x="4143141" y="2908687"/>
            <a:ext cx="342711" cy="23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83840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Tech </a:t>
            </a:r>
            <a:r>
              <a:rPr lang="en-US" dirty="0" err="1">
                <a:solidFill>
                  <a:srgbClr val="FFFEFF"/>
                </a:solidFill>
              </a:rPr>
              <a:t>Requireents</a:t>
            </a:r>
            <a:endParaRPr lang="en-US" dirty="0">
              <a:solidFill>
                <a:srgbClr val="FFFEF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4F7F4C-B5F8-8B20-3368-B9D08D35C096}"/>
              </a:ext>
            </a:extLst>
          </p:cNvPr>
          <p:cNvSpPr/>
          <p:nvPr/>
        </p:nvSpPr>
        <p:spPr>
          <a:xfrm>
            <a:off x="-2" y="5868737"/>
            <a:ext cx="12192000" cy="999202"/>
          </a:xfrm>
          <a:prstGeom prst="rect">
            <a:avLst/>
          </a:prstGeom>
          <a:solidFill>
            <a:srgbClr val="1A3260"/>
          </a:solidFill>
          <a:ln>
            <a:solidFill>
              <a:srgbClr val="1A32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CE8FB-2B34-1F38-30EF-F656105AF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5018" y="6059063"/>
            <a:ext cx="11029617" cy="598671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Machine Learning Course</a:t>
            </a:r>
          </a:p>
          <a:p>
            <a:pPr algn="r"/>
            <a:r>
              <a:rPr lang="en-US" sz="1300" dirty="0">
                <a:solidFill>
                  <a:schemeClr val="bg1"/>
                </a:solidFill>
              </a:rPr>
              <a:t>Abdel Rahman AlSabbagh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6292A4-DB92-53C1-7A9C-04BF0638C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65" y="6045002"/>
            <a:ext cx="1219035" cy="60875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7884843-D545-5D3D-9228-68540EAA2EDF}"/>
              </a:ext>
            </a:extLst>
          </p:cNvPr>
          <p:cNvSpPr txBox="1">
            <a:spLocks/>
          </p:cNvSpPr>
          <p:nvPr/>
        </p:nvSpPr>
        <p:spPr>
          <a:xfrm>
            <a:off x="352591" y="674054"/>
            <a:ext cx="10993549" cy="6975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cap="none" dirty="0">
                <a:solidFill>
                  <a:schemeClr val="accent1">
                    <a:lumMod val="50000"/>
                  </a:schemeClr>
                </a:solidFill>
              </a:rPr>
              <a:t>Cost Function for Logistic Regression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165E50A-1505-C06B-8F27-FB5C0134F0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122" t="65635" b="22570"/>
          <a:stretch/>
        </p:blipFill>
        <p:spPr>
          <a:xfrm>
            <a:off x="884584" y="5108762"/>
            <a:ext cx="2938478" cy="4693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2D60D2-0AC9-B162-C534-2E5F09D08A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678" y="2047029"/>
            <a:ext cx="11616640" cy="332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038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Tech </a:t>
            </a:r>
            <a:r>
              <a:rPr lang="en-US" dirty="0" err="1">
                <a:solidFill>
                  <a:srgbClr val="FFFEFF"/>
                </a:solidFill>
              </a:rPr>
              <a:t>Requireents</a:t>
            </a:r>
            <a:endParaRPr lang="en-US" dirty="0">
              <a:solidFill>
                <a:srgbClr val="FFFEF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4F7F4C-B5F8-8B20-3368-B9D08D35C096}"/>
              </a:ext>
            </a:extLst>
          </p:cNvPr>
          <p:cNvSpPr/>
          <p:nvPr/>
        </p:nvSpPr>
        <p:spPr>
          <a:xfrm>
            <a:off x="-2" y="5868737"/>
            <a:ext cx="12192000" cy="999202"/>
          </a:xfrm>
          <a:prstGeom prst="rect">
            <a:avLst/>
          </a:prstGeom>
          <a:solidFill>
            <a:srgbClr val="1A3260"/>
          </a:solidFill>
          <a:ln>
            <a:solidFill>
              <a:srgbClr val="1A32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CE8FB-2B34-1F38-30EF-F656105AF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5018" y="6059063"/>
            <a:ext cx="11029617" cy="598671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Machine Learning Course</a:t>
            </a:r>
          </a:p>
          <a:p>
            <a:pPr algn="r"/>
            <a:r>
              <a:rPr lang="en-US" sz="1300" dirty="0">
                <a:solidFill>
                  <a:schemeClr val="bg1"/>
                </a:solidFill>
              </a:rPr>
              <a:t>Abdel Rahman AlSabbagh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6292A4-DB92-53C1-7A9C-04BF0638C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65" y="6045002"/>
            <a:ext cx="1219035" cy="60875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7884843-D545-5D3D-9228-68540EAA2EDF}"/>
              </a:ext>
            </a:extLst>
          </p:cNvPr>
          <p:cNvSpPr txBox="1">
            <a:spLocks/>
          </p:cNvSpPr>
          <p:nvPr/>
        </p:nvSpPr>
        <p:spPr>
          <a:xfrm>
            <a:off x="352591" y="674054"/>
            <a:ext cx="10993549" cy="6975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cap="none" dirty="0">
                <a:solidFill>
                  <a:schemeClr val="accent1">
                    <a:lumMod val="50000"/>
                  </a:schemeClr>
                </a:solidFill>
              </a:rPr>
              <a:t>Cost Function for Logistic Regression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165E50A-1505-C06B-8F27-FB5C0134F0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122" t="65635" b="22570"/>
          <a:stretch/>
        </p:blipFill>
        <p:spPr>
          <a:xfrm>
            <a:off x="884584" y="5108762"/>
            <a:ext cx="2938478" cy="4693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088911-66AE-46E6-EECD-12E99184B8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808" y="2100077"/>
            <a:ext cx="11174384" cy="26578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8247CD-9796-1FAF-B5E3-3351F9C571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122" t="65635" b="22570"/>
          <a:stretch/>
        </p:blipFill>
        <p:spPr>
          <a:xfrm>
            <a:off x="1066882" y="4078717"/>
            <a:ext cx="2938478" cy="8695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622D64-2669-053E-E08D-BD1F65EA61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122" t="65635" b="22570"/>
          <a:stretch/>
        </p:blipFill>
        <p:spPr>
          <a:xfrm>
            <a:off x="9186847" y="4302615"/>
            <a:ext cx="662003" cy="4693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86E780F-9DA6-3E7A-533F-1EF490A769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122" t="65635" b="22570"/>
          <a:stretch/>
        </p:blipFill>
        <p:spPr>
          <a:xfrm>
            <a:off x="10847927" y="3514725"/>
            <a:ext cx="498213" cy="3238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E6961F5-9859-06C6-CD19-B9C6E7AA40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122" t="65635" b="22570"/>
          <a:stretch/>
        </p:blipFill>
        <p:spPr>
          <a:xfrm>
            <a:off x="9268741" y="3490623"/>
            <a:ext cx="498213" cy="3238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2B5611A-9E76-4635-496B-0489DD25B3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122" t="65635" b="22570"/>
          <a:stretch/>
        </p:blipFill>
        <p:spPr>
          <a:xfrm>
            <a:off x="5846850" y="3458244"/>
            <a:ext cx="498213" cy="32384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28EC726-C0D1-D473-A51E-4ED4F16129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122" t="65635" b="22570"/>
          <a:stretch/>
        </p:blipFill>
        <p:spPr>
          <a:xfrm>
            <a:off x="5360027" y="4362509"/>
            <a:ext cx="498213" cy="32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94343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Tech Requirements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4F7F4C-B5F8-8B20-3368-B9D08D35C096}"/>
              </a:ext>
            </a:extLst>
          </p:cNvPr>
          <p:cNvSpPr/>
          <p:nvPr/>
        </p:nvSpPr>
        <p:spPr>
          <a:xfrm>
            <a:off x="-2" y="5858798"/>
            <a:ext cx="12192000" cy="999202"/>
          </a:xfrm>
          <a:prstGeom prst="rect">
            <a:avLst/>
          </a:prstGeom>
          <a:solidFill>
            <a:srgbClr val="1A3260"/>
          </a:solidFill>
          <a:ln>
            <a:solidFill>
              <a:srgbClr val="1A32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CE8FB-2B34-1F38-30EF-F656105AF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5018" y="6059063"/>
            <a:ext cx="11029617" cy="598671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Machine Learning Course</a:t>
            </a:r>
          </a:p>
          <a:p>
            <a:pPr algn="r"/>
            <a:r>
              <a:rPr lang="en-US" sz="1300" dirty="0">
                <a:solidFill>
                  <a:schemeClr val="bg1"/>
                </a:solidFill>
              </a:rPr>
              <a:t>Abdel Rahman AlSabbagh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6292A4-DB92-53C1-7A9C-04BF0638C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65" y="6045002"/>
            <a:ext cx="1219035" cy="608754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5881F57-B9CE-07D9-B78A-5BE704CB4B5F}"/>
              </a:ext>
            </a:extLst>
          </p:cNvPr>
          <p:cNvSpPr txBox="1">
            <a:spLocks/>
          </p:cNvSpPr>
          <p:nvPr/>
        </p:nvSpPr>
        <p:spPr>
          <a:xfrm>
            <a:off x="599222" y="4402990"/>
            <a:ext cx="10993549" cy="5667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cap="none" dirty="0">
                <a:solidFill>
                  <a:schemeClr val="accent1">
                    <a:lumMod val="50000"/>
                  </a:schemeClr>
                </a:solidFill>
              </a:rPr>
              <a:t>In the name of Allah, the most gracious, the most merciful, we start :)</a:t>
            </a:r>
            <a:endParaRPr lang="en-US" sz="3200" cap="none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D343C56C-7A79-DBDD-797B-E88BDB181EE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15369" y="1894879"/>
            <a:ext cx="9161253" cy="190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5440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Tech </a:t>
            </a:r>
            <a:r>
              <a:rPr lang="en-US" dirty="0" err="1">
                <a:solidFill>
                  <a:srgbClr val="FFFEFF"/>
                </a:solidFill>
              </a:rPr>
              <a:t>Requireents</a:t>
            </a:r>
            <a:endParaRPr lang="en-US" dirty="0">
              <a:solidFill>
                <a:srgbClr val="FFFEF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4F7F4C-B5F8-8B20-3368-B9D08D35C096}"/>
              </a:ext>
            </a:extLst>
          </p:cNvPr>
          <p:cNvSpPr/>
          <p:nvPr/>
        </p:nvSpPr>
        <p:spPr>
          <a:xfrm>
            <a:off x="-2" y="5868737"/>
            <a:ext cx="12192000" cy="999202"/>
          </a:xfrm>
          <a:prstGeom prst="rect">
            <a:avLst/>
          </a:prstGeom>
          <a:solidFill>
            <a:srgbClr val="1A3260"/>
          </a:solidFill>
          <a:ln>
            <a:solidFill>
              <a:srgbClr val="1A32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CE8FB-2B34-1F38-30EF-F656105AF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5018" y="6059063"/>
            <a:ext cx="11029617" cy="598671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Machine Learning Course</a:t>
            </a:r>
          </a:p>
          <a:p>
            <a:pPr algn="r"/>
            <a:r>
              <a:rPr lang="en-US" sz="1300" dirty="0">
                <a:solidFill>
                  <a:schemeClr val="bg1"/>
                </a:solidFill>
              </a:rPr>
              <a:t>Abdel Rahman AlSabbagh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6292A4-DB92-53C1-7A9C-04BF0638C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65" y="6045002"/>
            <a:ext cx="1219035" cy="60875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7884843-D545-5D3D-9228-68540EAA2EDF}"/>
              </a:ext>
            </a:extLst>
          </p:cNvPr>
          <p:cNvSpPr txBox="1">
            <a:spLocks/>
          </p:cNvSpPr>
          <p:nvPr/>
        </p:nvSpPr>
        <p:spPr>
          <a:xfrm>
            <a:off x="352591" y="674054"/>
            <a:ext cx="10993549" cy="6975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cap="none" dirty="0">
                <a:solidFill>
                  <a:schemeClr val="accent1">
                    <a:lumMod val="50000"/>
                  </a:schemeClr>
                </a:solidFill>
              </a:rPr>
              <a:t>Cost Function for Logistic Regression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165E50A-1505-C06B-8F27-FB5C0134F0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122" t="65635" b="22570"/>
          <a:stretch/>
        </p:blipFill>
        <p:spPr>
          <a:xfrm>
            <a:off x="884584" y="5108762"/>
            <a:ext cx="2938478" cy="4693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73D810-6993-0E8B-35F5-46B4FB22D1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365" y="1699611"/>
            <a:ext cx="10993549" cy="408099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4DEABB0-2CDE-76E5-D9B5-D13C27BE1C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122" t="65635" b="22570"/>
          <a:stretch/>
        </p:blipFill>
        <p:spPr>
          <a:xfrm>
            <a:off x="1774825" y="2902326"/>
            <a:ext cx="448199" cy="42507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1999D8F-F5E0-D8E2-1FFE-58A33170C6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122" t="65635" b="22570"/>
          <a:stretch/>
        </p:blipFill>
        <p:spPr>
          <a:xfrm>
            <a:off x="741086" y="2771426"/>
            <a:ext cx="448199" cy="4250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D99E106-11EB-4E70-ECAF-533F5784C5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122" t="65635" b="22570"/>
          <a:stretch/>
        </p:blipFill>
        <p:spPr>
          <a:xfrm>
            <a:off x="1905624" y="1629520"/>
            <a:ext cx="448199" cy="42507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4A276B6-78AB-6440-7027-C0BD1E0A0F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122" t="65635" b="22570"/>
          <a:stretch/>
        </p:blipFill>
        <p:spPr>
          <a:xfrm>
            <a:off x="3667125" y="3519871"/>
            <a:ext cx="448199" cy="42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290153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Tech </a:t>
            </a:r>
            <a:r>
              <a:rPr lang="en-US" dirty="0" err="1">
                <a:solidFill>
                  <a:srgbClr val="FFFEFF"/>
                </a:solidFill>
              </a:rPr>
              <a:t>Requireents</a:t>
            </a:r>
            <a:endParaRPr lang="en-US" dirty="0">
              <a:solidFill>
                <a:srgbClr val="FFFEF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4F7F4C-B5F8-8B20-3368-B9D08D35C096}"/>
              </a:ext>
            </a:extLst>
          </p:cNvPr>
          <p:cNvSpPr/>
          <p:nvPr/>
        </p:nvSpPr>
        <p:spPr>
          <a:xfrm>
            <a:off x="-2" y="5868737"/>
            <a:ext cx="12192000" cy="999202"/>
          </a:xfrm>
          <a:prstGeom prst="rect">
            <a:avLst/>
          </a:prstGeom>
          <a:solidFill>
            <a:srgbClr val="1A3260"/>
          </a:solidFill>
          <a:ln>
            <a:solidFill>
              <a:srgbClr val="1A32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CE8FB-2B34-1F38-30EF-F656105AF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5018" y="6059063"/>
            <a:ext cx="11029617" cy="598671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Machine Learning Course</a:t>
            </a:r>
          </a:p>
          <a:p>
            <a:pPr algn="r"/>
            <a:r>
              <a:rPr lang="en-US" sz="1300" dirty="0">
                <a:solidFill>
                  <a:schemeClr val="bg1"/>
                </a:solidFill>
              </a:rPr>
              <a:t>Abdel Rahman AlSabbagh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6292A4-DB92-53C1-7A9C-04BF0638C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65" y="6045002"/>
            <a:ext cx="1219035" cy="60875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7884843-D545-5D3D-9228-68540EAA2EDF}"/>
              </a:ext>
            </a:extLst>
          </p:cNvPr>
          <p:cNvSpPr txBox="1">
            <a:spLocks/>
          </p:cNvSpPr>
          <p:nvPr/>
        </p:nvSpPr>
        <p:spPr>
          <a:xfrm>
            <a:off x="352591" y="674054"/>
            <a:ext cx="10993549" cy="6975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cap="none" dirty="0">
                <a:solidFill>
                  <a:schemeClr val="accent1">
                    <a:lumMod val="50000"/>
                  </a:schemeClr>
                </a:solidFill>
              </a:rPr>
              <a:t>Cost Function for Logistic Regression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165E50A-1505-C06B-8F27-FB5C0134F0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122" t="65635" b="22570"/>
          <a:stretch/>
        </p:blipFill>
        <p:spPr>
          <a:xfrm>
            <a:off x="884584" y="5108762"/>
            <a:ext cx="2938478" cy="4693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73D810-6993-0E8B-35F5-46B4FB22D1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365" y="1699611"/>
            <a:ext cx="10993549" cy="408099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4DEABB0-2CDE-76E5-D9B5-D13C27BE1C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122" t="65635" b="22570"/>
          <a:stretch/>
        </p:blipFill>
        <p:spPr>
          <a:xfrm>
            <a:off x="1774825" y="2902326"/>
            <a:ext cx="448199" cy="42507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1999D8F-F5E0-D8E2-1FFE-58A33170C6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122" t="65635" b="22570"/>
          <a:stretch/>
        </p:blipFill>
        <p:spPr>
          <a:xfrm>
            <a:off x="741086" y="2771426"/>
            <a:ext cx="448199" cy="4250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D99E106-11EB-4E70-ECAF-533F5784C5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122" t="65635" b="22570"/>
          <a:stretch/>
        </p:blipFill>
        <p:spPr>
          <a:xfrm>
            <a:off x="1905624" y="1629520"/>
            <a:ext cx="448199" cy="42507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4A276B6-78AB-6440-7027-C0BD1E0A0F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122" t="65635" b="22570"/>
          <a:stretch/>
        </p:blipFill>
        <p:spPr>
          <a:xfrm>
            <a:off x="3667125" y="3519871"/>
            <a:ext cx="448199" cy="42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83948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Tech </a:t>
            </a:r>
            <a:r>
              <a:rPr lang="en-US" dirty="0" err="1">
                <a:solidFill>
                  <a:srgbClr val="FFFEFF"/>
                </a:solidFill>
              </a:rPr>
              <a:t>Requireents</a:t>
            </a:r>
            <a:endParaRPr lang="en-US" dirty="0">
              <a:solidFill>
                <a:srgbClr val="FFFEF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4F7F4C-B5F8-8B20-3368-B9D08D35C096}"/>
              </a:ext>
            </a:extLst>
          </p:cNvPr>
          <p:cNvSpPr/>
          <p:nvPr/>
        </p:nvSpPr>
        <p:spPr>
          <a:xfrm>
            <a:off x="-2" y="5868737"/>
            <a:ext cx="12192000" cy="999202"/>
          </a:xfrm>
          <a:prstGeom prst="rect">
            <a:avLst/>
          </a:prstGeom>
          <a:solidFill>
            <a:srgbClr val="1A3260"/>
          </a:solidFill>
          <a:ln>
            <a:solidFill>
              <a:srgbClr val="1A32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CE8FB-2B34-1F38-30EF-F656105AF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5018" y="6059063"/>
            <a:ext cx="11029617" cy="598671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Machine Learning Course</a:t>
            </a:r>
          </a:p>
          <a:p>
            <a:pPr algn="r"/>
            <a:r>
              <a:rPr lang="en-US" sz="1300" dirty="0">
                <a:solidFill>
                  <a:schemeClr val="bg1"/>
                </a:solidFill>
              </a:rPr>
              <a:t>Abdel Rahman AlSabbagh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6292A4-DB92-53C1-7A9C-04BF0638C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65" y="6045002"/>
            <a:ext cx="1219035" cy="60875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7884843-D545-5D3D-9228-68540EAA2EDF}"/>
              </a:ext>
            </a:extLst>
          </p:cNvPr>
          <p:cNvSpPr txBox="1">
            <a:spLocks/>
          </p:cNvSpPr>
          <p:nvPr/>
        </p:nvSpPr>
        <p:spPr>
          <a:xfrm>
            <a:off x="352591" y="674054"/>
            <a:ext cx="11258218" cy="6975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cap="none" dirty="0">
                <a:solidFill>
                  <a:schemeClr val="accent1">
                    <a:lumMod val="50000"/>
                  </a:schemeClr>
                </a:solidFill>
              </a:rPr>
              <a:t>Simplified Cost Function for Logistic Regression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165E50A-1505-C06B-8F27-FB5C0134F0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122" t="65635" b="22570"/>
          <a:stretch/>
        </p:blipFill>
        <p:spPr>
          <a:xfrm>
            <a:off x="884584" y="5108762"/>
            <a:ext cx="2938478" cy="4693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4DEABB0-2CDE-76E5-D9B5-D13C27BE1C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122" t="65635" b="22570"/>
          <a:stretch/>
        </p:blipFill>
        <p:spPr>
          <a:xfrm>
            <a:off x="1774825" y="2902326"/>
            <a:ext cx="448199" cy="42507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1999D8F-F5E0-D8E2-1FFE-58A33170C6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122" t="65635" b="22570"/>
          <a:stretch/>
        </p:blipFill>
        <p:spPr>
          <a:xfrm>
            <a:off x="741086" y="2771426"/>
            <a:ext cx="448199" cy="4250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D99E106-11EB-4E70-ECAF-533F5784C5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122" t="65635" b="22570"/>
          <a:stretch/>
        </p:blipFill>
        <p:spPr>
          <a:xfrm>
            <a:off x="1905624" y="1629520"/>
            <a:ext cx="448199" cy="42507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4A276B6-78AB-6440-7027-C0BD1E0A0F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122" t="65635" b="22570"/>
          <a:stretch/>
        </p:blipFill>
        <p:spPr>
          <a:xfrm>
            <a:off x="3667125" y="3519871"/>
            <a:ext cx="448199" cy="4250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FA70A0-BCC5-A774-5E32-FFB2158CAF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590" y="2777814"/>
            <a:ext cx="11382045" cy="11342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60BEA7-BD24-9511-F378-9CAF013C73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122" t="65635" b="22570"/>
          <a:stretch/>
        </p:blipFill>
        <p:spPr>
          <a:xfrm>
            <a:off x="705018" y="3695682"/>
            <a:ext cx="2938478" cy="8695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1CB81E-7365-2CEE-FB5F-FBD623CC4C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122" t="65635" b="22570"/>
          <a:stretch/>
        </p:blipFill>
        <p:spPr>
          <a:xfrm flipH="1" flipV="1">
            <a:off x="3551614" y="3023670"/>
            <a:ext cx="271448" cy="3347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D6496D8-DEE8-5FB1-FB35-2471713F89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122" t="65635" b="22570"/>
          <a:stretch/>
        </p:blipFill>
        <p:spPr>
          <a:xfrm>
            <a:off x="6812141" y="2841035"/>
            <a:ext cx="333376" cy="4645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A1F697-503B-48E4-323C-ED0713F58A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122" t="65635" b="22570"/>
          <a:stretch/>
        </p:blipFill>
        <p:spPr>
          <a:xfrm>
            <a:off x="3873661" y="3689332"/>
            <a:ext cx="7737147" cy="2633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33B9CB4-CF04-5588-0804-FCBC5254A3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122" t="65635" b="22570"/>
          <a:stretch/>
        </p:blipFill>
        <p:spPr>
          <a:xfrm>
            <a:off x="11365231" y="3603687"/>
            <a:ext cx="45719" cy="26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058824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Tech </a:t>
            </a:r>
            <a:r>
              <a:rPr lang="en-US" dirty="0" err="1">
                <a:solidFill>
                  <a:srgbClr val="FFFEFF"/>
                </a:solidFill>
              </a:rPr>
              <a:t>Requireents</a:t>
            </a:r>
            <a:endParaRPr lang="en-US" dirty="0">
              <a:solidFill>
                <a:srgbClr val="FFFEF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4F7F4C-B5F8-8B20-3368-B9D08D35C096}"/>
              </a:ext>
            </a:extLst>
          </p:cNvPr>
          <p:cNvSpPr/>
          <p:nvPr/>
        </p:nvSpPr>
        <p:spPr>
          <a:xfrm>
            <a:off x="-2" y="5868737"/>
            <a:ext cx="12192000" cy="999202"/>
          </a:xfrm>
          <a:prstGeom prst="rect">
            <a:avLst/>
          </a:prstGeom>
          <a:solidFill>
            <a:srgbClr val="1A3260"/>
          </a:solidFill>
          <a:ln>
            <a:solidFill>
              <a:srgbClr val="1A32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CE8FB-2B34-1F38-30EF-F656105AF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5018" y="6059063"/>
            <a:ext cx="11029617" cy="598671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Machine Learning Course</a:t>
            </a:r>
          </a:p>
          <a:p>
            <a:pPr algn="r"/>
            <a:r>
              <a:rPr lang="en-US" sz="1300" dirty="0">
                <a:solidFill>
                  <a:schemeClr val="bg1"/>
                </a:solidFill>
              </a:rPr>
              <a:t>Abdel Rahman AlSabbagh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6292A4-DB92-53C1-7A9C-04BF0638C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65" y="6045002"/>
            <a:ext cx="1219035" cy="60875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7884843-D545-5D3D-9228-68540EAA2EDF}"/>
              </a:ext>
            </a:extLst>
          </p:cNvPr>
          <p:cNvSpPr txBox="1">
            <a:spLocks/>
          </p:cNvSpPr>
          <p:nvPr/>
        </p:nvSpPr>
        <p:spPr>
          <a:xfrm>
            <a:off x="352591" y="674054"/>
            <a:ext cx="11258218" cy="6975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cap="none" dirty="0">
                <a:solidFill>
                  <a:schemeClr val="accent1">
                    <a:lumMod val="50000"/>
                  </a:schemeClr>
                </a:solidFill>
              </a:rPr>
              <a:t>Gradient Descent for Logistic Regression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165E50A-1505-C06B-8F27-FB5C0134F0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122" t="65635" b="22570"/>
          <a:stretch/>
        </p:blipFill>
        <p:spPr>
          <a:xfrm>
            <a:off x="884584" y="5108762"/>
            <a:ext cx="2938478" cy="4693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4DEABB0-2CDE-76E5-D9B5-D13C27BE1C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122" t="65635" b="22570"/>
          <a:stretch/>
        </p:blipFill>
        <p:spPr>
          <a:xfrm>
            <a:off x="1774825" y="2902326"/>
            <a:ext cx="448199" cy="42507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1999D8F-F5E0-D8E2-1FFE-58A33170C6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122" t="65635" b="22570"/>
          <a:stretch/>
        </p:blipFill>
        <p:spPr>
          <a:xfrm>
            <a:off x="741086" y="2771426"/>
            <a:ext cx="448199" cy="4250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D99E106-11EB-4E70-ECAF-533F5784C5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122" t="65635" b="22570"/>
          <a:stretch/>
        </p:blipFill>
        <p:spPr>
          <a:xfrm>
            <a:off x="1905624" y="1629520"/>
            <a:ext cx="448199" cy="42507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4A276B6-78AB-6440-7027-C0BD1E0A0F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122" t="65635" b="22570"/>
          <a:stretch/>
        </p:blipFill>
        <p:spPr>
          <a:xfrm>
            <a:off x="3667125" y="3519871"/>
            <a:ext cx="448199" cy="4250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60BEA7-BD24-9511-F378-9CAF013C73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122" t="65635" b="22570"/>
          <a:stretch/>
        </p:blipFill>
        <p:spPr>
          <a:xfrm>
            <a:off x="705018" y="3695682"/>
            <a:ext cx="2938478" cy="8695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1CB81E-7365-2CEE-FB5F-FBD623CC4C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122" t="65635" b="22570"/>
          <a:stretch/>
        </p:blipFill>
        <p:spPr>
          <a:xfrm flipH="1" flipV="1">
            <a:off x="3551614" y="3023670"/>
            <a:ext cx="271448" cy="3347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D6496D8-DEE8-5FB1-FB35-2471713F89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122" t="65635" b="22570"/>
          <a:stretch/>
        </p:blipFill>
        <p:spPr>
          <a:xfrm>
            <a:off x="6812141" y="2841035"/>
            <a:ext cx="333376" cy="4645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A1F697-503B-48E4-323C-ED0713F58A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122" t="65635" b="22570"/>
          <a:stretch/>
        </p:blipFill>
        <p:spPr>
          <a:xfrm>
            <a:off x="3873661" y="3689332"/>
            <a:ext cx="7737147" cy="2633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33B9CB4-CF04-5588-0804-FCBC5254A3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122" t="65635" b="22570"/>
          <a:stretch/>
        </p:blipFill>
        <p:spPr>
          <a:xfrm>
            <a:off x="11365231" y="3603687"/>
            <a:ext cx="45719" cy="2633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6DBC68-E3DE-D3A4-4F05-6D25828F643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428"/>
          <a:stretch/>
        </p:blipFill>
        <p:spPr>
          <a:xfrm>
            <a:off x="0" y="1980210"/>
            <a:ext cx="12192000" cy="30042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412C20-8A30-4999-1B66-EFCF162EA9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122" t="65635" b="22570"/>
          <a:stretch/>
        </p:blipFill>
        <p:spPr>
          <a:xfrm>
            <a:off x="6554668" y="2054594"/>
            <a:ext cx="1436486" cy="42507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9BA3D8F-10C9-387F-6F85-1DB48BE932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122" t="65635" b="22570"/>
          <a:stretch/>
        </p:blipFill>
        <p:spPr>
          <a:xfrm flipV="1">
            <a:off x="3186485" y="3820578"/>
            <a:ext cx="2532732" cy="56673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22AE152-62B3-CD73-D00D-B652BADBB1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122" t="65635" b="22570"/>
          <a:stretch/>
        </p:blipFill>
        <p:spPr>
          <a:xfrm flipV="1">
            <a:off x="1905624" y="4004196"/>
            <a:ext cx="1326657" cy="29686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0439E5A-187C-71E4-7FE1-ED4AD3BAED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122" t="65635" b="22570"/>
          <a:stretch/>
        </p:blipFill>
        <p:spPr>
          <a:xfrm flipV="1">
            <a:off x="4630005" y="2647676"/>
            <a:ext cx="1326657" cy="29686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8A534FF-72F4-50BD-5E50-95F211BF0E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122" t="65635" b="22570"/>
          <a:stretch/>
        </p:blipFill>
        <p:spPr>
          <a:xfrm flipV="1">
            <a:off x="2564567" y="2039065"/>
            <a:ext cx="2883733" cy="37012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2CB95F4-781C-07FF-7115-AEDD8411DA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122" t="65635" b="22570"/>
          <a:stretch/>
        </p:blipFill>
        <p:spPr>
          <a:xfrm flipV="1">
            <a:off x="4133128" y="2327522"/>
            <a:ext cx="1326657" cy="32015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3B0B410-285F-A4D3-6663-81A9049912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122" t="65635" b="22570"/>
          <a:stretch/>
        </p:blipFill>
        <p:spPr>
          <a:xfrm flipV="1">
            <a:off x="2353822" y="2267131"/>
            <a:ext cx="642234" cy="29686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3291D40-ACEB-3600-0184-04E5B72656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122" t="65635" b="22570"/>
          <a:stretch/>
        </p:blipFill>
        <p:spPr>
          <a:xfrm flipV="1">
            <a:off x="11365231" y="3039940"/>
            <a:ext cx="598169" cy="29686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5E81265-E6F6-6D9D-9E6C-BF2598CE81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122" t="65635" b="22570"/>
          <a:stretch/>
        </p:blipFill>
        <p:spPr>
          <a:xfrm flipV="1">
            <a:off x="11151745" y="3987950"/>
            <a:ext cx="635275" cy="29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445453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4F7F4C-B5F8-8B20-3368-B9D08D35C096}"/>
              </a:ext>
            </a:extLst>
          </p:cNvPr>
          <p:cNvSpPr/>
          <p:nvPr/>
        </p:nvSpPr>
        <p:spPr>
          <a:xfrm>
            <a:off x="-2" y="5868737"/>
            <a:ext cx="12192000" cy="999202"/>
          </a:xfrm>
          <a:prstGeom prst="rect">
            <a:avLst/>
          </a:prstGeom>
          <a:solidFill>
            <a:srgbClr val="1A3260"/>
          </a:solidFill>
          <a:ln>
            <a:solidFill>
              <a:srgbClr val="1A32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CE8FB-2B34-1F38-30EF-F656105AF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5018" y="6059063"/>
            <a:ext cx="11029617" cy="598671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Machine Learning Course</a:t>
            </a:r>
          </a:p>
          <a:p>
            <a:pPr algn="r"/>
            <a:r>
              <a:rPr lang="en-US" sz="1300" dirty="0">
                <a:solidFill>
                  <a:schemeClr val="bg1"/>
                </a:solidFill>
              </a:rPr>
              <a:t>Abdel Rahman AlSabbagh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6292A4-DB92-53C1-7A9C-04BF0638C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65" y="6045002"/>
            <a:ext cx="1219035" cy="60875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7884843-D545-5D3D-9228-68540EAA2EDF}"/>
              </a:ext>
            </a:extLst>
          </p:cNvPr>
          <p:cNvSpPr txBox="1">
            <a:spLocks/>
          </p:cNvSpPr>
          <p:nvPr/>
        </p:nvSpPr>
        <p:spPr>
          <a:xfrm>
            <a:off x="352591" y="674054"/>
            <a:ext cx="11258218" cy="6975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cap="none" dirty="0">
                <a:solidFill>
                  <a:schemeClr val="accent1">
                    <a:lumMod val="50000"/>
                  </a:schemeClr>
                </a:solidFill>
              </a:rPr>
              <a:t>The Problem of Overfitting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D99E106-11EB-4E70-ECAF-533F5784C5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122" t="65635" b="22570"/>
          <a:stretch/>
        </p:blipFill>
        <p:spPr>
          <a:xfrm>
            <a:off x="1905624" y="1629520"/>
            <a:ext cx="448199" cy="42507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E84A44B-163B-316B-3796-2F051079BBC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847" t="92" r="1003" b="3694"/>
          <a:stretch/>
        </p:blipFill>
        <p:spPr>
          <a:xfrm>
            <a:off x="6867526" y="1679313"/>
            <a:ext cx="3552127" cy="417989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457C73C-7689-CFDF-8430-697F55F0CD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122" t="65635" b="22570"/>
          <a:stretch/>
        </p:blipFill>
        <p:spPr>
          <a:xfrm>
            <a:off x="6963473" y="5696418"/>
            <a:ext cx="994265" cy="15881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3C05C75-B634-5A6F-017B-17055E962C4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122" t="65635" b="22570"/>
          <a:stretch/>
        </p:blipFill>
        <p:spPr>
          <a:xfrm>
            <a:off x="7043737" y="4570183"/>
            <a:ext cx="133350" cy="46936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32B6E46-B339-DD5A-BC9F-C4622C58AAD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8040" b="3786"/>
          <a:stretch/>
        </p:blipFill>
        <p:spPr>
          <a:xfrm>
            <a:off x="954156" y="1680882"/>
            <a:ext cx="3055869" cy="417989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A8AB1AC-6D87-4C92-2F34-A8B60C35263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961" r="38154" b="3786"/>
          <a:stretch/>
        </p:blipFill>
        <p:spPr>
          <a:xfrm>
            <a:off x="4010026" y="1680882"/>
            <a:ext cx="2857500" cy="417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5865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4F7F4C-B5F8-8B20-3368-B9D08D35C096}"/>
              </a:ext>
            </a:extLst>
          </p:cNvPr>
          <p:cNvSpPr/>
          <p:nvPr/>
        </p:nvSpPr>
        <p:spPr>
          <a:xfrm>
            <a:off x="-2" y="5868737"/>
            <a:ext cx="12192000" cy="999202"/>
          </a:xfrm>
          <a:prstGeom prst="rect">
            <a:avLst/>
          </a:prstGeom>
          <a:solidFill>
            <a:srgbClr val="1A3260"/>
          </a:solidFill>
          <a:ln>
            <a:solidFill>
              <a:srgbClr val="1A32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CE8FB-2B34-1F38-30EF-F656105AF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5018" y="6059063"/>
            <a:ext cx="11029617" cy="598671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Machine Learning Course</a:t>
            </a:r>
          </a:p>
          <a:p>
            <a:pPr algn="r"/>
            <a:r>
              <a:rPr lang="en-US" sz="1300" dirty="0">
                <a:solidFill>
                  <a:schemeClr val="bg1"/>
                </a:solidFill>
              </a:rPr>
              <a:t>Abdel Rahman AlSabbagh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6292A4-DB92-53C1-7A9C-04BF0638C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65" y="6045002"/>
            <a:ext cx="1219035" cy="60875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7884843-D545-5D3D-9228-68540EAA2EDF}"/>
              </a:ext>
            </a:extLst>
          </p:cNvPr>
          <p:cNvSpPr txBox="1">
            <a:spLocks/>
          </p:cNvSpPr>
          <p:nvPr/>
        </p:nvSpPr>
        <p:spPr>
          <a:xfrm>
            <a:off x="352591" y="674054"/>
            <a:ext cx="11258218" cy="6975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cap="none" dirty="0">
                <a:solidFill>
                  <a:schemeClr val="accent1">
                    <a:lumMod val="50000"/>
                  </a:schemeClr>
                </a:solidFill>
              </a:rPr>
              <a:t>The Problem of Overfitting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D99E106-11EB-4E70-ECAF-533F5784C5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122" t="65635" b="22570"/>
          <a:stretch/>
        </p:blipFill>
        <p:spPr>
          <a:xfrm>
            <a:off x="1905624" y="1629520"/>
            <a:ext cx="448199" cy="4250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140F57-3A62-4DAB-4651-AF1DBFC780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7763" y="1419225"/>
            <a:ext cx="10144125" cy="443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20076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4F7F4C-B5F8-8B20-3368-B9D08D35C096}"/>
              </a:ext>
            </a:extLst>
          </p:cNvPr>
          <p:cNvSpPr/>
          <p:nvPr/>
        </p:nvSpPr>
        <p:spPr>
          <a:xfrm>
            <a:off x="-2" y="5868737"/>
            <a:ext cx="12192000" cy="999202"/>
          </a:xfrm>
          <a:prstGeom prst="rect">
            <a:avLst/>
          </a:prstGeom>
          <a:solidFill>
            <a:srgbClr val="1A3260"/>
          </a:solidFill>
          <a:ln>
            <a:solidFill>
              <a:srgbClr val="1A32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CE8FB-2B34-1F38-30EF-F656105AF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5018" y="6059063"/>
            <a:ext cx="11029617" cy="598671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Machine Learning Course</a:t>
            </a:r>
          </a:p>
          <a:p>
            <a:pPr algn="r"/>
            <a:r>
              <a:rPr lang="en-US" sz="1300" dirty="0">
                <a:solidFill>
                  <a:schemeClr val="bg1"/>
                </a:solidFill>
              </a:rPr>
              <a:t>Abdel Rahman AlSabbagh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6292A4-DB92-53C1-7A9C-04BF0638C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65" y="6045002"/>
            <a:ext cx="1219035" cy="60875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7884843-D545-5D3D-9228-68540EAA2EDF}"/>
              </a:ext>
            </a:extLst>
          </p:cNvPr>
          <p:cNvSpPr txBox="1">
            <a:spLocks/>
          </p:cNvSpPr>
          <p:nvPr/>
        </p:nvSpPr>
        <p:spPr>
          <a:xfrm>
            <a:off x="352591" y="674054"/>
            <a:ext cx="11258218" cy="6975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cap="none" dirty="0">
                <a:solidFill>
                  <a:schemeClr val="accent1">
                    <a:lumMod val="50000"/>
                  </a:schemeClr>
                </a:solidFill>
              </a:rPr>
              <a:t>Addressing Overfitting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D99E106-11EB-4E70-ECAF-533F5784C5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122" t="65635" b="22570"/>
          <a:stretch/>
        </p:blipFill>
        <p:spPr>
          <a:xfrm>
            <a:off x="1905624" y="1629520"/>
            <a:ext cx="448199" cy="4250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6A8CFD-8102-2E56-36FC-E2C77BA240B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8308"/>
          <a:stretch/>
        </p:blipFill>
        <p:spPr>
          <a:xfrm>
            <a:off x="1066882" y="1625542"/>
            <a:ext cx="9812786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903004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4F7F4C-B5F8-8B20-3368-B9D08D35C096}"/>
              </a:ext>
            </a:extLst>
          </p:cNvPr>
          <p:cNvSpPr/>
          <p:nvPr/>
        </p:nvSpPr>
        <p:spPr>
          <a:xfrm>
            <a:off x="-2" y="5868737"/>
            <a:ext cx="12192000" cy="999202"/>
          </a:xfrm>
          <a:prstGeom prst="rect">
            <a:avLst/>
          </a:prstGeom>
          <a:solidFill>
            <a:srgbClr val="1A3260"/>
          </a:solidFill>
          <a:ln>
            <a:solidFill>
              <a:srgbClr val="1A32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CE8FB-2B34-1F38-30EF-F656105AF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5018" y="6059063"/>
            <a:ext cx="11029617" cy="598671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Machine Learning Course</a:t>
            </a:r>
          </a:p>
          <a:p>
            <a:pPr algn="r"/>
            <a:r>
              <a:rPr lang="en-US" sz="1300" dirty="0">
                <a:solidFill>
                  <a:schemeClr val="bg1"/>
                </a:solidFill>
              </a:rPr>
              <a:t>Abdel Rahman AlSabbagh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6292A4-DB92-53C1-7A9C-04BF0638C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65" y="6045002"/>
            <a:ext cx="1219035" cy="60875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7884843-D545-5D3D-9228-68540EAA2EDF}"/>
              </a:ext>
            </a:extLst>
          </p:cNvPr>
          <p:cNvSpPr txBox="1">
            <a:spLocks/>
          </p:cNvSpPr>
          <p:nvPr/>
        </p:nvSpPr>
        <p:spPr>
          <a:xfrm>
            <a:off x="352591" y="674054"/>
            <a:ext cx="11258218" cy="6975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cap="none" dirty="0">
                <a:solidFill>
                  <a:schemeClr val="accent1">
                    <a:lumMod val="50000"/>
                  </a:schemeClr>
                </a:solidFill>
              </a:rPr>
              <a:t>Addressing Overfitting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D99E106-11EB-4E70-ECAF-533F5784C5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122" t="65635" b="22570"/>
          <a:stretch/>
        </p:blipFill>
        <p:spPr>
          <a:xfrm>
            <a:off x="1905624" y="1629520"/>
            <a:ext cx="448199" cy="4250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806B205-AEC2-2878-59DE-609A79035D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1101" y="1614003"/>
            <a:ext cx="10077450" cy="42348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6319B9-B3B9-5906-0BA4-5A4EEF765D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122" t="65635" b="22570"/>
          <a:stretch/>
        </p:blipFill>
        <p:spPr>
          <a:xfrm>
            <a:off x="6582473" y="5105400"/>
            <a:ext cx="1696453" cy="409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67647B-C2A8-907F-99B9-CD71FC819D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122" t="65635" b="22570"/>
          <a:stretch/>
        </p:blipFill>
        <p:spPr>
          <a:xfrm>
            <a:off x="933449" y="2631122"/>
            <a:ext cx="994265" cy="42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145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4F7F4C-B5F8-8B20-3368-B9D08D35C096}"/>
              </a:ext>
            </a:extLst>
          </p:cNvPr>
          <p:cNvSpPr/>
          <p:nvPr/>
        </p:nvSpPr>
        <p:spPr>
          <a:xfrm>
            <a:off x="-2" y="5868737"/>
            <a:ext cx="12192000" cy="999202"/>
          </a:xfrm>
          <a:prstGeom prst="rect">
            <a:avLst/>
          </a:prstGeom>
          <a:solidFill>
            <a:srgbClr val="1A3260"/>
          </a:solidFill>
          <a:ln>
            <a:solidFill>
              <a:srgbClr val="1A32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CE8FB-2B34-1F38-30EF-F656105AF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5018" y="6059063"/>
            <a:ext cx="11029617" cy="598671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Machine Learning Course</a:t>
            </a:r>
          </a:p>
          <a:p>
            <a:pPr algn="r"/>
            <a:r>
              <a:rPr lang="en-US" sz="1300" dirty="0">
                <a:solidFill>
                  <a:schemeClr val="bg1"/>
                </a:solidFill>
              </a:rPr>
              <a:t>Abdel Rahman AlSabbagh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6292A4-DB92-53C1-7A9C-04BF0638C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65" y="6045002"/>
            <a:ext cx="1219035" cy="60875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7884843-D545-5D3D-9228-68540EAA2EDF}"/>
              </a:ext>
            </a:extLst>
          </p:cNvPr>
          <p:cNvSpPr txBox="1">
            <a:spLocks/>
          </p:cNvSpPr>
          <p:nvPr/>
        </p:nvSpPr>
        <p:spPr>
          <a:xfrm>
            <a:off x="352591" y="674054"/>
            <a:ext cx="11258218" cy="6975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cap="none" dirty="0">
                <a:solidFill>
                  <a:schemeClr val="accent1">
                    <a:lumMod val="50000"/>
                  </a:schemeClr>
                </a:solidFill>
              </a:rPr>
              <a:t>Addressing Overfitting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D99E106-11EB-4E70-ECAF-533F5784C5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122" t="65635" b="22570"/>
          <a:stretch/>
        </p:blipFill>
        <p:spPr>
          <a:xfrm>
            <a:off x="1905624" y="1629520"/>
            <a:ext cx="448199" cy="4250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E88367-3C87-E907-AA65-8AAE310976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2753" y="1551227"/>
            <a:ext cx="8806489" cy="43104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BB1DF6-DAF8-FBE0-5BD5-5A76198B02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122" t="65635" b="22570"/>
          <a:stretch/>
        </p:blipFill>
        <p:spPr>
          <a:xfrm>
            <a:off x="7743824" y="3706466"/>
            <a:ext cx="994265" cy="29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4844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4F7F4C-B5F8-8B20-3368-B9D08D35C096}"/>
              </a:ext>
            </a:extLst>
          </p:cNvPr>
          <p:cNvSpPr/>
          <p:nvPr/>
        </p:nvSpPr>
        <p:spPr>
          <a:xfrm>
            <a:off x="-2" y="5868737"/>
            <a:ext cx="12192000" cy="999202"/>
          </a:xfrm>
          <a:prstGeom prst="rect">
            <a:avLst/>
          </a:prstGeom>
          <a:solidFill>
            <a:srgbClr val="1A3260"/>
          </a:solidFill>
          <a:ln>
            <a:solidFill>
              <a:srgbClr val="1A32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CE8FB-2B34-1F38-30EF-F656105AF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5018" y="6059063"/>
            <a:ext cx="11029617" cy="598671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Machine Learning Course</a:t>
            </a:r>
          </a:p>
          <a:p>
            <a:pPr algn="r"/>
            <a:r>
              <a:rPr lang="en-US" sz="1300" dirty="0">
                <a:solidFill>
                  <a:schemeClr val="bg1"/>
                </a:solidFill>
              </a:rPr>
              <a:t>Abdel Rahman AlSabbagh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6292A4-DB92-53C1-7A9C-04BF0638C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65" y="6045002"/>
            <a:ext cx="1219035" cy="60875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7884843-D545-5D3D-9228-68540EAA2EDF}"/>
              </a:ext>
            </a:extLst>
          </p:cNvPr>
          <p:cNvSpPr txBox="1">
            <a:spLocks/>
          </p:cNvSpPr>
          <p:nvPr/>
        </p:nvSpPr>
        <p:spPr>
          <a:xfrm>
            <a:off x="352591" y="674054"/>
            <a:ext cx="11258218" cy="6975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cap="none" dirty="0">
                <a:solidFill>
                  <a:schemeClr val="accent1">
                    <a:lumMod val="50000"/>
                  </a:schemeClr>
                </a:solidFill>
              </a:rPr>
              <a:t>Cost Function with Regularization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3E8778-5EE3-2FDA-8064-B4EF9B0E7E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3164" y="1449944"/>
            <a:ext cx="8325667" cy="439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74554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Tech Requirements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4F7F4C-B5F8-8B20-3368-B9D08D35C096}"/>
              </a:ext>
            </a:extLst>
          </p:cNvPr>
          <p:cNvSpPr/>
          <p:nvPr/>
        </p:nvSpPr>
        <p:spPr>
          <a:xfrm>
            <a:off x="-2" y="5858798"/>
            <a:ext cx="12192000" cy="999202"/>
          </a:xfrm>
          <a:prstGeom prst="rect">
            <a:avLst/>
          </a:prstGeom>
          <a:solidFill>
            <a:srgbClr val="1A3260"/>
          </a:solidFill>
          <a:ln>
            <a:solidFill>
              <a:srgbClr val="1A32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CE8FB-2B34-1F38-30EF-F656105AF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5018" y="6059063"/>
            <a:ext cx="11029617" cy="598671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Machine Learning Course</a:t>
            </a:r>
          </a:p>
          <a:p>
            <a:pPr algn="r"/>
            <a:r>
              <a:rPr lang="en-US" sz="1300" dirty="0">
                <a:solidFill>
                  <a:schemeClr val="bg1"/>
                </a:solidFill>
              </a:rPr>
              <a:t>Abdel Rahman AlSabbagh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6292A4-DB92-53C1-7A9C-04BF0638C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65" y="6045002"/>
            <a:ext cx="1219035" cy="60875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7884843-D545-5D3D-9228-68540EAA2EDF}"/>
              </a:ext>
            </a:extLst>
          </p:cNvPr>
          <p:cNvSpPr txBox="1">
            <a:spLocks/>
          </p:cNvSpPr>
          <p:nvPr/>
        </p:nvSpPr>
        <p:spPr>
          <a:xfrm>
            <a:off x="352591" y="674054"/>
            <a:ext cx="10993549" cy="6975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cap="none" dirty="0">
                <a:solidFill>
                  <a:schemeClr val="accent1">
                    <a:lumMod val="50000"/>
                  </a:schemeClr>
                </a:solidFill>
              </a:rPr>
              <a:t>Today’s Quote</a:t>
            </a:r>
            <a:endParaRPr lang="en-US" sz="4000" cap="none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CE5C98D-E67A-953D-2921-A36C7B925D07}"/>
              </a:ext>
            </a:extLst>
          </p:cNvPr>
          <p:cNvSpPr txBox="1">
            <a:spLocks/>
          </p:cNvSpPr>
          <p:nvPr/>
        </p:nvSpPr>
        <p:spPr>
          <a:xfrm>
            <a:off x="228762" y="2356473"/>
            <a:ext cx="11382045" cy="2132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cap="none" dirty="0">
                <a:solidFill>
                  <a:schemeClr val="accent1">
                    <a:lumMod val="50000"/>
                  </a:schemeClr>
                </a:solidFill>
              </a:rPr>
              <a:t>“You are responsible for the pursuit, not the outcome”</a:t>
            </a:r>
          </a:p>
          <a:p>
            <a:pPr algn="ctr"/>
            <a:endParaRPr lang="en-US" sz="3200" cap="none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sz="3200" cap="none" dirty="0">
                <a:solidFill>
                  <a:schemeClr val="accent1">
                    <a:lumMod val="50000"/>
                  </a:schemeClr>
                </a:solidFill>
              </a:rPr>
              <a:t>- Bryant McGill</a:t>
            </a:r>
          </a:p>
        </p:txBody>
      </p:sp>
    </p:spTree>
    <p:extLst>
      <p:ext uri="{BB962C8B-B14F-4D97-AF65-F5344CB8AC3E}">
        <p14:creationId xmlns:p14="http://schemas.microsoft.com/office/powerpoint/2010/main" val="29439373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4F7F4C-B5F8-8B20-3368-B9D08D35C096}"/>
              </a:ext>
            </a:extLst>
          </p:cNvPr>
          <p:cNvSpPr/>
          <p:nvPr/>
        </p:nvSpPr>
        <p:spPr>
          <a:xfrm>
            <a:off x="-2" y="5868737"/>
            <a:ext cx="12192000" cy="999202"/>
          </a:xfrm>
          <a:prstGeom prst="rect">
            <a:avLst/>
          </a:prstGeom>
          <a:solidFill>
            <a:srgbClr val="1A3260"/>
          </a:solidFill>
          <a:ln>
            <a:solidFill>
              <a:srgbClr val="1A32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CE8FB-2B34-1F38-30EF-F656105AF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5018" y="6059063"/>
            <a:ext cx="11029617" cy="598671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Machine Learning Course</a:t>
            </a:r>
          </a:p>
          <a:p>
            <a:pPr algn="r"/>
            <a:r>
              <a:rPr lang="en-US" sz="1300" dirty="0">
                <a:solidFill>
                  <a:schemeClr val="bg1"/>
                </a:solidFill>
              </a:rPr>
              <a:t>Abdel Rahman AlSabbagh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6292A4-DB92-53C1-7A9C-04BF0638C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65" y="6045002"/>
            <a:ext cx="1219035" cy="60875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7884843-D545-5D3D-9228-68540EAA2EDF}"/>
              </a:ext>
            </a:extLst>
          </p:cNvPr>
          <p:cNvSpPr txBox="1">
            <a:spLocks/>
          </p:cNvSpPr>
          <p:nvPr/>
        </p:nvSpPr>
        <p:spPr>
          <a:xfrm>
            <a:off x="352591" y="674054"/>
            <a:ext cx="11258218" cy="6975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cap="none" dirty="0">
                <a:solidFill>
                  <a:schemeClr val="accent1">
                    <a:lumMod val="50000"/>
                  </a:schemeClr>
                </a:solidFill>
              </a:rPr>
              <a:t>Cost Function with Regularization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A856B8-AC70-1A21-BF6B-8F8C9ECA38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609" r="8674" b="40204"/>
          <a:stretch/>
        </p:blipFill>
        <p:spPr>
          <a:xfrm>
            <a:off x="619290" y="1769155"/>
            <a:ext cx="10458285" cy="33196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75B7DD-16C9-874F-51B2-A797463A3F8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2122" t="65635" b="22570"/>
          <a:stretch/>
        </p:blipFill>
        <p:spPr>
          <a:xfrm rot="20181655">
            <a:off x="3911599" y="5051417"/>
            <a:ext cx="994265" cy="42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831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4F7F4C-B5F8-8B20-3368-B9D08D35C096}"/>
              </a:ext>
            </a:extLst>
          </p:cNvPr>
          <p:cNvSpPr/>
          <p:nvPr/>
        </p:nvSpPr>
        <p:spPr>
          <a:xfrm>
            <a:off x="-2" y="5868737"/>
            <a:ext cx="12192000" cy="999202"/>
          </a:xfrm>
          <a:prstGeom prst="rect">
            <a:avLst/>
          </a:prstGeom>
          <a:solidFill>
            <a:srgbClr val="1A3260"/>
          </a:solidFill>
          <a:ln>
            <a:solidFill>
              <a:srgbClr val="1A32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CE8FB-2B34-1F38-30EF-F656105AF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5018" y="6059063"/>
            <a:ext cx="11029617" cy="598671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Machine Learning Course</a:t>
            </a:r>
          </a:p>
          <a:p>
            <a:pPr algn="r"/>
            <a:r>
              <a:rPr lang="en-US" sz="1300" dirty="0">
                <a:solidFill>
                  <a:schemeClr val="bg1"/>
                </a:solidFill>
              </a:rPr>
              <a:t>Abdel Rahman AlSabbagh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6292A4-DB92-53C1-7A9C-04BF0638C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65" y="6045002"/>
            <a:ext cx="1219035" cy="60875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7884843-D545-5D3D-9228-68540EAA2EDF}"/>
              </a:ext>
            </a:extLst>
          </p:cNvPr>
          <p:cNvSpPr txBox="1">
            <a:spLocks/>
          </p:cNvSpPr>
          <p:nvPr/>
        </p:nvSpPr>
        <p:spPr>
          <a:xfrm>
            <a:off x="352591" y="674054"/>
            <a:ext cx="11258218" cy="6975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cap="none" dirty="0">
                <a:solidFill>
                  <a:schemeClr val="accent1">
                    <a:lumMod val="50000"/>
                  </a:schemeClr>
                </a:solidFill>
              </a:rPr>
              <a:t>Cost Function with Regularization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9D9B64-5718-26F4-C4CA-B16BD4521D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0145"/>
          <a:stretch/>
        </p:blipFill>
        <p:spPr>
          <a:xfrm>
            <a:off x="439788" y="2267752"/>
            <a:ext cx="11294847" cy="23224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83218C-BCCE-D82C-4FD6-59A5D87E709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2122" t="65635" b="22570"/>
          <a:stretch/>
        </p:blipFill>
        <p:spPr>
          <a:xfrm>
            <a:off x="1179267" y="3793172"/>
            <a:ext cx="994265" cy="42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7451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4F7F4C-B5F8-8B20-3368-B9D08D35C096}"/>
              </a:ext>
            </a:extLst>
          </p:cNvPr>
          <p:cNvSpPr/>
          <p:nvPr/>
        </p:nvSpPr>
        <p:spPr>
          <a:xfrm>
            <a:off x="-2" y="5868737"/>
            <a:ext cx="12192000" cy="999202"/>
          </a:xfrm>
          <a:prstGeom prst="rect">
            <a:avLst/>
          </a:prstGeom>
          <a:solidFill>
            <a:srgbClr val="1A3260"/>
          </a:solidFill>
          <a:ln>
            <a:solidFill>
              <a:srgbClr val="1A32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CE8FB-2B34-1F38-30EF-F656105AF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5018" y="6059063"/>
            <a:ext cx="11029617" cy="598671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Machine Learning Course</a:t>
            </a:r>
          </a:p>
          <a:p>
            <a:pPr algn="r"/>
            <a:r>
              <a:rPr lang="en-US" sz="1300" dirty="0">
                <a:solidFill>
                  <a:schemeClr val="bg1"/>
                </a:solidFill>
              </a:rPr>
              <a:t>Abdel Rahman AlSabbagh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6292A4-DB92-53C1-7A9C-04BF0638C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65" y="6045002"/>
            <a:ext cx="1219035" cy="60875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7884843-D545-5D3D-9228-68540EAA2EDF}"/>
              </a:ext>
            </a:extLst>
          </p:cNvPr>
          <p:cNvSpPr txBox="1">
            <a:spLocks/>
          </p:cNvSpPr>
          <p:nvPr/>
        </p:nvSpPr>
        <p:spPr>
          <a:xfrm>
            <a:off x="352591" y="674054"/>
            <a:ext cx="11258218" cy="6975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cap="none" dirty="0">
                <a:solidFill>
                  <a:schemeClr val="accent1">
                    <a:lumMod val="50000"/>
                  </a:schemeClr>
                </a:solidFill>
              </a:rPr>
              <a:t>Cost Function with Regularization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F1FA7F-AEBA-5F2B-2D92-04C4195F1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0" y="1957556"/>
            <a:ext cx="10372725" cy="34995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2BC379-6D6C-ECB5-A69A-279E9B3303C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2122" t="65635" b="22570"/>
          <a:stretch/>
        </p:blipFill>
        <p:spPr>
          <a:xfrm>
            <a:off x="3409949" y="1783264"/>
            <a:ext cx="994265" cy="4250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E499B0-E55D-7A12-F6AB-3AE6D24E1AB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2122" t="65635" b="22570"/>
          <a:stretch/>
        </p:blipFill>
        <p:spPr>
          <a:xfrm>
            <a:off x="8315326" y="1657874"/>
            <a:ext cx="2080114" cy="42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9130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4F7F4C-B5F8-8B20-3368-B9D08D35C096}"/>
              </a:ext>
            </a:extLst>
          </p:cNvPr>
          <p:cNvSpPr/>
          <p:nvPr/>
        </p:nvSpPr>
        <p:spPr>
          <a:xfrm>
            <a:off x="-2" y="5868737"/>
            <a:ext cx="12192000" cy="999202"/>
          </a:xfrm>
          <a:prstGeom prst="rect">
            <a:avLst/>
          </a:prstGeom>
          <a:solidFill>
            <a:srgbClr val="1A3260"/>
          </a:solidFill>
          <a:ln>
            <a:solidFill>
              <a:srgbClr val="1A32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CE8FB-2B34-1F38-30EF-F656105AF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5018" y="6059063"/>
            <a:ext cx="11029617" cy="598671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Machine Learning Course</a:t>
            </a:r>
          </a:p>
          <a:p>
            <a:pPr algn="r"/>
            <a:r>
              <a:rPr lang="en-US" sz="1300" dirty="0">
                <a:solidFill>
                  <a:schemeClr val="bg1"/>
                </a:solidFill>
              </a:rPr>
              <a:t>Abdel Rahman AlSabbagh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6292A4-DB92-53C1-7A9C-04BF0638C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65" y="6045002"/>
            <a:ext cx="1219035" cy="60875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7884843-D545-5D3D-9228-68540EAA2EDF}"/>
              </a:ext>
            </a:extLst>
          </p:cNvPr>
          <p:cNvSpPr txBox="1">
            <a:spLocks/>
          </p:cNvSpPr>
          <p:nvPr/>
        </p:nvSpPr>
        <p:spPr>
          <a:xfrm>
            <a:off x="352591" y="674054"/>
            <a:ext cx="11258218" cy="6975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cap="none" dirty="0">
                <a:solidFill>
                  <a:schemeClr val="accent1">
                    <a:lumMod val="50000"/>
                  </a:schemeClr>
                </a:solidFill>
              </a:rPr>
              <a:t>Gradient Descent Implementation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2BC379-6D6C-ECB5-A69A-279E9B3303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122" t="65635" b="22570"/>
          <a:stretch/>
        </p:blipFill>
        <p:spPr>
          <a:xfrm>
            <a:off x="3409949" y="1783264"/>
            <a:ext cx="994265" cy="4250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E499B0-E55D-7A12-F6AB-3AE6D24E1A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122" t="65635" b="22570"/>
          <a:stretch/>
        </p:blipFill>
        <p:spPr>
          <a:xfrm>
            <a:off x="8315326" y="1657874"/>
            <a:ext cx="2080114" cy="4250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09AE15-3081-9C4F-F195-9DF8AD7180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7096" y="1653896"/>
            <a:ext cx="9697803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219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005839"/>
            <a:ext cx="3081576" cy="69413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4" y="2268762"/>
            <a:ext cx="3081576" cy="45158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sabbagh@ieee.org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FBC4328A-100A-7830-0021-72026091B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0723" y="3013203"/>
            <a:ext cx="2986167" cy="2986167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26783603-8ECD-35F4-293B-0DDFB4240315}"/>
              </a:ext>
            </a:extLst>
          </p:cNvPr>
          <p:cNvSpPr txBox="1">
            <a:spLocks/>
          </p:cNvSpPr>
          <p:nvPr/>
        </p:nvSpPr>
        <p:spPr>
          <a:xfrm>
            <a:off x="8296274" y="1634893"/>
            <a:ext cx="3090615" cy="5837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2"/>
                </a:solidFill>
              </a:rPr>
              <a:t>Next lecture will be In-Person on Mon, 22.5.2023, In </a:t>
            </a:r>
            <a:r>
              <a:rPr lang="en-US" sz="1400" dirty="0" err="1">
                <a:solidFill>
                  <a:schemeClr val="bg2"/>
                </a:solidFill>
              </a:rPr>
              <a:t>Shaa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allah</a:t>
            </a:r>
            <a:r>
              <a:rPr lang="en-US" sz="1400" dirty="0">
                <a:solidFill>
                  <a:schemeClr val="bg2"/>
                </a:solidFill>
              </a:rPr>
              <a:t>!</a:t>
            </a:r>
          </a:p>
          <a:p>
            <a:endParaRPr lang="en-US" sz="1400" dirty="0">
              <a:solidFill>
                <a:schemeClr val="bg2"/>
              </a:solidFill>
            </a:endParaRPr>
          </a:p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D09A52B-AC04-C0A0-353D-0F575665640E}"/>
              </a:ext>
            </a:extLst>
          </p:cNvPr>
          <p:cNvSpPr txBox="1">
            <a:spLocks/>
          </p:cNvSpPr>
          <p:nvPr/>
        </p:nvSpPr>
        <p:spPr>
          <a:xfrm>
            <a:off x="8296274" y="2685848"/>
            <a:ext cx="3081576" cy="40925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/>
                </a:solidFill>
              </a:rPr>
              <a:t>Connect on </a:t>
            </a:r>
            <a:r>
              <a:rPr lang="en-US" dirty="0" err="1">
                <a:solidFill>
                  <a:schemeClr val="bg2"/>
                </a:solidFill>
              </a:rPr>
              <a:t>Linkedin</a:t>
            </a:r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Tech Requirements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4F7F4C-B5F8-8B20-3368-B9D08D35C096}"/>
              </a:ext>
            </a:extLst>
          </p:cNvPr>
          <p:cNvSpPr/>
          <p:nvPr/>
        </p:nvSpPr>
        <p:spPr>
          <a:xfrm>
            <a:off x="-2" y="5868737"/>
            <a:ext cx="12192000" cy="999202"/>
          </a:xfrm>
          <a:prstGeom prst="rect">
            <a:avLst/>
          </a:prstGeom>
          <a:solidFill>
            <a:srgbClr val="1A3260"/>
          </a:solidFill>
          <a:ln>
            <a:solidFill>
              <a:srgbClr val="1A32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CE8FB-2B34-1F38-30EF-F656105AF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5018" y="6059063"/>
            <a:ext cx="11029617" cy="598671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Machine Learning Course</a:t>
            </a:r>
          </a:p>
          <a:p>
            <a:pPr algn="r"/>
            <a:r>
              <a:rPr lang="en-US" sz="1300" dirty="0">
                <a:solidFill>
                  <a:schemeClr val="bg1"/>
                </a:solidFill>
              </a:rPr>
              <a:t>Abdel Rahman AlSabbagh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6292A4-DB92-53C1-7A9C-04BF0638C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65" y="6045002"/>
            <a:ext cx="1219035" cy="60875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7884843-D545-5D3D-9228-68540EAA2EDF}"/>
              </a:ext>
            </a:extLst>
          </p:cNvPr>
          <p:cNvSpPr txBox="1">
            <a:spLocks/>
          </p:cNvSpPr>
          <p:nvPr/>
        </p:nvSpPr>
        <p:spPr>
          <a:xfrm>
            <a:off x="352591" y="674054"/>
            <a:ext cx="10993549" cy="6975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cap="none" dirty="0">
                <a:solidFill>
                  <a:schemeClr val="accent1">
                    <a:lumMod val="50000"/>
                  </a:schemeClr>
                </a:solidFill>
              </a:rPr>
              <a:t>Introduction to Classification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E6EBAA9B-1C8C-0AD3-8035-ACF3209D22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0411211"/>
              </p:ext>
            </p:extLst>
          </p:nvPr>
        </p:nvGraphicFramePr>
        <p:xfrm>
          <a:off x="457365" y="1547865"/>
          <a:ext cx="11277269" cy="3878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23465336-B205-C251-1823-8AA2C888851E}"/>
              </a:ext>
            </a:extLst>
          </p:cNvPr>
          <p:cNvSpPr txBox="1">
            <a:spLocks/>
          </p:cNvSpPr>
          <p:nvPr/>
        </p:nvSpPr>
        <p:spPr>
          <a:xfrm>
            <a:off x="457365" y="1543886"/>
            <a:ext cx="11382045" cy="42185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accent1">
                    <a:lumMod val="50000"/>
                  </a:schemeClr>
                </a:solidFill>
              </a:rPr>
              <a:t>Logistic regression.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accent1">
                    <a:lumMod val="50000"/>
                  </a:schemeClr>
                </a:solidFill>
              </a:rPr>
              <a:t>Decision boundary.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accent1">
                    <a:lumMod val="50000"/>
                  </a:schemeClr>
                </a:solidFill>
              </a:rPr>
              <a:t>Cost function for logistic regression.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accent1">
                    <a:lumMod val="50000"/>
                  </a:schemeClr>
                </a:solidFill>
              </a:rPr>
              <a:t>Gradient descent implementation.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accent1">
                    <a:lumMod val="50000"/>
                  </a:schemeClr>
                </a:solidFill>
              </a:rPr>
              <a:t>Overfitting.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accent1">
                    <a:lumMod val="50000"/>
                  </a:schemeClr>
                </a:solidFill>
              </a:rPr>
              <a:t>Addressing overfitting.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accent1">
                    <a:lumMod val="50000"/>
                  </a:schemeClr>
                </a:solidFill>
              </a:rPr>
              <a:t>Cost function with regularization.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accent1">
                    <a:lumMod val="50000"/>
                  </a:schemeClr>
                </a:solidFill>
              </a:rPr>
              <a:t>Regularized gradient descent.</a:t>
            </a:r>
          </a:p>
          <a:p>
            <a:endParaRPr lang="en-US" cap="none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cap="none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cap="none" dirty="0">
                <a:solidFill>
                  <a:schemeClr val="accent1">
                    <a:lumMod val="50000"/>
                  </a:schemeClr>
                </a:solidFill>
              </a:rPr>
              <a:t>Source: Machine Learning Specialization by Andrew Ng and Stanford Online.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cap="none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cap="none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6042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Tech Requirements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4F7F4C-B5F8-8B20-3368-B9D08D35C096}"/>
              </a:ext>
            </a:extLst>
          </p:cNvPr>
          <p:cNvSpPr/>
          <p:nvPr/>
        </p:nvSpPr>
        <p:spPr>
          <a:xfrm>
            <a:off x="-2" y="5868737"/>
            <a:ext cx="12192000" cy="999202"/>
          </a:xfrm>
          <a:prstGeom prst="rect">
            <a:avLst/>
          </a:prstGeom>
          <a:solidFill>
            <a:srgbClr val="1A3260"/>
          </a:solidFill>
          <a:ln>
            <a:solidFill>
              <a:srgbClr val="1A32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CE8FB-2B34-1F38-30EF-F656105AF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5018" y="6059063"/>
            <a:ext cx="11029617" cy="598671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Machine Learning Course</a:t>
            </a:r>
          </a:p>
          <a:p>
            <a:pPr algn="r"/>
            <a:r>
              <a:rPr lang="en-US" sz="1300" dirty="0">
                <a:solidFill>
                  <a:schemeClr val="bg1"/>
                </a:solidFill>
              </a:rPr>
              <a:t>Abdel Rahman AlSabbagh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6292A4-DB92-53C1-7A9C-04BF0638C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65" y="6045002"/>
            <a:ext cx="1219035" cy="60875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7884843-D545-5D3D-9228-68540EAA2EDF}"/>
              </a:ext>
            </a:extLst>
          </p:cNvPr>
          <p:cNvSpPr txBox="1">
            <a:spLocks/>
          </p:cNvSpPr>
          <p:nvPr/>
        </p:nvSpPr>
        <p:spPr>
          <a:xfrm>
            <a:off x="352591" y="674054"/>
            <a:ext cx="10993549" cy="6975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cap="none" dirty="0">
                <a:solidFill>
                  <a:schemeClr val="accent1">
                    <a:lumMod val="50000"/>
                  </a:schemeClr>
                </a:solidFill>
              </a:rPr>
              <a:t>Classification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E6EBAA9B-1C8C-0AD3-8035-ACF3209D2230}"/>
              </a:ext>
            </a:extLst>
          </p:cNvPr>
          <p:cNvGraphicFramePr/>
          <p:nvPr/>
        </p:nvGraphicFramePr>
        <p:xfrm>
          <a:off x="457365" y="1547865"/>
          <a:ext cx="11277269" cy="3878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50240E4-7299-F467-4B4D-D586E3085F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13719" y="1371600"/>
            <a:ext cx="10267947" cy="445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99693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Tech Requirements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4F7F4C-B5F8-8B20-3368-B9D08D35C096}"/>
              </a:ext>
            </a:extLst>
          </p:cNvPr>
          <p:cNvSpPr/>
          <p:nvPr/>
        </p:nvSpPr>
        <p:spPr>
          <a:xfrm>
            <a:off x="-2" y="5868737"/>
            <a:ext cx="12192000" cy="999202"/>
          </a:xfrm>
          <a:prstGeom prst="rect">
            <a:avLst/>
          </a:prstGeom>
          <a:solidFill>
            <a:srgbClr val="1A3260"/>
          </a:solidFill>
          <a:ln>
            <a:solidFill>
              <a:srgbClr val="1A32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CE8FB-2B34-1F38-30EF-F656105AF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5018" y="6059063"/>
            <a:ext cx="11029617" cy="598671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Machine Learning Course</a:t>
            </a:r>
          </a:p>
          <a:p>
            <a:pPr algn="r"/>
            <a:r>
              <a:rPr lang="en-US" sz="1300" dirty="0">
                <a:solidFill>
                  <a:schemeClr val="bg1"/>
                </a:solidFill>
              </a:rPr>
              <a:t>Abdel Rahman AlSabbagh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6292A4-DB92-53C1-7A9C-04BF0638C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65" y="6045002"/>
            <a:ext cx="1219035" cy="60875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7884843-D545-5D3D-9228-68540EAA2EDF}"/>
              </a:ext>
            </a:extLst>
          </p:cNvPr>
          <p:cNvSpPr txBox="1">
            <a:spLocks/>
          </p:cNvSpPr>
          <p:nvPr/>
        </p:nvSpPr>
        <p:spPr>
          <a:xfrm>
            <a:off x="352591" y="674054"/>
            <a:ext cx="10993549" cy="6975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cap="none" dirty="0">
                <a:solidFill>
                  <a:schemeClr val="accent1">
                    <a:lumMod val="50000"/>
                  </a:schemeClr>
                </a:solidFill>
              </a:rPr>
              <a:t>Classification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E6EBAA9B-1C8C-0AD3-8035-ACF3209D2230}"/>
              </a:ext>
            </a:extLst>
          </p:cNvPr>
          <p:cNvGraphicFramePr/>
          <p:nvPr/>
        </p:nvGraphicFramePr>
        <p:xfrm>
          <a:off x="457365" y="1547865"/>
          <a:ext cx="11277269" cy="3878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BD7306A-751E-A8BD-2D53-CA366D4F3B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4563" y="1363748"/>
            <a:ext cx="10530525" cy="446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08034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Tech Requirements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4F7F4C-B5F8-8B20-3368-B9D08D35C096}"/>
              </a:ext>
            </a:extLst>
          </p:cNvPr>
          <p:cNvSpPr/>
          <p:nvPr/>
        </p:nvSpPr>
        <p:spPr>
          <a:xfrm>
            <a:off x="-2" y="5868737"/>
            <a:ext cx="12192000" cy="999202"/>
          </a:xfrm>
          <a:prstGeom prst="rect">
            <a:avLst/>
          </a:prstGeom>
          <a:solidFill>
            <a:srgbClr val="1A3260"/>
          </a:solidFill>
          <a:ln>
            <a:solidFill>
              <a:srgbClr val="1A32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CE8FB-2B34-1F38-30EF-F656105AF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5018" y="6059063"/>
            <a:ext cx="11029617" cy="598671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Machine Learning Course</a:t>
            </a:r>
          </a:p>
          <a:p>
            <a:pPr algn="r"/>
            <a:r>
              <a:rPr lang="en-US" sz="1300" dirty="0">
                <a:solidFill>
                  <a:schemeClr val="bg1"/>
                </a:solidFill>
              </a:rPr>
              <a:t>Abdel Rahman AlSabbagh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6292A4-DB92-53C1-7A9C-04BF0638C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65" y="6045002"/>
            <a:ext cx="1219035" cy="60875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7884843-D545-5D3D-9228-68540EAA2EDF}"/>
              </a:ext>
            </a:extLst>
          </p:cNvPr>
          <p:cNvSpPr txBox="1">
            <a:spLocks/>
          </p:cNvSpPr>
          <p:nvPr/>
        </p:nvSpPr>
        <p:spPr>
          <a:xfrm>
            <a:off x="352591" y="674054"/>
            <a:ext cx="10993549" cy="6975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cap="none" dirty="0">
                <a:solidFill>
                  <a:schemeClr val="accent1">
                    <a:lumMod val="50000"/>
                  </a:schemeClr>
                </a:solidFill>
              </a:rPr>
              <a:t>Classification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E6EBAA9B-1C8C-0AD3-8035-ACF3209D2230}"/>
              </a:ext>
            </a:extLst>
          </p:cNvPr>
          <p:cNvGraphicFramePr/>
          <p:nvPr/>
        </p:nvGraphicFramePr>
        <p:xfrm>
          <a:off x="457365" y="1547865"/>
          <a:ext cx="11277269" cy="3878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F73163B-E521-947F-0E57-C33E5007D7B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23215"/>
          <a:stretch/>
        </p:blipFill>
        <p:spPr>
          <a:xfrm>
            <a:off x="352591" y="1431234"/>
            <a:ext cx="11029616" cy="40469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39CF09-CF03-6CE4-5537-8D58F07CA8C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9163" t="78481" r="57356" b="3477"/>
          <a:stretch/>
        </p:blipFill>
        <p:spPr>
          <a:xfrm>
            <a:off x="8981495" y="3707295"/>
            <a:ext cx="3071191" cy="79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5891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Tech Requirements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4F7F4C-B5F8-8B20-3368-B9D08D35C096}"/>
              </a:ext>
            </a:extLst>
          </p:cNvPr>
          <p:cNvSpPr/>
          <p:nvPr/>
        </p:nvSpPr>
        <p:spPr>
          <a:xfrm>
            <a:off x="-2" y="5868737"/>
            <a:ext cx="12192000" cy="999202"/>
          </a:xfrm>
          <a:prstGeom prst="rect">
            <a:avLst/>
          </a:prstGeom>
          <a:solidFill>
            <a:srgbClr val="1A3260"/>
          </a:solidFill>
          <a:ln>
            <a:solidFill>
              <a:srgbClr val="1A32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CE8FB-2B34-1F38-30EF-F656105AF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5018" y="6059063"/>
            <a:ext cx="11029617" cy="598671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Machine Learning Course</a:t>
            </a:r>
          </a:p>
          <a:p>
            <a:pPr algn="r"/>
            <a:r>
              <a:rPr lang="en-US" sz="1300" dirty="0">
                <a:solidFill>
                  <a:schemeClr val="bg1"/>
                </a:solidFill>
              </a:rPr>
              <a:t>Abdel Rahman AlSabbagh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6292A4-DB92-53C1-7A9C-04BF0638C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65" y="6045002"/>
            <a:ext cx="1219035" cy="60875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7884843-D545-5D3D-9228-68540EAA2EDF}"/>
              </a:ext>
            </a:extLst>
          </p:cNvPr>
          <p:cNvSpPr txBox="1">
            <a:spLocks/>
          </p:cNvSpPr>
          <p:nvPr/>
        </p:nvSpPr>
        <p:spPr>
          <a:xfrm>
            <a:off x="352591" y="674054"/>
            <a:ext cx="10993549" cy="6975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cap="none" dirty="0">
                <a:solidFill>
                  <a:schemeClr val="accent1">
                    <a:lumMod val="50000"/>
                  </a:schemeClr>
                </a:solidFill>
              </a:rPr>
              <a:t>Logistic Regression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E6EBAA9B-1C8C-0AD3-8035-ACF3209D2230}"/>
              </a:ext>
            </a:extLst>
          </p:cNvPr>
          <p:cNvGraphicFramePr/>
          <p:nvPr/>
        </p:nvGraphicFramePr>
        <p:xfrm>
          <a:off x="457365" y="1547865"/>
          <a:ext cx="11277269" cy="3878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A794772-3826-703B-A440-F5EA62E8BB8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5059" b="12772"/>
          <a:stretch/>
        </p:blipFill>
        <p:spPr>
          <a:xfrm>
            <a:off x="1579418" y="1561926"/>
            <a:ext cx="8539894" cy="413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92580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Tech Requirements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4F7F4C-B5F8-8B20-3368-B9D08D35C096}"/>
              </a:ext>
            </a:extLst>
          </p:cNvPr>
          <p:cNvSpPr/>
          <p:nvPr/>
        </p:nvSpPr>
        <p:spPr>
          <a:xfrm>
            <a:off x="-2" y="5868737"/>
            <a:ext cx="12192000" cy="999202"/>
          </a:xfrm>
          <a:prstGeom prst="rect">
            <a:avLst/>
          </a:prstGeom>
          <a:solidFill>
            <a:srgbClr val="1A3260"/>
          </a:solidFill>
          <a:ln>
            <a:solidFill>
              <a:srgbClr val="1A32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CE8FB-2B34-1F38-30EF-F656105AF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5018" y="6059063"/>
            <a:ext cx="11029617" cy="598671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Machine Learning Course</a:t>
            </a:r>
          </a:p>
          <a:p>
            <a:pPr algn="r"/>
            <a:r>
              <a:rPr lang="en-US" sz="1300" dirty="0">
                <a:solidFill>
                  <a:schemeClr val="bg1"/>
                </a:solidFill>
              </a:rPr>
              <a:t>Abdel Rahman AlSabbagh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6292A4-DB92-53C1-7A9C-04BF0638C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65" y="6045002"/>
            <a:ext cx="1219035" cy="60875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7884843-D545-5D3D-9228-68540EAA2EDF}"/>
              </a:ext>
            </a:extLst>
          </p:cNvPr>
          <p:cNvSpPr txBox="1">
            <a:spLocks/>
          </p:cNvSpPr>
          <p:nvPr/>
        </p:nvSpPr>
        <p:spPr>
          <a:xfrm>
            <a:off x="352591" y="674054"/>
            <a:ext cx="10993549" cy="6975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cap="none" dirty="0">
                <a:solidFill>
                  <a:schemeClr val="accent1">
                    <a:lumMod val="50000"/>
                  </a:schemeClr>
                </a:solidFill>
              </a:rPr>
              <a:t>Logistic Regression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E6EBAA9B-1C8C-0AD3-8035-ACF3209D2230}"/>
              </a:ext>
            </a:extLst>
          </p:cNvPr>
          <p:cNvGraphicFramePr/>
          <p:nvPr/>
        </p:nvGraphicFramePr>
        <p:xfrm>
          <a:off x="457365" y="1547865"/>
          <a:ext cx="11277269" cy="3878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23B755C-2195-F7E2-1BFB-A0CA4D9263E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32319"/>
          <a:stretch/>
        </p:blipFill>
        <p:spPr>
          <a:xfrm>
            <a:off x="352590" y="1569191"/>
            <a:ext cx="5541313" cy="40389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5C6D8E-0051-8BD1-9A2C-6C09811C2B3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59824" r="1435"/>
          <a:stretch/>
        </p:blipFill>
        <p:spPr>
          <a:xfrm>
            <a:off x="6365679" y="2393100"/>
            <a:ext cx="5368955" cy="23567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165E50A-1505-C06B-8F27-FB5C0134F05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62122" t="65635" b="22570"/>
          <a:stretch/>
        </p:blipFill>
        <p:spPr>
          <a:xfrm>
            <a:off x="884584" y="5108762"/>
            <a:ext cx="2938478" cy="4693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B45527E-562A-4C54-EA0B-5B003B94AAF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62122" t="65635" b="22570"/>
          <a:stretch/>
        </p:blipFill>
        <p:spPr>
          <a:xfrm>
            <a:off x="6417366" y="2393100"/>
            <a:ext cx="506895" cy="46936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95659E4-9D41-8192-6FE3-6BCE0D613C7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62122" t="65635" b="22570"/>
          <a:stretch/>
        </p:blipFill>
        <p:spPr>
          <a:xfrm>
            <a:off x="11227739" y="2275405"/>
            <a:ext cx="506895" cy="46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008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780804C8C43249A08DF71216541B2C" ma:contentTypeVersion="13" ma:contentTypeDescription="Create a new document." ma:contentTypeScope="" ma:versionID="00e18e249e9b1365035e9dabecb9d863">
  <xsd:schema xmlns:xsd="http://www.w3.org/2001/XMLSchema" xmlns:xs="http://www.w3.org/2001/XMLSchema" xmlns:p="http://schemas.microsoft.com/office/2006/metadata/properties" xmlns:ns3="3671305a-46cd-4efb-839e-db89605a03ff" xmlns:ns4="19ed079f-2ee1-474d-8970-d6858e2cc96a" targetNamespace="http://schemas.microsoft.com/office/2006/metadata/properties" ma:root="true" ma:fieldsID="45a11eb9fd233879b9cb255bc1d75a02" ns3:_="" ns4:_="">
    <xsd:import namespace="3671305a-46cd-4efb-839e-db89605a03ff"/>
    <xsd:import namespace="19ed079f-2ee1-474d-8970-d6858e2cc96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71305a-46cd-4efb-839e-db89605a03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ed079f-2ee1-474d-8970-d6858e2cc96a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671305a-46cd-4efb-839e-db89605a03ff" xsi:nil="true"/>
  </documentManagement>
</p:properties>
</file>

<file path=customXml/itemProps1.xml><?xml version="1.0" encoding="utf-8"?>
<ds:datastoreItem xmlns:ds="http://schemas.openxmlformats.org/officeDocument/2006/customXml" ds:itemID="{93E2BB23-AF15-4CB6-8CA0-D2D78505A3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71305a-46cd-4efb-839e-db89605a03ff"/>
    <ds:schemaRef ds:uri="19ed079f-2ee1-474d-8970-d6858e2cc96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E40BD3F-92E4-45F1-BB07-F9FBE8BE7D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B62040-F1DC-478F-AD9C-7A2C1FD01B83}">
  <ds:schemaRefs>
    <ds:schemaRef ds:uri="http://purl.org/dc/elements/1.1/"/>
    <ds:schemaRef ds:uri="http://purl.org/dc/terms/"/>
    <ds:schemaRef ds:uri="http://schemas.microsoft.com/office/infopath/2007/PartnerControls"/>
    <ds:schemaRef ds:uri="19ed079f-2ee1-474d-8970-d6858e2cc96a"/>
    <ds:schemaRef ds:uri="http://www.w3.org/XML/1998/namespace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3671305a-46cd-4efb-839e-db89605a03ff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machine_learning_lecture_3</Template>
  <TotalTime>292</TotalTime>
  <Words>480</Words>
  <Application>Microsoft Office PowerPoint</Application>
  <PresentationFormat>Widescreen</PresentationFormat>
  <Paragraphs>173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Gill Sans MT</vt:lpstr>
      <vt:lpstr>MinionPro-Regular</vt:lpstr>
      <vt:lpstr>Wingdings 2</vt:lpstr>
      <vt:lpstr>Dividend</vt:lpstr>
      <vt:lpstr>Machine learning course</vt:lpstr>
      <vt:lpstr>Tech Requirements</vt:lpstr>
      <vt:lpstr>Tech Requirements</vt:lpstr>
      <vt:lpstr>Tech Requirements</vt:lpstr>
      <vt:lpstr>Tech Requirements</vt:lpstr>
      <vt:lpstr>Tech Requirements</vt:lpstr>
      <vt:lpstr>Tech Requirements</vt:lpstr>
      <vt:lpstr>Tech Requirements</vt:lpstr>
      <vt:lpstr>Tech Requirements</vt:lpstr>
      <vt:lpstr>Tech Requirements</vt:lpstr>
      <vt:lpstr>Tech Requirements</vt:lpstr>
      <vt:lpstr>Tech Requirements</vt:lpstr>
      <vt:lpstr>Tech Requirements</vt:lpstr>
      <vt:lpstr>Tech Requireents</vt:lpstr>
      <vt:lpstr>Tech Requireents</vt:lpstr>
      <vt:lpstr>Tech Requireents</vt:lpstr>
      <vt:lpstr>Tech Requireents</vt:lpstr>
      <vt:lpstr>Tech Requireents</vt:lpstr>
      <vt:lpstr>Tech Requireents</vt:lpstr>
      <vt:lpstr>Tech Requireents</vt:lpstr>
      <vt:lpstr>Tech Requireents</vt:lpstr>
      <vt:lpstr>Tech Requireents</vt:lpstr>
      <vt:lpstr>Tech Requireents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course</dc:title>
  <dc:creator>Abdel Rahman Mutaz Mahdi AlSabbagh</dc:creator>
  <cp:lastModifiedBy>Abdel Rahman Mutaz Mahdi AlSabbagh</cp:lastModifiedBy>
  <cp:revision>2</cp:revision>
  <dcterms:created xsi:type="dcterms:W3CDTF">2023-05-18T16:12:13Z</dcterms:created>
  <dcterms:modified xsi:type="dcterms:W3CDTF">2023-05-22T12:00:20Z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0x010100A1780804C8C43249A08DF71216541B2C</vt:lpwstr>
  </property>
</Properties>
</file>