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C096B-477F-4AD2-ABA9-CFE1BA74E344}" v="215" dt="2024-11-08T13:09:31.824"/>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68"/>
        <p:guide pos="408"/>
        <p:guide orient="horz" pos="3912"/>
        <p:guide pos="7272"/>
        <p:guide orient="horz" pos="165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11/8/2024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11/8/2024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11/8/2024</a:t>
            </a:fld>
            <a:endParaRPr lang="en-US"/>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11/8/2024</a:t>
            </a:fld>
            <a:endParaRPr lang="en-US" sz="110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bdulSarban/Vi_Intership_Major_Project" TargetMode="External"/><Relationship Id="rId2" Type="http://schemas.openxmlformats.org/officeDocument/2006/relationships/image" Target="../media/image1.jpeg"/><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015412" y="4141999"/>
            <a:ext cx="7010769" cy="2076578"/>
          </a:xfrm>
        </p:spPr>
        <p:txBody>
          <a:bodyPr vert="horz" lIns="91440" tIns="45720" rIns="91440" bIns="45720" rtlCol="0" anchor="t">
            <a:noAutofit/>
          </a:bodyPr>
          <a:lstStyle/>
          <a:p>
            <a:r>
              <a:rPr lang="en-US" b="0" dirty="0">
                <a:solidFill>
                  <a:schemeClr val="tx1"/>
                </a:solidFill>
                <a:latin typeface="Arial"/>
                <a:cs typeface="Arial"/>
              </a:rPr>
              <a:t>Abdul Mahatab Sarban</a:t>
            </a:r>
            <a:endParaRPr lang="en-US">
              <a:solidFill>
                <a:schemeClr val="tx1"/>
              </a:solidFill>
              <a:latin typeface="Arial"/>
              <a:cs typeface="Arial"/>
            </a:endParaRPr>
          </a:p>
          <a:p>
            <a:r>
              <a:rPr lang="en-US" b="0" dirty="0">
                <a:solidFill>
                  <a:srgbClr val="333333"/>
                </a:solidFill>
                <a:latin typeface="Arial"/>
                <a:ea typeface="+mj-lt"/>
                <a:cs typeface="+mj-lt"/>
              </a:rPr>
              <a:t>AICTE Internship Student Registration ID) : STU65edfcd6637731710095574</a:t>
            </a:r>
            <a:r>
              <a:rPr lang="en-US" b="0" dirty="0">
                <a:solidFill>
                  <a:schemeClr val="tx1"/>
                </a:solidFill>
                <a:latin typeface="Arial"/>
                <a:cs typeface="Arial"/>
              </a:rPr>
              <a:t>,</a:t>
            </a:r>
            <a:endParaRPr lang="en-US">
              <a:solidFill>
                <a:schemeClr val="tx1"/>
              </a:solidFill>
              <a:latin typeface="Arial"/>
              <a:cs typeface="Arial"/>
            </a:endParaRPr>
          </a:p>
          <a:p>
            <a:r>
              <a:rPr lang="en-US" b="0" err="1">
                <a:solidFill>
                  <a:schemeClr val="tx1"/>
                </a:solidFill>
                <a:latin typeface="Arial"/>
                <a:cs typeface="Arial"/>
              </a:rPr>
              <a:t>Sinhgad</a:t>
            </a:r>
            <a:r>
              <a:rPr lang="en-US" b="0" dirty="0">
                <a:solidFill>
                  <a:schemeClr val="tx1"/>
                </a:solidFill>
                <a:latin typeface="Arial"/>
                <a:cs typeface="Arial"/>
              </a:rPr>
              <a:t> Acadamy of Engineering Pune,</a:t>
            </a:r>
          </a:p>
          <a:p>
            <a:r>
              <a:rPr lang="en-US" b="0" dirty="0">
                <a:solidFill>
                  <a:schemeClr val="tx1"/>
                </a:solidFill>
                <a:latin typeface="Arial"/>
                <a:cs typeface="Arial"/>
              </a:rPr>
              <a:t>Third year (Electronics and Telecommunication).</a:t>
            </a:r>
            <a:endParaRPr lang="en-IN" b="0">
              <a:solidFill>
                <a:schemeClr val="tx1"/>
              </a:solidFill>
              <a:latin typeface="Arial"/>
              <a:cs typeface="Aria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174520" y="2050553"/>
            <a:ext cx="10137071" cy="743448"/>
          </a:xfrm>
        </p:spPr>
        <p:txBody>
          <a:bodyPr>
            <a:normAutofit fontScale="90000"/>
          </a:bodyPr>
          <a:lstStyle/>
          <a:p>
            <a:r>
              <a:rPr lang="en-GB" sz="3200" dirty="0">
                <a:latin typeface="Arial"/>
                <a:ea typeface="+mn-lt"/>
                <a:cs typeface="+mn-lt"/>
              </a:rPr>
              <a:t>Comprehensive Data Analysis on Illness Prevalence in Patients</a:t>
            </a:r>
            <a:endParaRPr lang="en-US">
              <a:latin typeface="Arial"/>
              <a:cs typeface="Arial"/>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956443" cy="3834528"/>
          </a:xfrm>
        </p:spPr>
        <p:txBody>
          <a:bodyPr vert="horz" lIns="91440" tIns="45720" rIns="91440" bIns="45720" rtlCol="0" anchor="t">
            <a:noAutofit/>
          </a:bodyPr>
          <a:lstStyle/>
          <a:p>
            <a:r>
              <a:rPr lang="en-US" sz="3200" dirty="0">
                <a:latin typeface="Arial"/>
                <a:ea typeface="+mn-lt"/>
                <a:cs typeface="+mn-lt"/>
              </a:rPr>
              <a:t>Analyze the dataset to determine how many individuals report different counts of illnesses. This helps understand the spread and frequency of reported illnesses among the surveyed population.</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a:t>PROBLEM  STATEMENT</a:t>
            </a:r>
            <a:endParaRPr lang="en-IN"/>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vert="horz" lIns="91440" tIns="45720" rIns="91440" bIns="45720" rtlCol="0" anchor="t">
            <a:noAutofit/>
          </a:bodyPr>
          <a:lstStyle/>
          <a:p>
            <a:pPr>
              <a:buFont typeface="Arial"/>
              <a:buChar char="•"/>
            </a:pPr>
            <a:r>
              <a:rPr lang="en-GB" sz="2400" dirty="0"/>
              <a:t>Project Description</a:t>
            </a:r>
            <a:br>
              <a:rPr lang="en-GB" sz="2400" dirty="0"/>
            </a:br>
            <a:br>
              <a:rPr lang="en-GB" sz="2400" dirty="0"/>
            </a:br>
            <a:r>
              <a:rPr lang="en-GB" sz="2500" b="0" dirty="0">
                <a:latin typeface="Arial"/>
                <a:ea typeface="+mj-lt"/>
                <a:cs typeface="+mj-lt"/>
              </a:rPr>
              <a:t>This analysis was conducted using a dataset containing demographic and health-related variables. By categorizing individuals based on their count of illnesses, we aimed to identify patterns that could be relevant for healthcare providers and researchers.</a:t>
            </a:r>
            <a:br>
              <a:rPr lang="en-GB" sz="2500" b="0" dirty="0">
                <a:latin typeface="Arial"/>
                <a:ea typeface="+mj-lt"/>
                <a:cs typeface="+mj-lt"/>
              </a:rPr>
            </a:br>
            <a:endParaRPr lang="en-US" sz="2500" b="0">
              <a:solidFill>
                <a:srgbClr val="000000"/>
              </a:solidFill>
              <a:latin typeface="Arial"/>
              <a:cs typeface="Arial"/>
            </a:endParaRPr>
          </a:p>
          <a:p>
            <a:pPr>
              <a:buFont typeface="Arial"/>
              <a:buChar char="•"/>
            </a:pPr>
            <a:r>
              <a:rPr lang="en-GB" sz="2500" b="0" dirty="0">
                <a:latin typeface="Arial"/>
                <a:ea typeface="+mj-lt"/>
                <a:cs typeface="+mj-lt"/>
              </a:rPr>
              <a:t>The findings were visualized using Python libraries to create clear and interpretable charts.</a:t>
            </a:r>
            <a:endParaRPr lang="en-GB" sz="2500">
              <a:latin typeface="Arial"/>
              <a:ea typeface="+mj-lt"/>
              <a:cs typeface="+mj-lt"/>
            </a:endParaRPr>
          </a:p>
          <a:p>
            <a:pPr>
              <a:spcBef>
                <a:spcPts val="1000"/>
              </a:spcBef>
            </a:pPr>
            <a:endParaRPr lang="en-GB" sz="24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vert="horz" lIns="91440" tIns="45720" rIns="91440" bIns="45720" rtlCol="0" anchor="t">
            <a:normAutofit/>
          </a:bodyPr>
          <a:lstStyle/>
          <a:p>
            <a:pPr algn="just"/>
            <a:r>
              <a:rPr lang="en-IN" sz="3600" dirty="0">
                <a:ea typeface="+mn-lt"/>
                <a:cs typeface="+mn-lt"/>
              </a:rPr>
              <a:t>Healthcare analysts</a:t>
            </a:r>
            <a:endParaRPr lang="en-IN" sz="3600" dirty="0"/>
          </a:p>
          <a:p>
            <a:pPr algn="just"/>
            <a:r>
              <a:rPr lang="en-IN" sz="3600" dirty="0">
                <a:ea typeface="+mn-lt"/>
                <a:cs typeface="+mn-lt"/>
              </a:rPr>
              <a:t>Medical researchers</a:t>
            </a:r>
            <a:endParaRPr lang="en-IN" dirty="0"/>
          </a:p>
          <a:p>
            <a:pPr algn="just"/>
            <a:r>
              <a:rPr lang="en-IN" sz="3600" dirty="0">
                <a:ea typeface="+mn-lt"/>
                <a:cs typeface="+mn-lt"/>
              </a:rPr>
              <a:t>Policy makers</a:t>
            </a:r>
            <a:endParaRPr lang="en-IN" dirty="0"/>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a:t>WHO ARE THE END USERS?</a:t>
            </a:r>
            <a:endParaRPr lang="en-IN" sz="200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vert="horz" lIns="91440" tIns="45720" rIns="91440" bIns="45720" rtlCol="0" anchor="t">
            <a:normAutofit/>
          </a:bodyPr>
          <a:lstStyle/>
          <a:p>
            <a:pPr lvl="1">
              <a:lnSpc>
                <a:spcPct val="100000"/>
              </a:lnSpc>
            </a:pPr>
            <a:r>
              <a:rPr lang="en-IN" sz="2800" dirty="0">
                <a:latin typeface="Arial"/>
                <a:ea typeface="+mn-lt"/>
                <a:cs typeface="+mn-lt"/>
              </a:rPr>
              <a:t>Python</a:t>
            </a:r>
            <a:endParaRPr lang="en-IN" sz="2800" dirty="0">
              <a:latin typeface="Arial"/>
              <a:cs typeface="Arial"/>
            </a:endParaRPr>
          </a:p>
          <a:p>
            <a:pPr lvl="1"/>
            <a:r>
              <a:rPr lang="en-IN" sz="2800" err="1">
                <a:latin typeface="Arial"/>
                <a:ea typeface="+mn-lt"/>
                <a:cs typeface="+mn-lt"/>
              </a:rPr>
              <a:t>jupyter</a:t>
            </a:r>
            <a:r>
              <a:rPr lang="en-IN" sz="2800" dirty="0">
                <a:latin typeface="Arial"/>
                <a:ea typeface="+mn-lt"/>
                <a:cs typeface="+mn-lt"/>
              </a:rPr>
              <a:t> notebook</a:t>
            </a:r>
          </a:p>
          <a:p>
            <a:pPr lvl="1"/>
            <a:r>
              <a:rPr lang="en-IN" sz="2800" dirty="0">
                <a:latin typeface="Arial"/>
                <a:ea typeface="+mn-lt"/>
                <a:cs typeface="+mn-lt"/>
              </a:rPr>
              <a:t>pandas for data manipulation</a:t>
            </a:r>
            <a:endParaRPr lang="en-IN" sz="2800" dirty="0">
              <a:latin typeface="Arial"/>
              <a:cs typeface="Arial"/>
            </a:endParaRPr>
          </a:p>
          <a:p>
            <a:pPr lvl="1"/>
            <a:r>
              <a:rPr lang="en-IN" sz="2800" dirty="0">
                <a:latin typeface="Arial"/>
                <a:ea typeface="+mn-lt"/>
                <a:cs typeface="+mn-lt"/>
              </a:rPr>
              <a:t>matplotlib for data visualization</a:t>
            </a:r>
            <a:endParaRPr lang="en-IN" sz="2800">
              <a:latin typeface="Arial"/>
              <a:cs typeface="Arial"/>
            </a:endParaRPr>
          </a:p>
          <a:p>
            <a:pPr lvl="1">
              <a:lnSpc>
                <a:spcPct val="150000"/>
              </a:lnSpc>
            </a:pPr>
            <a:endParaRPr lang="en-IN" dirty="0">
              <a:latin typeface="Arial"/>
              <a:cs typeface="Arial"/>
            </a:endParaRP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hlinkClick r:id="rId3" action="ppaction://hlinkfile">
                <a:extLst>
                  <a:ext uri="{A12FA001-AC4F-418D-AE19-62706E023703}">
                    <ahyp:hlinkClr xmlns:ahyp="http://schemas.microsoft.com/office/drawing/2018/hyperlinkcolor" val="tx"/>
                  </a:ext>
                </a:extLst>
              </a:hlinkClick>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vert="horz" lIns="91440" tIns="45720" rIns="91440" bIns="45720" rtlCol="0" anchor="t">
            <a:normAutofit/>
          </a:bodyPr>
          <a:lstStyle/>
          <a:p>
            <a:pPr marL="0" indent="0">
              <a:buNone/>
            </a:pPr>
            <a:endParaRPr lang="en-US" dirty="0"/>
          </a:p>
        </p:txBody>
      </p:sp>
      <p:pic>
        <p:nvPicPr>
          <p:cNvPr id="2" name="Picture 1">
            <a:extLst>
              <a:ext uri="{FF2B5EF4-FFF2-40B4-BE49-F238E27FC236}">
                <a16:creationId xmlns:a16="http://schemas.microsoft.com/office/drawing/2014/main" id="{95E9825E-5889-85EC-E7B7-CEB2106E3098}"/>
              </a:ext>
            </a:extLst>
          </p:cNvPr>
          <p:cNvPicPr>
            <a:picLocks noChangeAspect="1"/>
          </p:cNvPicPr>
          <p:nvPr/>
        </p:nvPicPr>
        <p:blipFill>
          <a:blip r:embed="rId4"/>
          <a:srcRect t="1087" r="4102" b="-284"/>
          <a:stretch/>
        </p:blipFill>
        <p:spPr>
          <a:xfrm>
            <a:off x="144162" y="1257678"/>
            <a:ext cx="6971697" cy="4747900"/>
          </a:xfrm>
          <a:prstGeom prst="rect">
            <a:avLst/>
          </a:prstGeom>
        </p:spPr>
      </p:pic>
      <p:pic>
        <p:nvPicPr>
          <p:cNvPr id="3" name="Picture 2">
            <a:extLst>
              <a:ext uri="{FF2B5EF4-FFF2-40B4-BE49-F238E27FC236}">
                <a16:creationId xmlns:a16="http://schemas.microsoft.com/office/drawing/2014/main" id="{028C57D5-EF2D-8CFC-13E0-00A2BE2FD39B}"/>
              </a:ext>
            </a:extLst>
          </p:cNvPr>
          <p:cNvPicPr>
            <a:picLocks noChangeAspect="1"/>
          </p:cNvPicPr>
          <p:nvPr/>
        </p:nvPicPr>
        <p:blipFill>
          <a:blip r:embed="rId5"/>
          <a:stretch>
            <a:fillRect/>
          </a:stretch>
        </p:blipFill>
        <p:spPr>
          <a:xfrm>
            <a:off x="7331674" y="1251287"/>
            <a:ext cx="4726462" cy="475702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Comprehensive Data Analysis on Illness Prevalence in Patients</vt:lpstr>
      <vt:lpstr>PROBLEM  STATEMENT</vt:lpstr>
      <vt:lpstr>Project Description  This analysis was conducted using a dataset containing demographic and health-related variables. By categorizing individuals based on their count of illnesses, we aimed to identify patterns that could be relevant for healthcare providers and researchers.  The findings were visualized using Python libraries to create clear and interpretable charts. </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revision>107</cp:revision>
  <dcterms:created xsi:type="dcterms:W3CDTF">2021-07-11T13:13:15Z</dcterms:created>
  <dcterms:modified xsi:type="dcterms:W3CDTF">2024-11-08T13:10:31Z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