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8"/>
  </p:notesMasterIdLst>
  <p:sldIdLst>
    <p:sldId id="543" r:id="rId2"/>
    <p:sldId id="544" r:id="rId3"/>
    <p:sldId id="258" r:id="rId4"/>
    <p:sldId id="808" r:id="rId5"/>
    <p:sldId id="595" r:id="rId6"/>
    <p:sldId id="259" r:id="rId7"/>
    <p:sldId id="744" r:id="rId8"/>
    <p:sldId id="745" r:id="rId9"/>
    <p:sldId id="746" r:id="rId10"/>
    <p:sldId id="747" r:id="rId11"/>
    <p:sldId id="748" r:id="rId12"/>
    <p:sldId id="514" r:id="rId13"/>
    <p:sldId id="449" r:id="rId14"/>
    <p:sldId id="604" r:id="rId15"/>
    <p:sldId id="550" r:id="rId16"/>
    <p:sldId id="637" r:id="rId17"/>
    <p:sldId id="638" r:id="rId18"/>
    <p:sldId id="821" r:id="rId19"/>
    <p:sldId id="822" r:id="rId20"/>
    <p:sldId id="639" r:id="rId21"/>
    <p:sldId id="810" r:id="rId22"/>
    <p:sldId id="283" r:id="rId23"/>
    <p:sldId id="284" r:id="rId24"/>
    <p:sldId id="285" r:id="rId25"/>
    <p:sldId id="751" r:id="rId26"/>
    <p:sldId id="286" r:id="rId27"/>
    <p:sldId id="650" r:id="rId28"/>
    <p:sldId id="651" r:id="rId29"/>
    <p:sldId id="652" r:id="rId30"/>
    <p:sldId id="653" r:id="rId31"/>
    <p:sldId id="655" r:id="rId32"/>
    <p:sldId id="664" r:id="rId33"/>
    <p:sldId id="657" r:id="rId34"/>
    <p:sldId id="659" r:id="rId35"/>
    <p:sldId id="665" r:id="rId36"/>
    <p:sldId id="663" r:id="rId37"/>
    <p:sldId id="312" r:id="rId38"/>
    <p:sldId id="313" r:id="rId39"/>
    <p:sldId id="314" r:id="rId40"/>
    <p:sldId id="315" r:id="rId41"/>
    <p:sldId id="311" r:id="rId42"/>
    <p:sldId id="476" r:id="rId43"/>
    <p:sldId id="823" r:id="rId44"/>
    <p:sldId id="824" r:id="rId45"/>
    <p:sldId id="825" r:id="rId46"/>
    <p:sldId id="826" r:id="rId47"/>
    <p:sldId id="827" r:id="rId48"/>
    <p:sldId id="329" r:id="rId49"/>
    <p:sldId id="701" r:id="rId50"/>
    <p:sldId id="338" r:id="rId51"/>
    <p:sldId id="540" r:id="rId52"/>
    <p:sldId id="340" r:id="rId53"/>
    <p:sldId id="341" r:id="rId54"/>
    <p:sldId id="342" r:id="rId55"/>
    <p:sldId id="527" r:id="rId56"/>
    <p:sldId id="673"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26" autoAdjust="0"/>
    <p:restoredTop sz="83978" autoAdjust="0"/>
  </p:normalViewPr>
  <p:slideViewPr>
    <p:cSldViewPr>
      <p:cViewPr>
        <p:scale>
          <a:sx n="56" d="100"/>
          <a:sy n="56" d="100"/>
        </p:scale>
        <p:origin x="197" y="379"/>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158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717A08-AA9F-4CA0-858A-7CA328874C27}" type="datetimeFigureOut">
              <a:rPr lang="en-US" smtClean="0"/>
              <a:pPr/>
              <a:t>6/5/2021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FC2587-F986-4D37-9A46-5F75F5012BF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3FC2587-F986-4D37-9A46-5F75F5012BF1}" type="slidenum">
              <a:rPr lang="en-US" smtClean="0"/>
              <a:pPr/>
              <a:t>3</a:t>
            </a:fld>
            <a:endParaRPr lang="en-US"/>
          </a:p>
        </p:txBody>
      </p:sp>
    </p:spTree>
    <p:extLst>
      <p:ext uri="{BB962C8B-B14F-4D97-AF65-F5344CB8AC3E}">
        <p14:creationId xmlns:p14="http://schemas.microsoft.com/office/powerpoint/2010/main" val="2800433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pPr algn="just" eaLnBrk="1" hangingPunct="1">
              <a:lnSpc>
                <a:spcPct val="150000"/>
              </a:lnSpc>
              <a:spcBef>
                <a:spcPct val="0"/>
              </a:spcBef>
            </a:pPr>
            <a:r>
              <a:rPr lang="en-US" b="1" dirty="0">
                <a:latin typeface="Times New Roman" pitchFamily="18" charset="0"/>
                <a:cs typeface="Times New Roman" pitchFamily="18" charset="0"/>
              </a:rPr>
              <a:t>Explanation:</a:t>
            </a:r>
            <a:endParaRPr lang="en-US" dirty="0">
              <a:latin typeface="Times New Roman" pitchFamily="18" charset="0"/>
              <a:cs typeface="Times New Roman" pitchFamily="18" charset="0"/>
            </a:endParaRPr>
          </a:p>
          <a:p>
            <a:pPr algn="just">
              <a:lnSpc>
                <a:spcPct val="150000"/>
              </a:lnSpc>
            </a:pPr>
            <a:r>
              <a:rPr lang="en-US" dirty="0">
                <a:latin typeface="Times New Roman" pitchFamily="18" charset="0"/>
                <a:cs typeface="Times New Roman" pitchFamily="18" charset="0"/>
              </a:rPr>
              <a:t>   In the Unified Modeling Language, a component diagram depicts how components are wired together to form larger components and or software systems. They are used to illustrate the structure of arbitrarily complex systems. User gives main query and it converted into sub queries and sends through data dissemination to data aggregators. Results are to be showed to user by data aggregators. All boxes are components and arrow indicates dependencies.</a:t>
            </a:r>
          </a:p>
        </p:txBody>
      </p:sp>
      <p:sp>
        <p:nvSpPr>
          <p:cNvPr id="634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DCE05F7-38B9-4883-B0CB-9819CD706578}" type="slidenum">
              <a:rPr lang="en-US" smtClean="0"/>
              <a:pPr fontAlgn="base">
                <a:spcBef>
                  <a:spcPct val="0"/>
                </a:spcBef>
                <a:spcAft>
                  <a:spcPct val="0"/>
                </a:spcAft>
                <a:defRPr/>
              </a:pPr>
              <a:t>33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algn="just" eaLnBrk="1" fontAlgn="auto" hangingPunct="1">
              <a:lnSpc>
                <a:spcPct val="150000"/>
              </a:lnSpc>
              <a:spcBef>
                <a:spcPts val="0"/>
              </a:spcBef>
              <a:spcAft>
                <a:spcPts val="0"/>
              </a:spcAft>
              <a:defRPr/>
            </a:pPr>
            <a:endParaRPr lang="en-US" dirty="0">
              <a:latin typeface="Times New Roman" pitchFamily="18" charset="0"/>
              <a:cs typeface="Times New Roman" pitchFamily="18" charset="0"/>
            </a:endParaRPr>
          </a:p>
        </p:txBody>
      </p:sp>
      <p:sp>
        <p:nvSpPr>
          <p:cNvPr id="645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39B0DED-4401-4F71-AAC8-79FBC6858078}" type="slidenum">
              <a:rPr lang="en-US" smtClean="0"/>
              <a:pPr fontAlgn="base">
                <a:spcBef>
                  <a:spcPct val="0"/>
                </a:spcBef>
                <a:spcAft>
                  <a:spcPct val="0"/>
                </a:spcAft>
                <a:defRPr/>
              </a:pPr>
              <a:t>34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1" kern="1200" dirty="0">
                <a:solidFill>
                  <a:schemeClr val="tx1"/>
                </a:solidFill>
                <a:latin typeface="Times New Roman" pitchFamily="18" charset="0"/>
                <a:ea typeface="+mn-ea"/>
                <a:cs typeface="Times New Roman" pitchFamily="18" charset="0"/>
              </a:rPr>
              <a:t>EXPLANATION:</a:t>
            </a:r>
            <a:endParaRPr lang="en-US" sz="1200" kern="1200" dirty="0">
              <a:solidFill>
                <a:schemeClr val="tx1"/>
              </a:solidFill>
              <a:latin typeface="Times New Roman" pitchFamily="18" charset="0"/>
              <a:ea typeface="+mn-ea"/>
              <a:cs typeface="Times New Roman" pitchFamily="18" charset="0"/>
            </a:endParaRPr>
          </a:p>
          <a:p>
            <a:r>
              <a:rPr lang="en-IN" sz="1200" kern="1200" dirty="0">
                <a:solidFill>
                  <a:schemeClr val="tx1"/>
                </a:solidFill>
                <a:latin typeface="Times New Roman" pitchFamily="18" charset="0"/>
                <a:ea typeface="+mn-ea"/>
                <a:cs typeface="Times New Roman" pitchFamily="18" charset="0"/>
              </a:rPr>
              <a:t>     In the Unified </a:t>
            </a:r>
            <a:r>
              <a:rPr lang="en-IN" sz="1200" kern="1200" dirty="0" err="1">
                <a:solidFill>
                  <a:schemeClr val="tx1"/>
                </a:solidFill>
                <a:latin typeface="Times New Roman" pitchFamily="18" charset="0"/>
                <a:ea typeface="+mn-ea"/>
                <a:cs typeface="Times New Roman" pitchFamily="18" charset="0"/>
              </a:rPr>
              <a:t>Modeling</a:t>
            </a:r>
            <a:r>
              <a:rPr lang="en-IN" sz="1200" kern="1200" dirty="0">
                <a:solidFill>
                  <a:schemeClr val="tx1"/>
                </a:solidFill>
                <a:latin typeface="Times New Roman" pitchFamily="18" charset="0"/>
                <a:ea typeface="+mn-ea"/>
                <a:cs typeface="Times New Roman" pitchFamily="18" charset="0"/>
              </a:rPr>
              <a:t> Language, a component diagram depicts how components are wired together to form larger deployment and or software systems. They are used to illustrate the structure of arbitrarily complex systems. User gives main query and it converted into sub queries and sends through data dissemination. Results are to be showed to user by data aggregators. All boxes are arrow indicates dependencies.</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E3FC2587-F986-4D37-9A46-5F75F5012BF1}" type="slidenum">
              <a:rPr lang="en-US" smtClean="0"/>
              <a:pPr/>
              <a:t>35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algn="just" eaLnBrk="1" fontAlgn="auto" hangingPunct="1">
              <a:lnSpc>
                <a:spcPct val="150000"/>
              </a:lnSpc>
              <a:spcBef>
                <a:spcPts val="0"/>
              </a:spcBef>
              <a:spcAft>
                <a:spcPts val="0"/>
              </a:spcAft>
              <a:defRPr/>
            </a:pPr>
            <a:endParaRPr lang="en-US" dirty="0">
              <a:latin typeface="Times New Roman" pitchFamily="18" charset="0"/>
              <a:cs typeface="Times New Roman" pitchFamily="18" charset="0"/>
            </a:endParaRPr>
          </a:p>
        </p:txBody>
      </p:sp>
      <p:sp>
        <p:nvSpPr>
          <p:cNvPr id="675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044083F-9E3B-4D8B-8C79-30BC358C7060}" type="slidenum">
              <a:rPr lang="en-US" smtClean="0"/>
              <a:pPr fontAlgn="base">
                <a:spcBef>
                  <a:spcPct val="0"/>
                </a:spcBef>
                <a:spcAft>
                  <a:spcPct val="0"/>
                </a:spcAft>
                <a:defRPr/>
              </a:pPr>
              <a:t>36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3FC2587-F986-4D37-9A46-5F75F5012BF1}" type="slidenum">
              <a:rPr lang="en-US" smtClean="0"/>
              <a:pPr/>
              <a:t>45</a:t>
            </a:fld>
            <a:endParaRPr lang="en-US"/>
          </a:p>
        </p:txBody>
      </p:sp>
    </p:spTree>
    <p:extLst>
      <p:ext uri="{BB962C8B-B14F-4D97-AF65-F5344CB8AC3E}">
        <p14:creationId xmlns:p14="http://schemas.microsoft.com/office/powerpoint/2010/main" val="36245079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3FC2587-F986-4D37-9A46-5F75F5012BF1}" type="slidenum">
              <a:rPr lang="en-US" smtClean="0"/>
              <a:pPr/>
              <a:t>46</a:t>
            </a:fld>
            <a:endParaRPr lang="en-US"/>
          </a:p>
        </p:txBody>
      </p:sp>
    </p:spTree>
    <p:extLst>
      <p:ext uri="{BB962C8B-B14F-4D97-AF65-F5344CB8AC3E}">
        <p14:creationId xmlns:p14="http://schemas.microsoft.com/office/powerpoint/2010/main" val="36715544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3FC2587-F986-4D37-9A46-5F75F5012BF1}" type="slidenum">
              <a:rPr lang="en-US" smtClean="0"/>
              <a:pPr/>
              <a:t>47</a:t>
            </a:fld>
            <a:endParaRPr lang="en-US"/>
          </a:p>
        </p:txBody>
      </p:sp>
    </p:spTree>
    <p:extLst>
      <p:ext uri="{BB962C8B-B14F-4D97-AF65-F5344CB8AC3E}">
        <p14:creationId xmlns:p14="http://schemas.microsoft.com/office/powerpoint/2010/main" val="1014670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AF072F8A-D5BB-4440-BD53-0537CAB5388F}" type="slidenum">
              <a:rPr lang="en-US" smtClean="0"/>
              <a:pPr>
                <a:defRPr/>
              </a:pPr>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38A6BEB0-81EC-42E9-82FC-9D49DABFBD7E}" type="slidenum">
              <a:rPr lang="en-US" smtClean="0"/>
              <a:pPr>
                <a:defRPr/>
              </a:pPr>
              <a:t>15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algn="just" eaLnBrk="1" fontAlgn="auto" hangingPunct="1">
              <a:lnSpc>
                <a:spcPct val="150000"/>
              </a:lnSpc>
              <a:spcBef>
                <a:spcPts val="0"/>
              </a:spcBef>
              <a:spcAft>
                <a:spcPts val="0"/>
              </a:spcAft>
              <a:defRPr/>
            </a:pPr>
            <a:r>
              <a:rPr lang="en-US" b="1" dirty="0">
                <a:latin typeface="Times New Roman" pitchFamily="18" charset="0"/>
                <a:cs typeface="Times New Roman" pitchFamily="18" charset="0"/>
              </a:rPr>
              <a:t>Explanation:</a:t>
            </a:r>
            <a:endParaRPr lang="en-US" dirty="0">
              <a:latin typeface="Times New Roman" pitchFamily="18" charset="0"/>
              <a:cs typeface="Times New Roman" pitchFamily="18" charset="0"/>
            </a:endParaRPr>
          </a:p>
          <a:p>
            <a:pPr algn="just">
              <a:lnSpc>
                <a:spcPct val="150000"/>
              </a:lnSpc>
              <a:defRPr/>
            </a:pPr>
            <a:r>
              <a:rPr lang="en-US" dirty="0">
                <a:latin typeface="Times New Roman" pitchFamily="18" charset="0"/>
                <a:cs typeface="Times New Roman" pitchFamily="18" charset="0"/>
              </a:rPr>
              <a:t>The main purpose of a use case diagram is to show what system functions are performed for which actor. Roles of the actors in the system can be depicted. The above diagram consists of user as actor. Each will play a certain role to achieve the concept.</a:t>
            </a:r>
          </a:p>
        </p:txBody>
      </p:sp>
      <p:sp>
        <p:nvSpPr>
          <p:cNvPr id="563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9A73391-267F-4DFC-9640-8DA658037147}" type="slidenum">
              <a:rPr lang="en-US" smtClean="0"/>
              <a:pPr fontAlgn="base">
                <a:spcBef>
                  <a:spcPct val="0"/>
                </a:spcBef>
                <a:spcAft>
                  <a:spcPct val="0"/>
                </a:spcAft>
                <a:defRPr/>
              </a:pPr>
              <a:t>27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pPr algn="just" eaLnBrk="1" hangingPunct="1">
              <a:lnSpc>
                <a:spcPct val="150000"/>
              </a:lnSpc>
              <a:spcBef>
                <a:spcPct val="0"/>
              </a:spcBef>
            </a:pPr>
            <a:r>
              <a:rPr lang="en-US" b="1">
                <a:latin typeface="Times New Roman" pitchFamily="18" charset="0"/>
                <a:cs typeface="Times New Roman" pitchFamily="18" charset="0"/>
              </a:rPr>
              <a:t>EXPLANATION:</a:t>
            </a:r>
            <a:endParaRPr lang="en-US">
              <a:latin typeface="Times New Roman" pitchFamily="18" charset="0"/>
              <a:cs typeface="Times New Roman" pitchFamily="18" charset="0"/>
            </a:endParaRPr>
          </a:p>
          <a:p>
            <a:pPr algn="just"/>
            <a:r>
              <a:rPr lang="en-US">
                <a:latin typeface="Times New Roman" pitchFamily="18" charset="0"/>
                <a:cs typeface="Times New Roman" pitchFamily="18" charset="0"/>
              </a:rPr>
              <a:t>In this class diagram represents how the classes with attributes and methods are linked together to perform the verification with security. From the above diagram shown the various classes involved in our project</a:t>
            </a:r>
          </a:p>
        </p:txBody>
      </p:sp>
      <p:sp>
        <p:nvSpPr>
          <p:cNvPr id="573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2F4E330-8F44-4294-84BB-56D850D7A635}" type="slidenum">
              <a:rPr lang="en-US" smtClean="0"/>
              <a:pPr fontAlgn="base">
                <a:spcBef>
                  <a:spcPct val="0"/>
                </a:spcBef>
                <a:spcAft>
                  <a:spcPct val="0"/>
                </a:spcAft>
                <a:defRPr/>
              </a:pPr>
              <a:t>28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algn="just" eaLnBrk="1" fontAlgn="auto" hangingPunct="1">
              <a:lnSpc>
                <a:spcPct val="150000"/>
              </a:lnSpc>
              <a:spcBef>
                <a:spcPts val="0"/>
              </a:spcBef>
              <a:spcAft>
                <a:spcPts val="0"/>
              </a:spcAft>
              <a:defRPr/>
            </a:pPr>
            <a:r>
              <a:rPr lang="en-US" b="1" dirty="0">
                <a:latin typeface="Times New Roman" pitchFamily="18" charset="0"/>
                <a:cs typeface="Times New Roman" pitchFamily="18" charset="0"/>
              </a:rPr>
              <a:t>EXPLANATION:</a:t>
            </a:r>
            <a:endParaRPr lang="en-US" dirty="0">
              <a:latin typeface="Times New Roman" pitchFamily="18" charset="0"/>
              <a:cs typeface="Times New Roman" pitchFamily="18" charset="0"/>
            </a:endParaRPr>
          </a:p>
          <a:p>
            <a:pPr>
              <a:defRPr/>
            </a:pPr>
            <a:r>
              <a:rPr lang="en-US" dirty="0"/>
              <a:t>  In the above </a:t>
            </a:r>
            <a:r>
              <a:rPr lang="en-US" dirty="0" err="1"/>
              <a:t>digram</a:t>
            </a:r>
            <a:r>
              <a:rPr lang="en-US" dirty="0"/>
              <a:t> tells about the flow of objects between the classes. It is a diagram that shows a complete or partial view of the structure of a modeled system. In this object diagram represents how the classes with attributes and methods are linked together to perform the verification with security.</a:t>
            </a:r>
          </a:p>
        </p:txBody>
      </p:sp>
      <p:sp>
        <p:nvSpPr>
          <p:cNvPr id="583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CA03A2B-B8BD-4FC4-8CE9-464171DC619D}" type="slidenum">
              <a:rPr lang="en-US" smtClean="0"/>
              <a:pPr fontAlgn="base">
                <a:spcBef>
                  <a:spcPct val="0"/>
                </a:spcBef>
                <a:spcAft>
                  <a:spcPct val="0"/>
                </a:spcAft>
                <a:defRPr/>
              </a:pPr>
              <a:t>29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wrap="square" numCol="1" anchor="t" anchorCtr="0" compatLnSpc="1">
            <a:prstTxWarp prst="textNoShape">
              <a:avLst/>
            </a:prstTxWarp>
          </a:bodyPr>
          <a:lstStyle/>
          <a:p>
            <a:pPr algn="just" eaLnBrk="1" hangingPunct="1">
              <a:lnSpc>
                <a:spcPct val="150000"/>
              </a:lnSpc>
              <a:spcBef>
                <a:spcPct val="0"/>
              </a:spcBef>
            </a:pPr>
            <a:r>
              <a:rPr lang="en-US" b="1">
                <a:latin typeface="Times New Roman" pitchFamily="18" charset="0"/>
                <a:cs typeface="Times New Roman" pitchFamily="18" charset="0"/>
              </a:rPr>
              <a:t>Explanation:</a:t>
            </a:r>
            <a:endParaRPr lang="en-US">
              <a:latin typeface="Times New Roman" pitchFamily="18" charset="0"/>
              <a:cs typeface="Times New Roman" pitchFamily="18" charset="0"/>
            </a:endParaRPr>
          </a:p>
          <a:p>
            <a:pPr algn="just"/>
            <a:r>
              <a:rPr lang="en-US"/>
              <a:t> State diagram are a loosely defined diagram to show workflows of stepwise activities and actions, with support for choice, iteration and concurrency. State diagrams require that the system described is composed of a finite number of states; sometimes, this is indeed the case, while at other times this is a reasonable abstraction. Many forms of state diagrams exist, which differ slightly and have different semantics. </a:t>
            </a:r>
            <a:endParaRPr lang="en-US" b="1"/>
          </a:p>
        </p:txBody>
      </p:sp>
      <p:sp>
        <p:nvSpPr>
          <p:cNvPr id="593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7A336E6-580E-4110-8DB8-F0615A3B2C9E}" type="slidenum">
              <a:rPr lang="en-US" smtClean="0"/>
              <a:pPr fontAlgn="base">
                <a:spcBef>
                  <a:spcPct val="0"/>
                </a:spcBef>
                <a:spcAft>
                  <a:spcPct val="0"/>
                </a:spcAft>
                <a:defRPr/>
              </a:pPr>
              <a:t>30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p:spPr>
      </p:sp>
      <p:sp>
        <p:nvSpPr>
          <p:cNvPr id="62467" name="Notes Placeholder 2"/>
          <p:cNvSpPr>
            <a:spLocks noGrp="1"/>
          </p:cNvSpPr>
          <p:nvPr>
            <p:ph type="body" idx="1"/>
          </p:nvPr>
        </p:nvSpPr>
        <p:spPr bwMode="auto">
          <a:noFill/>
        </p:spPr>
        <p:txBody>
          <a:bodyPr wrap="square" numCol="1" anchor="t" anchorCtr="0" compatLnSpc="1">
            <a:prstTxWarp prst="textNoShape">
              <a:avLst/>
            </a:prstTxWarp>
          </a:bodyPr>
          <a:lstStyle/>
          <a:p>
            <a:pPr algn="just" eaLnBrk="1" hangingPunct="1">
              <a:lnSpc>
                <a:spcPct val="150000"/>
              </a:lnSpc>
              <a:spcBef>
                <a:spcPct val="0"/>
              </a:spcBef>
            </a:pPr>
            <a:r>
              <a:rPr lang="en-US" b="1">
                <a:latin typeface="Times New Roman" pitchFamily="18" charset="0"/>
                <a:cs typeface="Times New Roman" pitchFamily="18" charset="0"/>
              </a:rPr>
              <a:t>Explanation:</a:t>
            </a:r>
            <a:endParaRPr lang="en-US">
              <a:latin typeface="Times New Roman" pitchFamily="18" charset="0"/>
              <a:cs typeface="Times New Roman" pitchFamily="18" charset="0"/>
            </a:endParaRPr>
          </a:p>
          <a:p>
            <a:pPr algn="just" eaLnBrk="1" hangingPunct="1">
              <a:lnSpc>
                <a:spcPct val="150000"/>
              </a:lnSpc>
              <a:spcBef>
                <a:spcPct val="0"/>
              </a:spcBef>
            </a:pPr>
            <a:r>
              <a:rPr lang="en-US">
                <a:latin typeface="Times New Roman" pitchFamily="18" charset="0"/>
                <a:cs typeface="Times New Roman" pitchFamily="18" charset="0"/>
              </a:rPr>
              <a:t> </a:t>
            </a:r>
          </a:p>
          <a:p>
            <a:pPr algn="just"/>
            <a:r>
              <a:rPr lang="en-US">
                <a:latin typeface="Times New Roman" pitchFamily="18" charset="0"/>
                <a:cs typeface="Times New Roman" pitchFamily="18" charset="0"/>
              </a:rPr>
              <a:t>A sequence diagram in Unified Modeling Language (UML) is a kind of interaction diagram that shows how processes operate with one another and in what order. It is a construct of a Message Sequence Chart. A sequence diagram shows object interactions arranged in time sequence. It depicts the objects and classes involved in the scenario and the sequence of messages exchanged between the objects needed to carry out the functionality of the scenario.</a:t>
            </a:r>
          </a:p>
        </p:txBody>
      </p:sp>
      <p:sp>
        <p:nvSpPr>
          <p:cNvPr id="614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7AA6EF7-CC95-414C-84CB-1D0EF3267725}" type="slidenum">
              <a:rPr lang="en-US" smtClean="0"/>
              <a:pPr fontAlgn="base">
                <a:spcBef>
                  <a:spcPct val="0"/>
                </a:spcBef>
                <a:spcAft>
                  <a:spcPct val="0"/>
                </a:spcAft>
                <a:defRPr/>
              </a:pPr>
              <a:t>31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algn="just" eaLnBrk="1" hangingPunct="1">
              <a:lnSpc>
                <a:spcPct val="150000"/>
              </a:lnSpc>
              <a:spcBef>
                <a:spcPct val="0"/>
              </a:spcBef>
            </a:pPr>
            <a:r>
              <a:rPr lang="en-US" b="1">
                <a:latin typeface="Times New Roman" pitchFamily="18" charset="0"/>
                <a:cs typeface="Times New Roman" pitchFamily="18" charset="0"/>
              </a:rPr>
              <a:t>Explanation:</a:t>
            </a:r>
            <a:endParaRPr lang="en-US">
              <a:latin typeface="Times New Roman" pitchFamily="18" charset="0"/>
              <a:cs typeface="Times New Roman" pitchFamily="18" charset="0"/>
            </a:endParaRPr>
          </a:p>
          <a:p>
            <a:r>
              <a:rPr lang="en-US"/>
              <a:t>Activity diagrams are graphical representations of workflows of stepwise activities and actions with support for choice, iteration and concurrency. In the Unified Modeling Language, activity diagrams can be used to describe the business and operational step-by-step workflows of components in a system. An activity diagram shows the overall flow of control.</a:t>
            </a:r>
          </a:p>
        </p:txBody>
      </p:sp>
      <p:sp>
        <p:nvSpPr>
          <p:cNvPr id="604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5C8DD05-B630-4C24-A9C9-E5E910CADA65}" type="slidenum">
              <a:rPr lang="en-US" smtClean="0"/>
              <a:pPr fontAlgn="base">
                <a:spcBef>
                  <a:spcPct val="0"/>
                </a:spcBef>
                <a:spcAft>
                  <a:spcPct val="0"/>
                </a:spcAft>
                <a:defRPr/>
              </a:pPr>
              <a:t>32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D8BD707-D9CF-40AE-B4C6-C98DA3205C09}" type="datetimeFigureOut">
              <a:rPr lang="en-US" smtClean="0"/>
              <a:pPr/>
              <a:t>6/5/2021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6/5/2021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6/5/2021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ChangeArrowheads="1"/>
          </p:cNvSpPr>
          <p:nvPr/>
        </p:nvSpPr>
        <p:spPr bwMode="auto">
          <a:xfrm>
            <a:off x="647700" y="2128884"/>
            <a:ext cx="7848600" cy="1421992"/>
          </a:xfrm>
          <a:prstGeom prst="rect">
            <a:avLst/>
          </a:prstGeom>
          <a:noFill/>
          <a:ln w="9525">
            <a:noFill/>
            <a:miter lim="800000"/>
            <a:headEnd/>
            <a:tailEnd/>
          </a:ln>
        </p:spPr>
        <p:txBody>
          <a:bodyPr wrap="square" anchor="ctr">
            <a:spAutoFit/>
          </a:bodyPr>
          <a:lstStyle/>
          <a:p>
            <a:pPr algn="ctr">
              <a:lnSpc>
                <a:spcPct val="150000"/>
              </a:lnSpc>
            </a:pPr>
            <a:r>
              <a:rPr lang="en-US" sz="2000" b="1" dirty="0">
                <a:latin typeface="Times New Roman" pitchFamily="18" charset="0"/>
                <a:cs typeface="Times New Roman" pitchFamily="18" charset="0"/>
              </a:rPr>
              <a:t>MEDBOT: CONVERSATIONAL ARTIFICIAL INTELLIGENCE POWERED CHATBOT FOR DELIVERING TELE-HEALTH AFTER COVID-19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ChangeArrowheads="1"/>
          </p:cNvSpPr>
          <p:nvPr/>
        </p:nvSpPr>
        <p:spPr bwMode="auto">
          <a:xfrm>
            <a:off x="381000" y="0"/>
            <a:ext cx="7848600" cy="498475"/>
          </a:xfrm>
          <a:prstGeom prst="rect">
            <a:avLst/>
          </a:prstGeom>
          <a:noFill/>
          <a:ln w="9525">
            <a:noFill/>
            <a:miter lim="800000"/>
            <a:headEnd/>
            <a:tailEnd/>
          </a:ln>
        </p:spPr>
        <p:txBody>
          <a:bodyPr>
            <a:spAutoFit/>
          </a:bodyPr>
          <a:lstStyle/>
          <a:p>
            <a:pPr algn="just">
              <a:lnSpc>
                <a:spcPct val="150000"/>
              </a:lnSpc>
            </a:pPr>
            <a:r>
              <a:rPr lang="en-US" sz="2000">
                <a:latin typeface="Times New Roman" pitchFamily="18" charset="0"/>
                <a:cs typeface="Times New Roman" pitchFamily="18" charset="0"/>
              </a:rPr>
              <a:t> </a:t>
            </a:r>
          </a:p>
        </p:txBody>
      </p:sp>
      <p:sp>
        <p:nvSpPr>
          <p:cNvPr id="11267" name="Rectangle 3"/>
          <p:cNvSpPr>
            <a:spLocks noChangeArrowheads="1"/>
          </p:cNvSpPr>
          <p:nvPr/>
        </p:nvSpPr>
        <p:spPr bwMode="auto">
          <a:xfrm>
            <a:off x="302741" y="272772"/>
            <a:ext cx="8839200" cy="5219186"/>
          </a:xfrm>
          <a:prstGeom prst="rect">
            <a:avLst/>
          </a:prstGeom>
          <a:noFill/>
          <a:ln w="9525">
            <a:noFill/>
            <a:miter lim="800000"/>
            <a:headEnd/>
            <a:tailEnd/>
          </a:ln>
        </p:spPr>
        <p:txBody>
          <a:bodyPr wrap="square" anchor="ctr">
            <a:spAutoFit/>
          </a:bodyPr>
          <a:lstStyle/>
          <a:p>
            <a:pPr algn="just">
              <a:lnSpc>
                <a:spcPct val="150000"/>
              </a:lnSpc>
              <a:spcAft>
                <a:spcPts val="1000"/>
              </a:spcAft>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TITLE: Chatbots Meet eHealth: Automatizing Healthcare</a:t>
            </a:r>
          </a:p>
          <a:p>
            <a:pPr algn="just">
              <a:lnSpc>
                <a:spcPct val="150000"/>
              </a:lnSpc>
              <a:spcAft>
                <a:spcPts val="1000"/>
              </a:spcAft>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AUTHOR: Ahmed Fadhil</a:t>
            </a:r>
          </a:p>
          <a:p>
            <a:pPr algn="just">
              <a:lnSpc>
                <a:spcPct val="150000"/>
              </a:lnSpc>
              <a:spcAft>
                <a:spcPts val="1000"/>
              </a:spcAft>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YEAR:2017</a:t>
            </a:r>
          </a:p>
          <a:p>
            <a:pPr algn="just">
              <a:lnSpc>
                <a:spcPct val="150000"/>
              </a:lnSpc>
              <a:spcAft>
                <a:spcPts val="1000"/>
              </a:spcAft>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DESCRIPTION:</a:t>
            </a:r>
          </a:p>
          <a:p>
            <a:pPr algn="just">
              <a:lnSpc>
                <a:spcPct val="150000"/>
              </a:lnSpc>
              <a:spcAft>
                <a:spcPts val="1000"/>
              </a:spcAft>
            </a:pP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The aim of this work is to investigate the effectiveness of novel human-machine interaction paradigms for eHealth applications. In particular, we propose to replace usual human-machine interaction mechanisms with an approach that leverages a chat-bot program, opportunely designed and trained in order to act and interact with patients as a human being. Moreover, we have validated the proposed interaction paradigm in a real clinical context, where the chat-bot has been employed within a medical decision support system having the goal of providing useful recommendations concerning several disease prevention pathways. More in details, the chat-bot has been realized to help patients in choosing the most proper disease prevention pathway by asking for different information (starting from a general level up to specific pathways questions) and to support the related prevention check-up and the final diagnosis. Preliminary experiments about the effectiveness of the proposed approach are reported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152400" y="295283"/>
            <a:ext cx="8763000" cy="5414111"/>
          </a:xfrm>
          <a:prstGeom prst="rect">
            <a:avLst/>
          </a:prstGeom>
          <a:noFill/>
          <a:ln w="9525">
            <a:noFill/>
            <a:miter lim="800000"/>
            <a:headEnd/>
            <a:tailEnd/>
          </a:ln>
        </p:spPr>
        <p:txBody>
          <a:bodyPr anchor="ctr">
            <a:spAutoFit/>
          </a:bodyPr>
          <a:lstStyle/>
          <a:p>
            <a:pPr>
              <a:lnSpc>
                <a:spcPct val="150000"/>
              </a:lnSpc>
              <a:spcAft>
                <a:spcPts val="1000"/>
              </a:spcAft>
              <a:tabLst>
                <a:tab pos="1771650" algn="l"/>
              </a:tabLst>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TITLE</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Android Based e-Voting Mobile App Using Google Firebase as BaaS.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spcAft>
                <a:spcPts val="1000"/>
              </a:spcAft>
              <a:tabLst>
                <a:tab pos="1771650" algn="l"/>
              </a:tabLst>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AUTHOR</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Urmil</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Bharti,Deepali</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Bajaj</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spcAft>
                <a:spcPts val="1000"/>
              </a:spcAft>
              <a:tabLst>
                <a:tab pos="1771650" algn="l"/>
              </a:tabLst>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YEAR</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:2019</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spcAft>
                <a:spcPts val="1000"/>
              </a:spcAft>
              <a:tabLst>
                <a:tab pos="1771650" algn="l"/>
              </a:tabLst>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DESCRIPTION</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1000"/>
              </a:spcAft>
              <a:tabLst>
                <a:tab pos="1771650" algn="l"/>
              </a:tabLs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Making choices and choosing from options are always a part of life and everyone wants options to choose from. Similarly when it comes to voting and elections, it gives power of making choices to the people. Voting is a democratic way of making decisions. Counting Ballots takes a long time that causes delayed results. Furthermore calculating results could be biased and time consuming which causes voters to wait for the results. In today’s scenario as everything is pacing up and new ideas and inventions are always appreciated, our mobile app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Adhikaar</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is also one of them. This Android voting app is more efficient and convenient to conduct and manage elections as compared to traditional manual methods. The app has a simple and interactive GUI for voting system and maintains its database using Google Firebase platform. Firebase is a Backend-as-a-Service—BaaS that lets users build more powerful, secure and scalable apps.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Adhikaar</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enables user to cast their vote from anywhere, anytime without waiting in long queues. This app is purely eco-friendly since no paper is required. Election results are calculated automatically and declared instantly thus reducing human effort and chances of human errors.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66700" y="435773"/>
            <a:ext cx="8610600" cy="51731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lnSpc>
                <a:spcPct val="150000"/>
              </a:lnSpc>
            </a:pPr>
            <a:r>
              <a:rPr lang="en-US" sz="1600" b="1" dirty="0">
                <a:latin typeface="Times New Roman" pitchFamily="18" charset="0"/>
                <a:cs typeface="Times New Roman" pitchFamily="18" charset="0"/>
              </a:rPr>
              <a:t>1.5 PROPOSED SYSTEM</a:t>
            </a:r>
          </a:p>
          <a:p>
            <a:pPr algn="just">
              <a:lnSpc>
                <a:spcPct val="150000"/>
              </a:lnSpc>
            </a:pPr>
            <a:endParaRPr lang="en-US" sz="1600" b="1" dirty="0">
              <a:latin typeface="Times New Roman" pitchFamily="18" charset="0"/>
              <a:cs typeface="Times New Roman" pitchFamily="18" charset="0"/>
            </a:endParaRPr>
          </a:p>
          <a:p>
            <a:pPr algn="just">
              <a:lnSpc>
                <a:spcPct val="150000"/>
              </a:lnSpc>
              <a:spcAft>
                <a:spcPts val="10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The effect of sociocultural and economic factors, air travels, human development on both spreading and growth of COVID-19 in each country, using the Vertex Separator Problem (VSP) in multiplex complex networks. Here, it is essential to mention that the data for each topic was obtained from the websites of the European Union (EU), the World Health Organization (WHO), the World Bank (WB), the International Monetary Foundation (IMF) and Transparency International. On the other hand, a complex network is a network with on-trivial topological characteristics that do not occur in simple networks, such as degree distributions, hierarchical structures, community structures, and high local cohesiveness.</a:t>
            </a:r>
            <a:endParaRPr lang="en-US" sz="1400" dirty="0">
              <a:latin typeface="Times New Roman" pitchFamily="18" charset="0"/>
              <a:cs typeface="Times New Roman" pitchFamily="18" charset="0"/>
            </a:endParaRPr>
          </a:p>
          <a:p>
            <a:pPr algn="just">
              <a:lnSpc>
                <a:spcPct val="150000"/>
              </a:lnSpc>
            </a:pPr>
            <a:endParaRPr lang="en-US" sz="1400" dirty="0">
              <a:latin typeface="Times New Roman" pitchFamily="18" charset="0"/>
              <a:cs typeface="Times New Roman" pitchFamily="18" charset="0"/>
            </a:endParaRPr>
          </a:p>
          <a:p>
            <a:pPr algn="just">
              <a:lnSpc>
                <a:spcPct val="150000"/>
              </a:lnSpc>
            </a:pPr>
            <a:r>
              <a:rPr lang="en-US" sz="1600" b="1" dirty="0">
                <a:latin typeface="Times New Roman" pitchFamily="18" charset="0"/>
                <a:cs typeface="Times New Roman" pitchFamily="18" charset="0"/>
              </a:rPr>
              <a:t>1.5.1 ADVANTAGES OF PROPOSED SYSTEM </a:t>
            </a:r>
          </a:p>
          <a:p>
            <a:pPr algn="just">
              <a:lnSpc>
                <a:spcPct val="150000"/>
              </a:lnSpc>
            </a:pPr>
            <a:endParaRPr lang="en-US" sz="1400" dirty="0">
              <a:latin typeface="Times New Roman" pitchFamily="18" charset="0"/>
              <a:cs typeface="Times New Roman" pitchFamily="18" charset="0"/>
            </a:endParaRPr>
          </a:p>
          <a:p>
            <a:pPr marL="800100" lvl="1" indent="-342900" algn="just">
              <a:lnSpc>
                <a:spcPct val="150000"/>
              </a:lnSpc>
              <a:buFont typeface="Wingdings" panose="05000000000000000000" pitchFamily="2" charset="2"/>
              <a:buChar char=""/>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It is robust</a:t>
            </a:r>
          </a:p>
          <a:p>
            <a:pPr marL="800100" lvl="1" indent="-342900" algn="just">
              <a:lnSpc>
                <a:spcPct val="150000"/>
              </a:lnSpc>
              <a:buFont typeface="Wingdings" panose="05000000000000000000" pitchFamily="2" charset="2"/>
              <a:buChar char=""/>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High efficiency.</a:t>
            </a:r>
          </a:p>
          <a:p>
            <a:pPr marL="800100" lvl="1" indent="-342900" algn="just">
              <a:lnSpc>
                <a:spcPct val="150000"/>
              </a:lnSpc>
              <a:buFont typeface="Wingdings" panose="05000000000000000000" pitchFamily="2" charset="2"/>
              <a:buChar char=""/>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More </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Quality it providing</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ChangeArrowheads="1"/>
          </p:cNvSpPr>
          <p:nvPr/>
        </p:nvSpPr>
        <p:spPr bwMode="auto">
          <a:xfrm>
            <a:off x="304800" y="762000"/>
            <a:ext cx="8153400" cy="2408160"/>
          </a:xfrm>
          <a:prstGeom prst="rect">
            <a:avLst/>
          </a:prstGeom>
          <a:noFill/>
          <a:ln w="9525">
            <a:noFill/>
            <a:miter lim="800000"/>
            <a:headEnd/>
            <a:tailEnd/>
          </a:ln>
        </p:spPr>
        <p:txBody>
          <a:bodyPr wrap="square" anchor="ctr">
            <a:spAutoFit/>
          </a:bodyPr>
          <a:lstStyle/>
          <a:p>
            <a:pPr algn="ctr">
              <a:lnSpc>
                <a:spcPct val="150000"/>
              </a:lnSpc>
            </a:pPr>
            <a:r>
              <a:rPr lang="en-US" b="1" dirty="0">
                <a:latin typeface="Times New Roman" pitchFamily="18" charset="0"/>
                <a:cs typeface="Times New Roman" pitchFamily="18" charset="0"/>
              </a:rPr>
              <a:t>CHAPTER   2</a:t>
            </a:r>
            <a:endParaRPr lang="en-US" dirty="0">
              <a:latin typeface="Times New Roman" pitchFamily="18" charset="0"/>
              <a:cs typeface="Times New Roman" pitchFamily="18" charset="0"/>
            </a:endParaRPr>
          </a:p>
          <a:p>
            <a:pPr algn="ctr">
              <a:lnSpc>
                <a:spcPct val="150000"/>
              </a:lnSpc>
            </a:pPr>
            <a:r>
              <a:rPr lang="en-US" b="1" dirty="0">
                <a:latin typeface="Times New Roman" pitchFamily="18" charset="0"/>
                <a:cs typeface="Times New Roman" pitchFamily="18" charset="0"/>
              </a:rPr>
              <a:t>PROJECT DESCRIPTION</a:t>
            </a:r>
          </a:p>
          <a:p>
            <a:pPr algn="ctr">
              <a:lnSpc>
                <a:spcPct val="150000"/>
              </a:lnSpc>
            </a:pPr>
            <a:endParaRPr lang="en-US" dirty="0">
              <a:latin typeface="Times New Roman" pitchFamily="18" charset="0"/>
              <a:cs typeface="Times New Roman" pitchFamily="18" charset="0"/>
            </a:endParaRPr>
          </a:p>
          <a:p>
            <a:pPr algn="just">
              <a:lnSpc>
                <a:spcPct val="150000"/>
              </a:lnSpc>
            </a:pPr>
            <a:r>
              <a:rPr lang="en-US" sz="1600" b="1" dirty="0">
                <a:latin typeface="Times New Roman" pitchFamily="18" charset="0"/>
                <a:cs typeface="Times New Roman" pitchFamily="18" charset="0"/>
              </a:rPr>
              <a:t>2.1 GENERAL</a:t>
            </a:r>
            <a:endParaRPr lang="en-US" sz="1600" dirty="0">
              <a:latin typeface="Times New Roman" pitchFamily="18" charset="0"/>
              <a:cs typeface="Times New Roman" pitchFamily="18" charset="0"/>
            </a:endParaRPr>
          </a:p>
          <a:p>
            <a:pPr algn="just">
              <a:lnSpc>
                <a:spcPct val="150000"/>
              </a:lnSpc>
            </a:pPr>
            <a:r>
              <a:rPr lang="en-US" b="1" dirty="0">
                <a:latin typeface="Times New Roman" pitchFamily="18" charset="0"/>
                <a:cs typeface="Times New Roman" pitchFamily="18" charset="0"/>
              </a:rPr>
              <a:t>	</a:t>
            </a:r>
            <a:r>
              <a:rPr lang="en-US" sz="1400" dirty="0">
                <a:latin typeface="Times New Roman" pitchFamily="18" charset="0"/>
                <a:cs typeface="Times New Roman" pitchFamily="18" charset="0"/>
              </a:rPr>
              <a:t>In this chapter, various supervised artificial intelligence approaches are used. This section provides a general description of these approaches.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990600"/>
            <a:ext cx="8458200" cy="4156715"/>
          </a:xfrm>
          <a:prstGeom prst="rect">
            <a:avLst/>
          </a:prstGeom>
        </p:spPr>
        <p:txBody>
          <a:bodyPr wrap="square">
            <a:spAutoFit/>
          </a:bodyPr>
          <a:lstStyle/>
          <a:p>
            <a:pPr algn="just">
              <a:lnSpc>
                <a:spcPct val="150000"/>
              </a:lnSpc>
            </a:pPr>
            <a:r>
              <a:rPr lang="en-US" b="1" dirty="0">
                <a:latin typeface="Times New Roman" pitchFamily="18" charset="0"/>
                <a:cs typeface="Times New Roman" pitchFamily="18" charset="0"/>
              </a:rPr>
              <a:t>2.2 METHODOLOGIES</a:t>
            </a:r>
          </a:p>
          <a:p>
            <a:pPr algn="just">
              <a:lnSpc>
                <a:spcPct val="150000"/>
              </a:lnSpc>
            </a:pPr>
            <a:r>
              <a:rPr lang="en-US" sz="1400" dirty="0">
                <a:latin typeface="Times New Roman" pitchFamily="18" charset="0"/>
                <a:cs typeface="Times New Roman" pitchFamily="18" charset="0"/>
              </a:rPr>
              <a:t>Following modules involves  </a:t>
            </a:r>
          </a:p>
          <a:p>
            <a:pPr algn="just">
              <a:lnSpc>
                <a:spcPct val="150000"/>
              </a:lnSpc>
            </a:pPr>
            <a:endParaRPr lang="en-US" sz="2000" b="1" dirty="0">
              <a:latin typeface="Times New Roman" pitchFamily="18" charset="0"/>
              <a:cs typeface="Times New Roman" pitchFamily="18" charset="0"/>
            </a:endParaRPr>
          </a:p>
          <a:p>
            <a:pPr algn="just">
              <a:lnSpc>
                <a:spcPct val="150000"/>
              </a:lnSpc>
            </a:pPr>
            <a:r>
              <a:rPr lang="en-US" b="1" dirty="0">
                <a:latin typeface="Times New Roman" pitchFamily="18" charset="0"/>
                <a:cs typeface="Times New Roman" pitchFamily="18" charset="0"/>
              </a:rPr>
              <a:t>2.2.1 Modules Name</a:t>
            </a:r>
          </a:p>
          <a:p>
            <a:pPr algn="just">
              <a:lnSpc>
                <a:spcPct val="150000"/>
              </a:lnSpc>
            </a:pPr>
            <a:endParaRPr lang="en-US" b="1" dirty="0">
              <a:latin typeface="Times New Roman" pitchFamily="18" charset="0"/>
              <a:cs typeface="Times New Roman" pitchFamily="18" charset="0"/>
            </a:endParaRPr>
          </a:p>
          <a:p>
            <a:pPr marL="800100" lvl="1" indent="-342900">
              <a:lnSpc>
                <a:spcPct val="150000"/>
              </a:lnSpc>
              <a:buFont typeface="Wingdings" panose="05000000000000000000" pitchFamily="2" charset="2"/>
              <a:buChar char=""/>
              <a:tabLst>
                <a:tab pos="432943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Voice Assistant</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a:p>
            <a:pPr marL="800100" lvl="1" indent="-342900">
              <a:lnSpc>
                <a:spcPct val="150000"/>
              </a:lnSpc>
              <a:buFont typeface="Wingdings" panose="05000000000000000000" pitchFamily="2" charset="2"/>
              <a:buChar char=""/>
              <a:tabLst>
                <a:tab pos="432943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Speech Recognition</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a:p>
            <a:pPr marL="800100" lvl="1" indent="-342900">
              <a:lnSpc>
                <a:spcPct val="150000"/>
              </a:lnSpc>
              <a:buFont typeface="Wingdings" panose="05000000000000000000" pitchFamily="2" charset="2"/>
              <a:buChar char=""/>
              <a:tabLst>
                <a:tab pos="432943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Text-to-speech (TTS)</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a:p>
            <a:pPr marL="800100" lvl="1" indent="-342900">
              <a:lnSpc>
                <a:spcPct val="150000"/>
              </a:lnSpc>
              <a:buFont typeface="Wingdings" panose="05000000000000000000" pitchFamily="2" charset="2"/>
              <a:buChar char=""/>
              <a:tabLst>
                <a:tab pos="432943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User</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Module</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a:p>
            <a:pPr marL="800100" lvl="1" indent="-342900">
              <a:lnSpc>
                <a:spcPct val="150000"/>
              </a:lnSpc>
              <a:spcAft>
                <a:spcPts val="1000"/>
              </a:spcAft>
              <a:buFont typeface="Wingdings" panose="05000000000000000000" pitchFamily="2" charset="2"/>
              <a:buChar char=""/>
              <a:tabLst>
                <a:tab pos="432943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Information Extraction</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ChangeArrowheads="1"/>
          </p:cNvSpPr>
          <p:nvPr/>
        </p:nvSpPr>
        <p:spPr bwMode="auto">
          <a:xfrm>
            <a:off x="266700" y="-216171"/>
            <a:ext cx="8610600" cy="4746620"/>
          </a:xfrm>
          <a:prstGeom prst="rect">
            <a:avLst/>
          </a:prstGeom>
          <a:noFill/>
          <a:ln w="9525">
            <a:noFill/>
            <a:miter lim="800000"/>
            <a:headEnd/>
            <a:tailEnd/>
          </a:ln>
        </p:spPr>
        <p:txBody>
          <a:bodyPr anchor="ctr">
            <a:spAutoFit/>
          </a:bodyPr>
          <a:lstStyle/>
          <a:p>
            <a:pPr lvl="0" indent="228600" algn="just" fontAlgn="base">
              <a:lnSpc>
                <a:spcPct val="150000"/>
              </a:lnSpc>
              <a:spcBef>
                <a:spcPct val="0"/>
              </a:spcBef>
              <a:spcAft>
                <a:spcPct val="0"/>
              </a:spcAft>
            </a:pPr>
            <a:r>
              <a:rPr lang="en-US" b="1" dirty="0">
                <a:latin typeface="Times New Roman" pitchFamily="18" charset="0"/>
                <a:cs typeface="Times New Roman" pitchFamily="18" charset="0"/>
              </a:rPr>
              <a:t>2.2.2 MODULES EXPLANATION </a:t>
            </a:r>
            <a:r>
              <a:rPr lang="en-IN" b="1" dirty="0"/>
              <a:t>AND DIAGRAM</a:t>
            </a:r>
          </a:p>
          <a:p>
            <a:pPr lvl="0" indent="228600" algn="just" fontAlgn="base">
              <a:lnSpc>
                <a:spcPct val="150000"/>
              </a:lnSpc>
              <a:spcBef>
                <a:spcPct val="0"/>
              </a:spcBef>
              <a:spcAft>
                <a:spcPct val="0"/>
              </a:spcAft>
            </a:pPr>
            <a:endParaRPr lang="en-US" b="1" dirty="0">
              <a:latin typeface="Times New Roman" pitchFamily="18" charset="0"/>
              <a:cs typeface="Times New Roman" pitchFamily="18" charset="0"/>
            </a:endParaRPr>
          </a:p>
          <a:p>
            <a:pPr marL="285750" indent="-285750" algn="just">
              <a:lnSpc>
                <a:spcPct val="150000"/>
              </a:lnSpc>
              <a:buFont typeface="Wingdings" panose="05000000000000000000" pitchFamily="2" charset="2"/>
              <a:buChar char="Ø"/>
            </a:pPr>
            <a:r>
              <a:rPr lang="en-US" b="1" dirty="0">
                <a:latin typeface="Times New Roman" pitchFamily="18" charset="0"/>
                <a:cs typeface="Times New Roman" pitchFamily="18" charset="0"/>
              </a:rPr>
              <a:t>Voice Assistant: </a:t>
            </a:r>
          </a:p>
          <a:p>
            <a:pPr lvl="0" algn="just">
              <a:lnSpc>
                <a:spcPct val="150000"/>
              </a:lnSpc>
              <a:spcAft>
                <a:spcPts val="1000"/>
              </a:spcAft>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0" algn="just">
              <a:lnSpc>
                <a:spcPct val="150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key here is voice. A voice associate is an advanced accomplice that makes use of voice confirmation, talk mix, and everyday language getting geared up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nlp</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to offer an enterprise by means of a selected application. Improvement is unremittingly progressing and changing over, and the voice associate market will develop close-with the aid of it. In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april</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2015, the exam company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gartner</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anticipated that earlier than the of completing of 2020, 50 percentage of affiliation with improvement might be through "talks" with sharp machines, huge amounts of them by means of strategies for voice.</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ChangeArrowheads="1"/>
          </p:cNvSpPr>
          <p:nvPr/>
        </p:nvSpPr>
        <p:spPr bwMode="auto">
          <a:xfrm>
            <a:off x="381000" y="152400"/>
            <a:ext cx="8382000" cy="5382307"/>
          </a:xfrm>
          <a:prstGeom prst="rect">
            <a:avLst/>
          </a:prstGeom>
          <a:noFill/>
          <a:ln w="9525">
            <a:noFill/>
            <a:miter lim="800000"/>
            <a:headEnd/>
            <a:tailEnd/>
          </a:ln>
        </p:spPr>
        <p:txBody>
          <a:bodyPr>
            <a:spAutoFit/>
          </a:bodyPr>
          <a:lstStyle/>
          <a:p>
            <a:pPr marL="285750" indent="-285750">
              <a:lnSpc>
                <a:spcPct val="150000"/>
              </a:lnSpc>
              <a:spcAft>
                <a:spcPts val="1000"/>
              </a:spcAft>
              <a:buFont typeface="Wingdings" panose="05000000000000000000" pitchFamily="2" charset="2"/>
              <a:buChar char="Ø"/>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Speech Recognition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indent="266700" algn="just">
              <a:lnSpc>
                <a:spcPct val="150000"/>
              </a:lnSpc>
              <a:spcAft>
                <a:spcPts val="1000"/>
              </a:spcAf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Speech recognition is an interdisciplinary subfield of computer science and computational linguistics that develops methodologies and technologies that enable the recognition and translation of spoken language into text by computers. It is also known as automatic speech recognition (ASR), computer speech recognition or speech to text (STT). It incorporates knowledge and research in the computer science, linguistics and computer engineering fields. </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lnSpc>
                <a:spcPct val="150000"/>
              </a:lnSpc>
              <a:spcAft>
                <a:spcPts val="1000"/>
              </a:spcAf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Some speech recognition systems require "training" (also called "enrollment") where an individual speaker reads text or isolated vocabulary into the system. The system analyzes the person's specific voice and uses it to fine-tune the recognition of that person's speech, resulting in increased accuracy. Systems that do not use training are called "speaker independent"[1] systems. Systems that use training are called "speaker dependent". </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Speech recognition applications include voice user interfaces such as voice dialing (e.g. "call home"), call routing (e.g. "I would like to make a collect call"), </a:t>
            </a:r>
            <a:r>
              <a:rPr lang="en-US"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domotic</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appliance control, search key words (e.g. find a podcast where particular words were spoken), simple data entry (e.g., entering a credit card number), preparation of structured documents (e.g. a radiology report), determining speaker characteristics,[2] speech-to-text processing (e.g., word processors or emails), and aircraft (usually termed direct voice input).</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ChangeArrowheads="1"/>
          </p:cNvSpPr>
          <p:nvPr/>
        </p:nvSpPr>
        <p:spPr bwMode="auto">
          <a:xfrm>
            <a:off x="381000" y="914400"/>
            <a:ext cx="8382000" cy="3351559"/>
          </a:xfrm>
          <a:prstGeom prst="rect">
            <a:avLst/>
          </a:prstGeom>
          <a:noFill/>
          <a:ln w="9525">
            <a:noFill/>
            <a:miter lim="800000"/>
            <a:headEnd/>
            <a:tailEnd/>
          </a:ln>
        </p:spPr>
        <p:txBody>
          <a:bodyPr>
            <a:spAutoFit/>
          </a:bodyPr>
          <a:lstStyle/>
          <a:p>
            <a:pPr marL="342900" lvl="0" indent="-342900" algn="just">
              <a:lnSpc>
                <a:spcPct val="150000"/>
              </a:lnSpc>
              <a:spcAft>
                <a:spcPts val="1000"/>
              </a:spcAft>
              <a:buFont typeface="Wingdings" panose="05000000000000000000" pitchFamily="2" charset="2"/>
              <a:buChar char=""/>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Text-to-speech (TTS) </a:t>
            </a:r>
          </a:p>
          <a:p>
            <a:pPr lvl="0" algn="just">
              <a:lnSpc>
                <a:spcPct val="150000"/>
              </a:lnSpc>
              <a:spcAft>
                <a:spcPts val="1000"/>
              </a:spcAft>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Text-to-speech (TTS) technology reads aloud digital text. It can take words on computers, smartphones, tablets and convert them into audio. Also, all kinds of text files can be read aloud, including Word, pages document, online web pages can be read aloud. TTS can help kids who struggle with reading. Many tools and apps are available to convert text into speech.</a:t>
            </a:r>
          </a:p>
          <a:p>
            <a:pPr algn="just">
              <a:lnSpc>
                <a:spcPct val="150000"/>
              </a:lnSpc>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Python comes with a lot of handy and easily accessible libraries and we’re going to look at how we can deliver text-to-speech with Python in this article.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5EE36A-0BD3-47E6-80DF-5CF8F9FCD215}"/>
              </a:ext>
            </a:extLst>
          </p:cNvPr>
          <p:cNvSpPr txBox="1"/>
          <p:nvPr/>
        </p:nvSpPr>
        <p:spPr>
          <a:xfrm>
            <a:off x="381000" y="685800"/>
            <a:ext cx="8382000" cy="3388043"/>
          </a:xfrm>
          <a:prstGeom prst="rect">
            <a:avLst/>
          </a:prstGeom>
          <a:noFill/>
        </p:spPr>
        <p:txBody>
          <a:bodyPr wrap="square">
            <a:spAutoFit/>
          </a:bodyPr>
          <a:lstStyle/>
          <a:p>
            <a:pPr marL="285750" indent="-285750">
              <a:lnSpc>
                <a:spcPct val="150000"/>
              </a:lnSpc>
              <a:spcAft>
                <a:spcPts val="1000"/>
              </a:spcAft>
              <a:buFont typeface="Wingdings" panose="05000000000000000000" pitchFamily="2" charset="2"/>
              <a:buChar char="Ø"/>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User</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Module</a:t>
            </a:r>
          </a:p>
          <a:p>
            <a:pPr marL="800100" lvl="1" indent="-342900" algn="just">
              <a:lnSpc>
                <a:spcPct val="150000"/>
              </a:lnSpc>
              <a:spcAft>
                <a:spcPts val="1000"/>
              </a:spcAft>
              <a:buFont typeface="Arial" panose="020B0604020202020204" pitchFamily="34" charset="0"/>
              <a:buChar char="•"/>
              <a:tabLst>
                <a:tab pos="457200" algn="l"/>
              </a:tabLst>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purpose of this module is to provide the user interface and view functions for the system.</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a:p>
            <a:pPr marL="800100" lvl="1" indent="-342900" algn="just">
              <a:lnSpc>
                <a:spcPct val="150000"/>
              </a:lnSpc>
              <a:spcAft>
                <a:spcPts val="1000"/>
              </a:spcAft>
              <a:buFont typeface="Arial" panose="020B0604020202020204" pitchFamily="34" charset="0"/>
              <a:buChar char="•"/>
              <a:tabLst>
                <a:tab pos="457200" algn="l"/>
              </a:tabLst>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 registers into the system by giving basic information like name, age etc. </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a:p>
            <a:pPr marL="800100" lvl="1" indent="-342900" algn="just">
              <a:lnSpc>
                <a:spcPct val="150000"/>
              </a:lnSpc>
              <a:spcAft>
                <a:spcPts val="1000"/>
              </a:spcAft>
              <a:buFont typeface="Arial" panose="020B0604020202020204" pitchFamily="34" charset="0"/>
              <a:buChar char="•"/>
              <a:tabLst>
                <a:tab pos="457200" algn="l"/>
              </a:tabLst>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also provides communication services between clients of the system and the server by asking questions regarding healthcare. </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1000"/>
              </a:spcAft>
            </a:pP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6311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5EE36A-0BD3-47E6-80DF-5CF8F9FCD215}"/>
              </a:ext>
            </a:extLst>
          </p:cNvPr>
          <p:cNvSpPr txBox="1"/>
          <p:nvPr/>
        </p:nvSpPr>
        <p:spPr>
          <a:xfrm>
            <a:off x="381000" y="232003"/>
            <a:ext cx="8382000" cy="6393994"/>
          </a:xfrm>
          <a:prstGeom prst="rect">
            <a:avLst/>
          </a:prstGeom>
          <a:noFill/>
        </p:spPr>
        <p:txBody>
          <a:bodyPr wrap="square">
            <a:spAutoFit/>
          </a:bodyPr>
          <a:lstStyle/>
          <a:p>
            <a:pPr marL="285750" indent="-285750">
              <a:lnSpc>
                <a:spcPct val="150000"/>
              </a:lnSpc>
              <a:spcAft>
                <a:spcPts val="1000"/>
              </a:spcAft>
              <a:buFont typeface="Wingdings" panose="05000000000000000000" pitchFamily="2" charset="2"/>
              <a:buChar char="Ø"/>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Information Extraction</a:t>
            </a:r>
          </a:p>
          <a:p>
            <a:pPr indent="266700" algn="just">
              <a:lnSpc>
                <a:spcPct val="150000"/>
              </a:lnSpc>
              <a:spcAft>
                <a:spcPts val="1000"/>
              </a:spcAft>
            </a:pPr>
            <a:r>
              <a:rPr lang="en-IN" sz="18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Noun Phrase Extraction:</a:t>
            </a:r>
            <a:endParaRPr lang="en-IN" sz="18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Font typeface="Arial" panose="020B0604020202020204" pitchFamily="34" charset="0"/>
              <a:buChar char="•"/>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Noun Phrase Extraction takes into account parts of speech patterns that include a noun . In this stage all the nouns are extracted from given input.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Font typeface="Arial" panose="020B0604020202020204" pitchFamily="34" charset="0"/>
              <a:buChar char="•"/>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is used to remove stop words and it does not take into account the words which are repeated again in a sentence.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Font typeface="Arial" panose="020B0604020202020204" pitchFamily="34" charset="0"/>
              <a:buChar char="•"/>
              <a:tabLst>
                <a:tab pos="457200" algn="l"/>
              </a:tabLst>
            </a:pPr>
            <a:r>
              <a:rPr lang="en-IN" sz="18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Medical Term Identifier:</a:t>
            </a:r>
            <a:endParaRPr lang="en-IN" sz="18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Font typeface="Arial" panose="020B0604020202020204" pitchFamily="34" charset="0"/>
              <a:buChar char="•"/>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phase includes extraction of all medical terms.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Font typeface="Arial" panose="020B0604020202020204" pitchFamily="34" charset="0"/>
              <a:buChar char="•"/>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For example, spondylolysis is a combination of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spondylo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which means vertebra, and "lysis," which means dissolve, and so means dissolution of a vertebra.</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Font typeface="Arial" panose="020B0604020202020204" pitchFamily="34" charset="0"/>
              <a:buChar char="•"/>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Depending on the disease symptoms or the medical term, the SVM algorithm can predict the disease.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1000"/>
              </a:spcAft>
            </a:pP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9826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ChangeArrowheads="1"/>
          </p:cNvSpPr>
          <p:nvPr/>
        </p:nvSpPr>
        <p:spPr bwMode="auto">
          <a:xfrm>
            <a:off x="457200" y="385955"/>
            <a:ext cx="8077200" cy="6086090"/>
          </a:xfrm>
          <a:prstGeom prst="rect">
            <a:avLst/>
          </a:prstGeom>
          <a:noFill/>
          <a:ln w="9525">
            <a:noFill/>
            <a:miter lim="800000"/>
            <a:headEnd/>
            <a:tailEnd/>
          </a:ln>
        </p:spPr>
        <p:txBody>
          <a:bodyPr anchor="ctr">
            <a:spAutoFit/>
          </a:bodyPr>
          <a:lstStyle/>
          <a:p>
            <a:r>
              <a:rPr lang="en-US" sz="1600" b="1" dirty="0">
                <a:latin typeface="Times New Roman" pitchFamily="18" charset="0"/>
                <a:cs typeface="Times New Roman" pitchFamily="18" charset="0"/>
              </a:rPr>
              <a:t>ABSTRACT</a:t>
            </a:r>
          </a:p>
          <a:p>
            <a:endParaRPr lang="en-US" sz="1600" dirty="0">
              <a:latin typeface="Times New Roman" pitchFamily="18" charset="0"/>
              <a:cs typeface="Times New Roman" pitchFamily="18" charset="0"/>
            </a:endParaRPr>
          </a:p>
          <a:p>
            <a:pPr algn="just">
              <a:lnSpc>
                <a:spcPct val="150000"/>
              </a:lnSpc>
            </a:pPr>
            <a:r>
              <a:rPr lang="en-US" sz="1600" b="1" dirty="0">
                <a:latin typeface="Times New Roman" pitchFamily="18" charset="0"/>
                <a:cs typeface="Times New Roman" pitchFamily="18" charset="0"/>
              </a:rPr>
              <a:t>	</a:t>
            </a:r>
            <a:r>
              <a:rPr lang="en-US" sz="1400" dirty="0">
                <a:latin typeface="Times New Roman" pitchFamily="18" charset="0"/>
                <a:cs typeface="Times New Roman" pitchFamily="18" charset="0"/>
              </a:rPr>
              <a:t>Telemedicine can be used by medical practitioners to connect with their patients during the recent Coronavirus outbreak, whilst attempting to reduce COVID-19 transmission among patients and clinicians. Amidst the pandemic, Telemedicine has the potential to help by permitting patients to receive supportive care without having to physically visit a hospital by using a conversational artificial intelligence-based application for their treatment. Thus, telehealth will rapidly and radically transform in-person care to remote consultation of patients. Because of this, it developed a Multilingual Conversational Bot based on Natural Language Processing (NLP) to provide free primary healthcare education, information, advice to chronic patients. The study introduces a novel computer application acting as a personal virtual doctor that has been opportunely designed and extensively trained to interact with patients like human beings. This application is based upon a server less architecture and it aggregates the services of a doctor by providing preventive measures, home remedies, interactive counseling sessions, healthcare tips, and symptoms covering the most prevalent diseases in rural India. The paper proposes a conversational bot “</a:t>
            </a:r>
            <a:r>
              <a:rPr lang="en-US" sz="1400" dirty="0" err="1">
                <a:latin typeface="Times New Roman" pitchFamily="18" charset="0"/>
                <a:cs typeface="Times New Roman" pitchFamily="18" charset="0"/>
              </a:rPr>
              <a:t>Aapka</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Chikitsak</a:t>
            </a:r>
            <a:r>
              <a:rPr lang="en-US" sz="1400" dirty="0">
                <a:latin typeface="Times New Roman" pitchFamily="18" charset="0"/>
                <a:cs typeface="Times New Roman" pitchFamily="18" charset="0"/>
              </a:rPr>
              <a:t>” on Google Cloud Platform (GCP) for delivering telehealth in India to increase the patient's access to healthcare knowledge and leverage the potentials of artificial intelligence to bridge the gap of demand and supply of human healthcare providers. This conversational application has resulted in reducing the barriers for access to healthcare facilities and procures intelligent consultations remotely to allow timely care and quality treatment, thereby effectively assisting the society.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ChangeArrowheads="1"/>
          </p:cNvSpPr>
          <p:nvPr/>
        </p:nvSpPr>
        <p:spPr bwMode="auto">
          <a:xfrm>
            <a:off x="266700" y="576092"/>
            <a:ext cx="8610600" cy="3080139"/>
          </a:xfrm>
          <a:prstGeom prst="rect">
            <a:avLst/>
          </a:prstGeom>
          <a:noFill/>
          <a:ln w="9525">
            <a:noFill/>
            <a:miter lim="800000"/>
            <a:headEnd/>
            <a:tailEnd/>
          </a:ln>
        </p:spPr>
        <p:txBody>
          <a:bodyPr wrap="square" anchor="ctr">
            <a:spAutoFit/>
          </a:bodyPr>
          <a:lstStyle/>
          <a:p>
            <a:pPr algn="just">
              <a:lnSpc>
                <a:spcPct val="150000"/>
              </a:lnSpc>
              <a:spcAft>
                <a:spcPts val="1000"/>
              </a:spcAft>
            </a:pPr>
            <a:r>
              <a:rPr lang="en-US" sz="1800" b="1" dirty="0">
                <a:latin typeface="Times New Roman" panose="02020603050405020304" pitchFamily="18" charset="0"/>
                <a:cs typeface="Times New Roman" pitchFamily="18" charset="0"/>
              </a:rPr>
              <a:t>2.3 TECHNIQUE USED OR ALGORITHM USED</a:t>
            </a:r>
          </a:p>
          <a:p>
            <a:pPr marL="514350" indent="-285750" algn="just">
              <a:lnSpc>
                <a:spcPct val="150000"/>
              </a:lnSpc>
              <a:spcAft>
                <a:spcPts val="1000"/>
              </a:spcAft>
              <a:buFont typeface="Wingdings" panose="05000000000000000000" pitchFamily="2" charset="2"/>
              <a:buChar char="Ø"/>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Natural Language Processing</a:t>
            </a:r>
          </a:p>
          <a:p>
            <a:pPr marL="228600" indent="228600" algn="just">
              <a:lnSpc>
                <a:spcPct val="150000"/>
              </a:lnSpc>
              <a:spcAft>
                <a:spcPts val="10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Natural Language Processing (NLP) so that the computer will be able to understand the meaning of the input given by the user and perform the task accordingly. Due to the ambiguous nature of languages it is difficult for computer to always understand the correct meaning of the input given by human, which is known as Natural Language Understanding (NLU).  With the help of Natural Language Understanding it is possible for conversational interfaces to understand the correct meaning of the query which contains spelling mistakes, wrong grammar, etc.</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2CF2B2-5F0A-4CF8-A8F9-B6D38F84D660}"/>
              </a:ext>
            </a:extLst>
          </p:cNvPr>
          <p:cNvSpPr txBox="1"/>
          <p:nvPr/>
        </p:nvSpPr>
        <p:spPr>
          <a:xfrm>
            <a:off x="228600" y="291474"/>
            <a:ext cx="8686800" cy="4197559"/>
          </a:xfrm>
          <a:prstGeom prst="rect">
            <a:avLst/>
          </a:prstGeom>
          <a:noFill/>
        </p:spPr>
        <p:txBody>
          <a:bodyPr wrap="square">
            <a:spAutoFit/>
          </a:bodyPr>
          <a:lstStyle/>
          <a:p>
            <a:pPr algn="just">
              <a:lnSpc>
                <a:spcPct val="150000"/>
              </a:lnSpc>
            </a:pPr>
            <a:r>
              <a:rPr lang="en-IN" sz="1800" b="1" i="0" u="none" strike="noStrike" baseline="0" dirty="0">
                <a:latin typeface="Times New Roman" panose="02020603050405020304" pitchFamily="18" charset="0"/>
                <a:cs typeface="Times New Roman" panose="02020603050405020304" pitchFamily="18" charset="0"/>
              </a:rPr>
              <a:t>CONVERSAT IONAL TELE-HEALT H AGENT</a:t>
            </a:r>
          </a:p>
          <a:p>
            <a:pPr algn="just">
              <a:lnSpc>
                <a:spcPct val="150000"/>
              </a:lnSpc>
            </a:pPr>
            <a:endParaRPr lang="en-IN" sz="1800" b="1" i="0" u="none" strike="noStrike" baseline="0" dirty="0">
              <a:latin typeface="Times New Roman" panose="02020603050405020304" pitchFamily="18" charset="0"/>
              <a:cs typeface="Times New Roman" panose="02020603050405020304" pitchFamily="18" charset="0"/>
            </a:endParaRPr>
          </a:p>
          <a:p>
            <a:pPr algn="just">
              <a:lnSpc>
                <a:spcPct val="150000"/>
              </a:lnSpc>
            </a:pPr>
            <a:r>
              <a:rPr lang="en-US" sz="1800" b="0" i="0" u="none" strike="noStrike" baseline="0" dirty="0">
                <a:latin typeface="Times New Roman" panose="02020603050405020304" pitchFamily="18" charset="0"/>
                <a:cs typeface="Times New Roman" panose="02020603050405020304" pitchFamily="18" charset="0"/>
              </a:rPr>
              <a:t>Conversational Tele-Health assists in the form of an automated conversation between the user and computer in the form of either chat or voice. Tele-Health is poised to tailor the health service to users’ needs to improve their health condition by offering valuable consultations and information to patients at the comfort of their home. Application of Human-Machine interaction in the domain of healthcare is pivotal in aggregating the services of a doctor, thus, overcoming the challenges of accessibility, feasibility as well as communication for the patients. Our application bridges the gap between patients and a lack of access to healthcare facilities during pandemics by leveraging </a:t>
            </a:r>
            <a:r>
              <a:rPr lang="en-IN" sz="1800" b="0" i="0" u="none" strike="noStrike" baseline="0" dirty="0">
                <a:latin typeface="Times New Roman" panose="02020603050405020304" pitchFamily="18" charset="0"/>
                <a:cs typeface="Times New Roman" panose="02020603050405020304" pitchFamily="18" charset="0"/>
              </a:rPr>
              <a:t>telehealth</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90929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ChangeArrowheads="1"/>
          </p:cNvSpPr>
          <p:nvPr/>
        </p:nvSpPr>
        <p:spPr bwMode="auto">
          <a:xfrm>
            <a:off x="381000" y="-142250"/>
            <a:ext cx="8229600" cy="67478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ctr" defTabSz="914400" rtl="0" eaLnBrk="1" fontAlgn="base" latinLnBrk="0" hangingPunct="1">
              <a:lnSpc>
                <a:spcPct val="15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CHAPTER 3</a:t>
            </a:r>
            <a:endParaRPr lang="en-US" dirty="0">
              <a:latin typeface="Times New Roman" pitchFamily="18" charset="0"/>
              <a:ea typeface="Times New Roman" pitchFamily="18" charset="0"/>
              <a:cs typeface="Times New Roman" pitchFamily="18" charset="0"/>
            </a:endParaRPr>
          </a:p>
          <a:p>
            <a:pPr marL="0" marR="0" lvl="0" indent="457200" algn="ctr" defTabSz="914400" rtl="0" eaLnBrk="1" fontAlgn="base" latinLnBrk="0" hangingPunct="1">
              <a:lnSpc>
                <a:spcPct val="15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REQUIREMENTS ENGINEERING</a:t>
            </a:r>
          </a:p>
          <a:p>
            <a:pPr marL="0" marR="0" lvl="0" indent="457200" defTabSz="914400" rtl="0" eaLnBrk="1" fontAlgn="base" latinLnBrk="0" hangingPunct="1">
              <a:lnSpc>
                <a:spcPct val="15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3.1 GENERAL</a:t>
            </a:r>
          </a:p>
          <a:p>
            <a:pPr lvl="0" indent="457200" algn="just" eaLnBrk="0" fontAlgn="base" hangingPunct="0">
              <a:lnSpc>
                <a:spcPct val="150000"/>
              </a:lnSpc>
              <a:spcBef>
                <a:spcPct val="0"/>
              </a:spcBef>
              <a:spcAft>
                <a:spcPct val="0"/>
              </a:spcAft>
            </a:pPr>
            <a:r>
              <a:rPr lang="en-US" sz="1400" dirty="0">
                <a:latin typeface="Times New Roman" pitchFamily="18" charset="0"/>
                <a:ea typeface="Times New Roman" pitchFamily="18" charset="0"/>
                <a:cs typeface="Times New Roman" pitchFamily="18" charset="0"/>
              </a:rPr>
              <a:t>These are the requirements for doing the project. Without using these tools and software’s we can’t do the project. So we have two requirements to do the project. They are</a:t>
            </a:r>
          </a:p>
          <a:p>
            <a:pPr lvl="0" indent="457200" algn="just" eaLnBrk="0" fontAlgn="base" hangingPunct="0">
              <a:lnSpc>
                <a:spcPct val="150000"/>
              </a:lnSpc>
              <a:spcBef>
                <a:spcPct val="0"/>
              </a:spcBef>
              <a:spcAft>
                <a:spcPct val="0"/>
              </a:spcAft>
            </a:pPr>
            <a:r>
              <a:rPr lang="en-US" sz="1400" dirty="0">
                <a:latin typeface="Times New Roman" pitchFamily="18" charset="0"/>
                <a:ea typeface="Times New Roman" pitchFamily="18" charset="0"/>
                <a:cs typeface="Times New Roman" pitchFamily="18" charset="0"/>
              </a:rPr>
              <a:t>1. Hardware Requirements.</a:t>
            </a:r>
          </a:p>
          <a:p>
            <a:pPr lvl="0" indent="457200" algn="just" eaLnBrk="0" fontAlgn="base" hangingPunct="0">
              <a:lnSpc>
                <a:spcPct val="150000"/>
              </a:lnSpc>
              <a:spcBef>
                <a:spcPct val="0"/>
              </a:spcBef>
              <a:spcAft>
                <a:spcPct val="0"/>
              </a:spcAft>
            </a:pPr>
            <a:r>
              <a:rPr lang="en-US" sz="1400" dirty="0">
                <a:latin typeface="Times New Roman" pitchFamily="18" charset="0"/>
                <a:ea typeface="Times New Roman" pitchFamily="18" charset="0"/>
                <a:cs typeface="Times New Roman" pitchFamily="18" charset="0"/>
              </a:rPr>
              <a:t>2. Software Requirements.</a:t>
            </a:r>
          </a:p>
          <a:p>
            <a:pPr lvl="0" indent="457200" algn="just" eaLnBrk="0" fontAlgn="base" hangingPunct="0">
              <a:lnSpc>
                <a:spcPct val="150000"/>
              </a:lnSpc>
              <a:spcBef>
                <a:spcPct val="0"/>
              </a:spcBef>
              <a:spcAft>
                <a:spcPct val="0"/>
              </a:spcAft>
            </a:pPr>
            <a:endParaRPr kumimoji="0" lang="en-US" sz="1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457200" algn="just" defTabSz="914400" rtl="0" eaLnBrk="0" fontAlgn="base" latinLnBrk="0" hangingPunct="0">
              <a:lnSpc>
                <a:spcPct val="15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3.2 HARDWARE REQUIREMENTS</a:t>
            </a:r>
          </a:p>
          <a:p>
            <a:pPr marL="0" marR="0" lvl="0" indent="457200" algn="just" defTabSz="914400" rtl="0" eaLnBrk="0" fontAlgn="base" latinLnBrk="0" hangingPunct="0">
              <a:lnSpc>
                <a:spcPct val="15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5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The hardware requirements may serve as the basis for a contract for the implementation of the system and should therefore be a complete and consistent specification of the whole system. They are used by software engineers as the starting point for the system design. It shoals what the system do and not how it should be implemented.</a:t>
            </a:r>
          </a:p>
          <a:p>
            <a:pPr marL="0" marR="0" lvl="0" indent="457200" algn="just" defTabSz="914400" rtl="0" eaLnBrk="0" fontAlgn="base" latinLnBrk="0" hangingPunct="0">
              <a:lnSpc>
                <a:spcPct val="15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HARDWARE</a:t>
            </a:r>
          </a:p>
          <a:p>
            <a:pPr marL="0" marR="0" lvl="0" indent="457200" algn="just" defTabSz="914400" rtl="0" eaLnBrk="0" fontAlgn="base" latinLnBrk="0" hangingPunct="0">
              <a:lnSpc>
                <a:spcPct val="15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5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Processor		:  	Pentium Iv 2.6 </a:t>
            </a:r>
            <a:r>
              <a:rPr kumimoji="0" lang="en-US" sz="14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Ghz</a:t>
            </a: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en-US" sz="1400" b="0" i="0" u="none" strike="noStrike" cap="none" normalizeH="0" baseline="0" dirty="0">
                <a:ln>
                  <a:noFill/>
                </a:ln>
                <a:solidFill>
                  <a:srgbClr val="0000FF"/>
                </a:solidFill>
                <a:effectLst/>
                <a:latin typeface="Times New Roman" pitchFamily="18" charset="0"/>
                <a:ea typeface="Times New Roman" pitchFamily="18" charset="0"/>
                <a:cs typeface="Times New Roman" pitchFamily="18" charset="0"/>
              </a:rPr>
              <a:t> </a:t>
            </a: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Intel Core 2 Duo.</a:t>
            </a:r>
            <a:endParaRPr kumimoji="0" lang="en-US" sz="1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5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Ram			:	512 Mb </a:t>
            </a:r>
            <a:r>
              <a:rPr kumimoji="0" lang="en-US" sz="14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Dd</a:t>
            </a: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Ram</a:t>
            </a:r>
            <a:endParaRPr kumimoji="0" lang="en-US" sz="1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5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Monitor		:	15” Color</a:t>
            </a:r>
            <a:endParaRPr kumimoji="0" lang="en-US" sz="1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5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Hard Disk 		:	40 </a:t>
            </a:r>
            <a:r>
              <a:rPr kumimoji="0" lang="en-US" sz="14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Gb</a:t>
            </a:r>
            <a:endParaRPr kumimoji="0" lang="en-US" sz="14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ChangeArrowheads="1"/>
          </p:cNvSpPr>
          <p:nvPr/>
        </p:nvSpPr>
        <p:spPr bwMode="auto">
          <a:xfrm>
            <a:off x="381000" y="457200"/>
            <a:ext cx="8229600" cy="39703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lnSpc>
                <a:spcPct val="150000"/>
              </a:lnSpc>
              <a:spcBef>
                <a:spcPct val="0"/>
              </a:spcBef>
              <a:spcAft>
                <a:spcPct val="0"/>
              </a:spcAft>
            </a:pPr>
            <a:r>
              <a:rPr lang="en-US" sz="1400" b="1" dirty="0">
                <a:latin typeface="Times New Roman" pitchFamily="18" charset="0"/>
                <a:ea typeface="Times New Roman" pitchFamily="18" charset="0"/>
                <a:cs typeface="Times New Roman" pitchFamily="18" charset="0"/>
              </a:rPr>
              <a:t>3.3 SOFTWARE </a:t>
            </a:r>
            <a:r>
              <a:rPr kumimoji="0" lang="en-US"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REQUIREMENTS</a:t>
            </a:r>
          </a:p>
          <a:p>
            <a:pPr marL="0" marR="0" lvl="0" indent="0" algn="just" defTabSz="914400" rtl="0" eaLnBrk="1" fontAlgn="base" latinLnBrk="0" hangingPunct="1">
              <a:lnSpc>
                <a:spcPct val="15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The software requirements document is the specification of the system. It should include both a definition and a specification of requirements. It is a set of what the system should do rather than how it should do it. The software requirements provide a basis for creating the software requirements specification.  It is useful in estimating cost, planning team activities, performing tasks and tracking the teams and tracking the team’s progress throughout the development activity.</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Times New Roman" pitchFamily="18" charset="0"/>
              <a:cs typeface="Times New Roman" pitchFamily="18" charset="0"/>
            </a:endParaRPr>
          </a:p>
          <a:p>
            <a:pPr algn="just">
              <a:lnSpc>
                <a:spcPct val="150000"/>
              </a:lnSpc>
            </a:pPr>
            <a:r>
              <a:rPr lang="en-US" sz="1400" dirty="0">
                <a:latin typeface="Times New Roman" pitchFamily="18" charset="0"/>
                <a:cs typeface="Times New Roman" pitchFamily="18" charset="0"/>
              </a:rPr>
              <a:t>	 FRONT END 		:  	J2EE (JSP, SERVLET)</a:t>
            </a:r>
          </a:p>
          <a:p>
            <a:pPr algn="just">
              <a:lnSpc>
                <a:spcPct val="150000"/>
              </a:lnSpc>
            </a:pPr>
            <a:r>
              <a:rPr lang="en-US" sz="1400" dirty="0">
                <a:latin typeface="Times New Roman" pitchFamily="18" charset="0"/>
                <a:cs typeface="Times New Roman" pitchFamily="18" charset="0"/>
              </a:rPr>
              <a:t>	BACK END			: 	 MY SQL 5.5 OR MS SQL SERVER</a:t>
            </a:r>
          </a:p>
          <a:p>
            <a:pPr algn="just">
              <a:lnSpc>
                <a:spcPct val="150000"/>
              </a:lnSpc>
            </a:pPr>
            <a:r>
              <a:rPr lang="en-US" sz="1400" dirty="0">
                <a:latin typeface="Times New Roman" pitchFamily="18" charset="0"/>
                <a:cs typeface="Times New Roman" pitchFamily="18" charset="0"/>
              </a:rPr>
              <a:t>	OPERATING SYSTEM  		:  	WINDOWS 7</a:t>
            </a:r>
          </a:p>
          <a:p>
            <a:pPr algn="just">
              <a:lnSpc>
                <a:spcPct val="150000"/>
              </a:lnSpc>
            </a:pPr>
            <a:r>
              <a:rPr lang="en-US" sz="1400" dirty="0">
                <a:latin typeface="Times New Roman" pitchFamily="18" charset="0"/>
                <a:cs typeface="Times New Roman" pitchFamily="18" charset="0"/>
              </a:rPr>
              <a:t>	IDE			:	ECLIPSE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ChangeArrowheads="1"/>
          </p:cNvSpPr>
          <p:nvPr/>
        </p:nvSpPr>
        <p:spPr bwMode="auto">
          <a:xfrm>
            <a:off x="533400" y="609600"/>
            <a:ext cx="8077200" cy="328942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3.3 FUNCTIONAL REQUIREMENTS</a:t>
            </a:r>
          </a:p>
          <a:p>
            <a:pPr marL="0" marR="0" lvl="0" indent="0" algn="just" defTabSz="914400" rtl="0" eaLnBrk="1" fontAlgn="base" latinLnBrk="0" hangingPunct="1">
              <a:lnSpc>
                <a:spcPct val="15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algn="just">
              <a:lnSpc>
                <a:spcPct val="150000"/>
              </a:lnSpc>
              <a:spcAft>
                <a:spcPts val="10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 useful prerequisite characterizes an element of a product framework or its segment. A capacity is portrayed as a lot of data sources, the conduct, and yields. The application is taken care of with different subtleties and the coronary illness related with those subtleties. The application permits client to share their heart related issues. It at that point forms client explicit subtleties to check for different ailment that could be related with it. Here we utilize some smart information mining procedures to figure the most precise sickness that could be related with patient's subtleties. In view of result, the can contact specialist appropriately for additional treatment. The framework permits client to see specialist's subtleties as well. The framework can be utilized with the expectation of complimentary coronary illness counseling on the web.</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19926"/>
            <a:ext cx="8534400" cy="5816977"/>
          </a:xfrm>
          <a:prstGeom prst="rect">
            <a:avLst/>
          </a:prstGeom>
        </p:spPr>
        <p:txBody>
          <a:bodyPr wrap="square">
            <a:spAutoFit/>
          </a:bodyPr>
          <a:lstStyle/>
          <a:p>
            <a:pPr>
              <a:lnSpc>
                <a:spcPct val="150000"/>
              </a:lnSpc>
            </a:pPr>
            <a:r>
              <a:rPr lang="en-US" sz="2000" b="1" dirty="0">
                <a:latin typeface="Times New Roman" pitchFamily="18" charset="0"/>
                <a:cs typeface="Times New Roman" pitchFamily="18" charset="0"/>
              </a:rPr>
              <a:t>3.5 NON FUNCTIONAL REQUIREMENTS</a:t>
            </a:r>
          </a:p>
          <a:p>
            <a:pPr algn="just">
              <a:lnSpc>
                <a:spcPct val="150000"/>
              </a:lnSpc>
            </a:pPr>
            <a:r>
              <a:rPr lang="en-US" b="1" dirty="0">
                <a:latin typeface="Times New Roman" pitchFamily="18" charset="0"/>
                <a:cs typeface="Times New Roman" pitchFamily="18" charset="0"/>
              </a:rPr>
              <a:t> </a:t>
            </a:r>
            <a:r>
              <a:rPr lang="en-IN" sz="1400" dirty="0">
                <a:latin typeface="Times New Roman" pitchFamily="18" charset="0"/>
                <a:cs typeface="Times New Roman" pitchFamily="18" charset="0"/>
              </a:rPr>
              <a:t>The major non-functional Requirements of the system are as follows</a:t>
            </a:r>
            <a:endParaRPr lang="en-US" sz="1400" dirty="0">
              <a:latin typeface="Times New Roman" pitchFamily="18" charset="0"/>
              <a:cs typeface="Times New Roman" pitchFamily="18" charset="0"/>
            </a:endParaRPr>
          </a:p>
          <a:p>
            <a:pPr lvl="0" algn="just">
              <a:lnSpc>
                <a:spcPct val="150000"/>
              </a:lnSpc>
            </a:pPr>
            <a:r>
              <a:rPr lang="en-IN" sz="1400" b="1" dirty="0">
                <a:latin typeface="Times New Roman" pitchFamily="18" charset="0"/>
                <a:cs typeface="Times New Roman" pitchFamily="18" charset="0"/>
              </a:rPr>
              <a:t>Usability</a:t>
            </a:r>
            <a:endParaRPr lang="en-US" sz="1400" dirty="0">
              <a:latin typeface="Times New Roman" pitchFamily="18" charset="0"/>
              <a:cs typeface="Times New Roman" pitchFamily="18" charset="0"/>
            </a:endParaRPr>
          </a:p>
          <a:p>
            <a:pPr algn="just">
              <a:lnSpc>
                <a:spcPct val="150000"/>
              </a:lnSpc>
            </a:pPr>
            <a:r>
              <a:rPr lang="en-IN" sz="1400" dirty="0">
                <a:latin typeface="Times New Roman" pitchFamily="18" charset="0"/>
                <a:cs typeface="Times New Roman" pitchFamily="18" charset="0"/>
              </a:rPr>
              <a:t>The system is designed with completely automated process hence there is no or less user intervention.</a:t>
            </a:r>
            <a:endParaRPr lang="en-US" sz="1400" dirty="0">
              <a:latin typeface="Times New Roman" pitchFamily="18" charset="0"/>
              <a:cs typeface="Times New Roman" pitchFamily="18" charset="0"/>
            </a:endParaRPr>
          </a:p>
          <a:p>
            <a:pPr lvl="0" algn="just">
              <a:lnSpc>
                <a:spcPct val="150000"/>
              </a:lnSpc>
            </a:pPr>
            <a:r>
              <a:rPr lang="en-IN" sz="1400" b="1" dirty="0">
                <a:latin typeface="Times New Roman" pitchFamily="18" charset="0"/>
                <a:cs typeface="Times New Roman" pitchFamily="18" charset="0"/>
              </a:rPr>
              <a:t>Reliability</a:t>
            </a:r>
            <a:endParaRPr lang="en-US" sz="1400" dirty="0">
              <a:latin typeface="Times New Roman" pitchFamily="18" charset="0"/>
              <a:cs typeface="Times New Roman" pitchFamily="18" charset="0"/>
            </a:endParaRPr>
          </a:p>
          <a:p>
            <a:pPr algn="just">
              <a:lnSpc>
                <a:spcPct val="150000"/>
              </a:lnSpc>
            </a:pPr>
            <a:r>
              <a:rPr lang="en-IN" sz="1400" dirty="0">
                <a:latin typeface="Times New Roman" pitchFamily="18" charset="0"/>
                <a:cs typeface="Times New Roman" pitchFamily="18" charset="0"/>
              </a:rPr>
              <a:t>The system is more reliable because of the qualities that are inherited from the chosen platform java. The code built by using java is more reliable.</a:t>
            </a:r>
            <a:endParaRPr lang="en-US" sz="1400" dirty="0">
              <a:latin typeface="Times New Roman" pitchFamily="18" charset="0"/>
              <a:cs typeface="Times New Roman" pitchFamily="18" charset="0"/>
            </a:endParaRPr>
          </a:p>
          <a:p>
            <a:pPr lvl="0" algn="just">
              <a:lnSpc>
                <a:spcPct val="150000"/>
              </a:lnSpc>
            </a:pPr>
            <a:r>
              <a:rPr lang="en-IN" sz="1400" b="1" dirty="0">
                <a:latin typeface="Times New Roman" pitchFamily="18" charset="0"/>
                <a:cs typeface="Times New Roman" pitchFamily="18" charset="0"/>
              </a:rPr>
              <a:t>Performance</a:t>
            </a:r>
            <a:endParaRPr lang="en-US" sz="1400" dirty="0">
              <a:latin typeface="Times New Roman" pitchFamily="18" charset="0"/>
              <a:cs typeface="Times New Roman" pitchFamily="18" charset="0"/>
            </a:endParaRPr>
          </a:p>
          <a:p>
            <a:pPr algn="just">
              <a:lnSpc>
                <a:spcPct val="150000"/>
              </a:lnSpc>
            </a:pPr>
            <a:r>
              <a:rPr lang="en-IN" sz="1400" dirty="0">
                <a:latin typeface="Times New Roman" pitchFamily="18" charset="0"/>
                <a:cs typeface="Times New Roman" pitchFamily="18" charset="0"/>
              </a:rPr>
              <a:t>This system is developing in the high level languages and using  the advanced front-end and back-end technologies it will give response to the end user on client system with in very less time.</a:t>
            </a:r>
            <a:endParaRPr lang="en-US" sz="1400" dirty="0">
              <a:latin typeface="Times New Roman" pitchFamily="18" charset="0"/>
              <a:cs typeface="Times New Roman" pitchFamily="18" charset="0"/>
            </a:endParaRPr>
          </a:p>
          <a:p>
            <a:pPr lvl="0" algn="just">
              <a:lnSpc>
                <a:spcPct val="150000"/>
              </a:lnSpc>
            </a:pPr>
            <a:r>
              <a:rPr lang="en-IN" sz="1400" b="1" dirty="0">
                <a:latin typeface="Times New Roman" pitchFamily="18" charset="0"/>
                <a:cs typeface="Times New Roman" pitchFamily="18" charset="0"/>
              </a:rPr>
              <a:t>Supportability</a:t>
            </a:r>
            <a:endParaRPr lang="en-US" sz="1400" dirty="0">
              <a:latin typeface="Times New Roman" pitchFamily="18" charset="0"/>
              <a:cs typeface="Times New Roman" pitchFamily="18" charset="0"/>
            </a:endParaRPr>
          </a:p>
          <a:p>
            <a:pPr algn="just">
              <a:lnSpc>
                <a:spcPct val="150000"/>
              </a:lnSpc>
            </a:pPr>
            <a:r>
              <a:rPr lang="en-IN" sz="1400" dirty="0">
                <a:latin typeface="Times New Roman" pitchFamily="18" charset="0"/>
                <a:cs typeface="Times New Roman" pitchFamily="18" charset="0"/>
              </a:rPr>
              <a:t>The system is designed to be the cross platform supportable. The system is supported on a wide range of hardware and any software platform, which is having JVM, built into the system.</a:t>
            </a:r>
            <a:endParaRPr lang="en-US" sz="1400" dirty="0">
              <a:latin typeface="Times New Roman" pitchFamily="18" charset="0"/>
              <a:cs typeface="Times New Roman" pitchFamily="18" charset="0"/>
            </a:endParaRPr>
          </a:p>
          <a:p>
            <a:pPr lvl="0" algn="just">
              <a:lnSpc>
                <a:spcPct val="150000"/>
              </a:lnSpc>
            </a:pPr>
            <a:r>
              <a:rPr lang="en-IN" sz="1400" b="1" dirty="0">
                <a:latin typeface="Times New Roman" pitchFamily="18" charset="0"/>
                <a:cs typeface="Times New Roman" pitchFamily="18" charset="0"/>
              </a:rPr>
              <a:t>Implementation</a:t>
            </a:r>
            <a:endParaRPr lang="en-US" sz="1400" dirty="0">
              <a:latin typeface="Times New Roman" pitchFamily="18" charset="0"/>
              <a:cs typeface="Times New Roman" pitchFamily="18" charset="0"/>
            </a:endParaRPr>
          </a:p>
          <a:p>
            <a:pPr algn="just">
              <a:lnSpc>
                <a:spcPct val="150000"/>
              </a:lnSpc>
            </a:pPr>
            <a:r>
              <a:rPr lang="en-IN" sz="1400" dirty="0">
                <a:latin typeface="Times New Roman" pitchFamily="18" charset="0"/>
                <a:cs typeface="Times New Roman" pitchFamily="18" charset="0"/>
              </a:rPr>
              <a:t>The system is implemented in web environment using struts framework. The apache tomcat is used as the web server and windows </a:t>
            </a:r>
            <a:r>
              <a:rPr lang="en-IN" sz="1400" dirty="0" err="1">
                <a:latin typeface="Times New Roman" pitchFamily="18" charset="0"/>
                <a:cs typeface="Times New Roman" pitchFamily="18" charset="0"/>
              </a:rPr>
              <a:t>xp</a:t>
            </a:r>
            <a:r>
              <a:rPr lang="en-IN" sz="1400" dirty="0">
                <a:latin typeface="Times New Roman" pitchFamily="18" charset="0"/>
                <a:cs typeface="Times New Roman" pitchFamily="18" charset="0"/>
              </a:rPr>
              <a:t> professional is used as the platform. Interface the user interface is based on Struts provides HTML Tag</a:t>
            </a:r>
            <a:endParaRPr lang="en-US" sz="1400" dirty="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ChangeArrowheads="1"/>
          </p:cNvSpPr>
          <p:nvPr/>
        </p:nvSpPr>
        <p:spPr bwMode="auto">
          <a:xfrm>
            <a:off x="533400" y="457200"/>
            <a:ext cx="8229600" cy="31854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ctr" defTabSz="914400" rtl="0" eaLnBrk="1" fontAlgn="base" latinLnBrk="0" hangingPunct="1">
              <a:lnSpc>
                <a:spcPct val="15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cs typeface="Times New Roman" pitchFamily="18" charset="0"/>
              </a:rPr>
              <a:t>CHAPTER  4</a:t>
            </a:r>
            <a:endParaRPr lang="en-US" b="1" dirty="0">
              <a:latin typeface="Times New Roman" pitchFamily="18" charset="0"/>
              <a:ea typeface="Times New Roman" pitchFamily="18" charset="0"/>
              <a:cs typeface="Times New Roman" pitchFamily="18" charset="0"/>
            </a:endParaRPr>
          </a:p>
          <a:p>
            <a:pPr marL="0" marR="0" lvl="0" indent="457200" algn="ctr" defTabSz="914400" rtl="0" eaLnBrk="1" fontAlgn="base" latinLnBrk="0" hangingPunct="1">
              <a:lnSpc>
                <a:spcPct val="15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DESIGN ENGINEERING</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algn="just" defTabSz="914400" rtl="0" eaLnBrk="0" fontAlgn="base" latinLnBrk="0" hangingPunct="0">
              <a:lnSpc>
                <a:spcPct val="15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4.1 GENERAL</a:t>
            </a:r>
          </a:p>
          <a:p>
            <a:pPr marL="0" marR="0" lvl="0" algn="just" defTabSz="914400" rtl="0" eaLnBrk="0" fontAlgn="base" latinLnBrk="0" hangingPunct="0">
              <a:lnSpc>
                <a:spcPct val="15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p>
            <a:pPr lvl="0" indent="457200" algn="just" eaLnBrk="0" fontAlgn="base" hangingPunct="0">
              <a:lnSpc>
                <a:spcPct val="150000"/>
              </a:lnSpc>
              <a:spcBef>
                <a:spcPct val="0"/>
              </a:spcBef>
              <a:spcAft>
                <a:spcPct val="0"/>
              </a:spcAft>
            </a:pPr>
            <a:r>
              <a:rPr lang="en-US" sz="1400" dirty="0">
                <a:latin typeface="Times New Roman" pitchFamily="18" charset="0"/>
                <a:ea typeface="Times New Roman" pitchFamily="18" charset="0"/>
                <a:cs typeface="Times New Roman" pitchFamily="18" charset="0"/>
              </a:rPr>
              <a:t>Design Engineering deals with the various UML [Unified </a:t>
            </a:r>
            <a:r>
              <a:rPr lang="en-US" sz="1400" dirty="0" err="1">
                <a:latin typeface="Times New Roman" pitchFamily="18" charset="0"/>
                <a:ea typeface="Times New Roman" pitchFamily="18" charset="0"/>
                <a:cs typeface="Times New Roman" pitchFamily="18" charset="0"/>
              </a:rPr>
              <a:t>Modelling</a:t>
            </a:r>
            <a:r>
              <a:rPr lang="en-US" sz="1400" dirty="0">
                <a:latin typeface="Times New Roman" pitchFamily="18" charset="0"/>
                <a:ea typeface="Times New Roman" pitchFamily="18" charset="0"/>
                <a:cs typeface="Times New Roman" pitchFamily="18" charset="0"/>
              </a:rPr>
              <a:t> language] diagrams for the implementation of project. Design is a meaningful engineering representation of a thing that is to be built. Software design is a process through which the requirements are translated into representation of the software. Design is the place where quality is rendered in software engineering. Design is the means to accurately translate customer requirements into finished product.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p:cNvSpPr>
            <a:spLocks noChangeArrowheads="1"/>
          </p:cNvSpPr>
          <p:nvPr/>
        </p:nvSpPr>
        <p:spPr bwMode="auto">
          <a:xfrm>
            <a:off x="533400" y="152400"/>
            <a:ext cx="7391400" cy="553998"/>
          </a:xfrm>
          <a:prstGeom prst="rect">
            <a:avLst/>
          </a:prstGeom>
          <a:noFill/>
          <a:ln w="9525">
            <a:noFill/>
            <a:miter lim="800000"/>
            <a:headEnd/>
            <a:tailEnd/>
          </a:ln>
        </p:spPr>
        <p:txBody>
          <a:bodyPr>
            <a:spAutoFit/>
          </a:bodyPr>
          <a:lstStyle/>
          <a:p>
            <a:pPr algn="just">
              <a:lnSpc>
                <a:spcPct val="150000"/>
              </a:lnSpc>
            </a:pPr>
            <a:r>
              <a:rPr lang="en-US" sz="2000" b="1" dirty="0">
                <a:latin typeface="Times New Roman" pitchFamily="18" charset="0"/>
                <a:cs typeface="Times New Roman" pitchFamily="18" charset="0"/>
              </a:rPr>
              <a:t>4.1.1 USE CASE DIAGRAM:</a:t>
            </a:r>
            <a:endParaRPr lang="en-US" sz="2000" dirty="0">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116BF6CF-68AA-4DDE-A1A1-BF3EF38775DE}"/>
              </a:ext>
            </a:extLst>
          </p:cNvPr>
          <p:cNvPicPr>
            <a:picLocks noChangeAspect="1"/>
          </p:cNvPicPr>
          <p:nvPr/>
        </p:nvPicPr>
        <p:blipFill>
          <a:blip r:embed="rId3"/>
          <a:stretch>
            <a:fillRect/>
          </a:stretch>
        </p:blipFill>
        <p:spPr>
          <a:xfrm>
            <a:off x="1700212" y="623887"/>
            <a:ext cx="5743575" cy="561022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p:cNvSpPr>
            <a:spLocks noChangeArrowheads="1"/>
          </p:cNvSpPr>
          <p:nvPr/>
        </p:nvSpPr>
        <p:spPr bwMode="auto">
          <a:xfrm>
            <a:off x="381000" y="152400"/>
            <a:ext cx="7772400" cy="400050"/>
          </a:xfrm>
          <a:prstGeom prst="rect">
            <a:avLst/>
          </a:prstGeom>
          <a:noFill/>
          <a:ln w="9525">
            <a:noFill/>
            <a:miter lim="800000"/>
            <a:headEnd/>
            <a:tailEnd/>
          </a:ln>
        </p:spPr>
        <p:txBody>
          <a:bodyPr anchor="ctr">
            <a:spAutoFit/>
          </a:bodyPr>
          <a:lstStyle/>
          <a:p>
            <a:r>
              <a:rPr lang="en-US" sz="2000" b="1" dirty="0">
                <a:latin typeface="Times New Roman" pitchFamily="18" charset="0"/>
                <a:cs typeface="Times New Roman" pitchFamily="18" charset="0"/>
              </a:rPr>
              <a:t>4.1.2 Class diagram:</a:t>
            </a:r>
            <a:endParaRPr lang="en-US" sz="2000"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id="{24F90739-24E3-4690-9A85-8E0B7E3C4E2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594610" y="1946910"/>
            <a:ext cx="3954780" cy="296418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ChangeArrowheads="1"/>
          </p:cNvSpPr>
          <p:nvPr/>
        </p:nvSpPr>
        <p:spPr bwMode="auto">
          <a:xfrm>
            <a:off x="457200" y="304800"/>
            <a:ext cx="7696200" cy="553998"/>
          </a:xfrm>
          <a:prstGeom prst="rect">
            <a:avLst/>
          </a:prstGeom>
          <a:noFill/>
          <a:ln w="9525">
            <a:noFill/>
            <a:miter lim="800000"/>
            <a:headEnd/>
            <a:tailEnd/>
          </a:ln>
        </p:spPr>
        <p:txBody>
          <a:bodyPr anchor="ctr">
            <a:spAutoFit/>
          </a:bodyPr>
          <a:lstStyle/>
          <a:p>
            <a:pPr algn="just">
              <a:lnSpc>
                <a:spcPct val="150000"/>
              </a:lnSpc>
            </a:pPr>
            <a:r>
              <a:rPr lang="en-US" sz="2000" b="1" dirty="0">
                <a:latin typeface="Times New Roman" pitchFamily="18" charset="0"/>
                <a:cs typeface="Times New Roman" pitchFamily="18" charset="0"/>
              </a:rPr>
              <a:t>4.1.3 OBJECT DIAGRAM:</a:t>
            </a:r>
            <a:endParaRPr lang="en-US" sz="2000"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809A17EF-0403-4E8A-9721-A3F1C06C159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914650" y="2499360"/>
            <a:ext cx="3314700" cy="185928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ChangeArrowheads="1"/>
          </p:cNvSpPr>
          <p:nvPr/>
        </p:nvSpPr>
        <p:spPr bwMode="auto">
          <a:xfrm>
            <a:off x="228600" y="384641"/>
            <a:ext cx="8686800" cy="553754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CHAPTER 1</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INTRODUCTION</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r>
              <a:rPr lang="en-IN" sz="1400" b="1" dirty="0">
                <a:latin typeface="Times New Roman" pitchFamily="18" charset="0"/>
                <a:cs typeface="Times New Roman" pitchFamily="18" charset="0"/>
              </a:rPr>
              <a:t> </a:t>
            </a:r>
            <a:endParaRPr lang="en-US" sz="1400" dirty="0">
              <a:latin typeface="Times New Roman" pitchFamily="18" charset="0"/>
              <a:cs typeface="Times New Roman" pitchFamily="18" charset="0"/>
            </a:endParaRPr>
          </a:p>
          <a:p>
            <a:pPr algn="just">
              <a:lnSpc>
                <a:spcPct val="150000"/>
              </a:lnSpc>
            </a:pPr>
            <a:r>
              <a:rPr lang="en-IN" sz="1600" b="1" dirty="0">
                <a:latin typeface="Times New Roman" pitchFamily="18" charset="0"/>
                <a:cs typeface="Times New Roman" pitchFamily="18" charset="0"/>
              </a:rPr>
              <a:t>1.1 GENERAL:</a:t>
            </a:r>
            <a:endParaRPr lang="en-US" sz="1600" dirty="0">
              <a:latin typeface="Times New Roman" pitchFamily="18" charset="0"/>
              <a:cs typeface="Times New Roman" pitchFamily="18" charset="0"/>
            </a:endParaRPr>
          </a:p>
          <a:p>
            <a:pPr algn="just">
              <a:lnSpc>
                <a:spcPct val="150000"/>
              </a:lnSpc>
              <a:spcAft>
                <a:spcPts val="1000"/>
              </a:spcAft>
            </a:pPr>
            <a:r>
              <a:rPr lang="en-US" sz="2000" dirty="0">
                <a:latin typeface="Times New Roman" pitchFamily="18" charset="0"/>
                <a:cs typeface="Times New Roman" pitchFamily="18" charset="0"/>
              </a:rPr>
              <a:t>	</a:t>
            </a:r>
            <a:r>
              <a:rPr lang="en-US" sz="1200" dirty="0">
                <a:latin typeface="Times New Roman" pitchFamily="18" charset="0"/>
                <a:ea typeface="Times New Roman"/>
                <a:cs typeface="Times New Roman" pitchFamily="18" charset="0"/>
              </a:rPr>
              <a:t>One of the major challenges that India as a country faces is to cater to good quality and affordable healthcare to its growing population. The World Health Report issued by WHO has ranked India’s healthcare system at 112 out of 190 countries [1]. This inaccessibility of healthcare facilities especially in rural India and the intricacy in accessing means of transport further causes patients to postpone their treatment, or opt for medical facilities that may be  closer but at the applications to access and record the patient's data. At the patient's end, it is a cheaper alternative; AI-enabled virtual assistants that can render 24x7 care to a wide variety of patients. People suffering from chronic diseases, disabled patients, and patients living in rural and farther areas would benefit most from such powerful virtual assistants’ tools. These systems have many advantages: reduced time on the part of physicians, improved security of patient data, on demand healthcare information, thus, making healthcare accessible and affordable for all with an intuitive interface [4]. This paper describes integrating chatbots into telemedicine. Our solution “</a:t>
            </a:r>
            <a:r>
              <a:rPr lang="en-US" sz="1200" dirty="0" err="1">
                <a:latin typeface="Times New Roman" pitchFamily="18" charset="0"/>
                <a:ea typeface="Times New Roman"/>
                <a:cs typeface="Times New Roman" pitchFamily="18" charset="0"/>
              </a:rPr>
              <a:t>Aapka</a:t>
            </a:r>
            <a:r>
              <a:rPr lang="en-US" sz="1200" dirty="0">
                <a:latin typeface="Times New Roman" pitchFamily="18" charset="0"/>
                <a:ea typeface="Times New Roman"/>
                <a:cs typeface="Times New Roman" pitchFamily="18" charset="0"/>
              </a:rPr>
              <a:t> </a:t>
            </a:r>
            <a:r>
              <a:rPr lang="en-US" sz="1200" dirty="0" err="1">
                <a:latin typeface="Times New Roman" pitchFamily="18" charset="0"/>
                <a:ea typeface="Times New Roman"/>
                <a:cs typeface="Times New Roman" pitchFamily="18" charset="0"/>
              </a:rPr>
              <a:t>Chikitsak</a:t>
            </a:r>
            <a:r>
              <a:rPr lang="en-US" sz="1200" dirty="0">
                <a:latin typeface="Times New Roman" pitchFamily="18" charset="0"/>
                <a:ea typeface="Times New Roman"/>
                <a:cs typeface="Times New Roman" pitchFamily="18" charset="0"/>
              </a:rPr>
              <a:t>” includes a Multilingual Voice Application based on Natural Language Processing to provide primary healthcare education and advice to chronic patients and women needing antenatal care. Using AI, it converts the user's speech to text which is processed and understood using natural language processing, and an output is generated which is then converted back to speech and returned to the user. Our software covers the most prevalent diseases in rural India with a special emphasis on women's healthcare. Our application imparts the services of a doctor by providing preventive measures, home remedies, healthcare tips, symptoms, and location-based diet      recommendations. Prevention is always better than cure and by having a personal healthcare assistant; our software will be extremely beneficial and provide an efficient and instant solution to those in need.</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p:cNvSpPr>
            <a:spLocks noChangeArrowheads="1"/>
          </p:cNvSpPr>
          <p:nvPr/>
        </p:nvSpPr>
        <p:spPr bwMode="auto">
          <a:xfrm>
            <a:off x="457200" y="0"/>
            <a:ext cx="7543800" cy="400050"/>
          </a:xfrm>
          <a:prstGeom prst="rect">
            <a:avLst/>
          </a:prstGeom>
          <a:noFill/>
          <a:ln w="9525">
            <a:noFill/>
            <a:miter lim="800000"/>
            <a:headEnd/>
            <a:tailEnd/>
          </a:ln>
        </p:spPr>
        <p:txBody>
          <a:bodyPr anchor="ctr">
            <a:spAutoFit/>
          </a:bodyPr>
          <a:lstStyle/>
          <a:p>
            <a:pPr algn="just"/>
            <a:r>
              <a:rPr lang="en-US" sz="2000" b="1" dirty="0">
                <a:latin typeface="Times New Roman" pitchFamily="18" charset="0"/>
                <a:cs typeface="Times New Roman" pitchFamily="18" charset="0"/>
              </a:rPr>
              <a:t>4.1.4 State Diagram</a:t>
            </a:r>
            <a:endParaRPr lang="en-US" sz="2000" dirty="0">
              <a:latin typeface="Times New Roman" pitchFamily="18" charset="0"/>
              <a:cs typeface="Times New Roman" pitchFamily="18" charset="0"/>
            </a:endParaRPr>
          </a:p>
        </p:txBody>
      </p:sp>
      <p:sp>
        <p:nvSpPr>
          <p:cNvPr id="32771" name="Rectangle 46"/>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tabLst>
                <a:tab pos="4914900" algn="l"/>
                <a:tab pos="5086350" algn="l"/>
                <a:tab pos="5715000" algn="l"/>
              </a:tabLst>
            </a:pPr>
            <a:endParaRPr lang="en-US"/>
          </a:p>
        </p:txBody>
      </p:sp>
      <p:sp>
        <p:nvSpPr>
          <p:cNvPr id="32772" name="Rectangle 69"/>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pPr>
              <a:tabLst>
                <a:tab pos="4914900" algn="l"/>
                <a:tab pos="5086350" algn="l"/>
                <a:tab pos="5715000" algn="l"/>
              </a:tabLst>
            </a:pPr>
            <a:endParaRPr lang="en-US"/>
          </a:p>
        </p:txBody>
      </p:sp>
      <p:pic>
        <p:nvPicPr>
          <p:cNvPr id="6" name="Picture 5">
            <a:extLst>
              <a:ext uri="{FF2B5EF4-FFF2-40B4-BE49-F238E27FC236}">
                <a16:creationId xmlns:a16="http://schemas.microsoft.com/office/drawing/2014/main" id="{FC0FC532-B2DD-46E4-ADA1-4F7FB9FB5FF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426970" y="929640"/>
            <a:ext cx="4290060" cy="499872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ChangeArrowheads="1"/>
          </p:cNvSpPr>
          <p:nvPr/>
        </p:nvSpPr>
        <p:spPr bwMode="auto">
          <a:xfrm>
            <a:off x="381000" y="-228600"/>
            <a:ext cx="7543800" cy="1015663"/>
          </a:xfrm>
          <a:prstGeom prst="rect">
            <a:avLst/>
          </a:prstGeom>
          <a:noFill/>
          <a:ln w="9525">
            <a:noFill/>
            <a:miter lim="800000"/>
            <a:headEnd/>
            <a:tailEnd/>
          </a:ln>
        </p:spPr>
        <p:txBody>
          <a:bodyPr anchor="ctr">
            <a:spAutoFit/>
          </a:bodyPr>
          <a:lstStyle/>
          <a:p>
            <a:pPr algn="just">
              <a:lnSpc>
                <a:spcPct val="150000"/>
              </a:lnSpc>
            </a:pPr>
            <a:endParaRPr lang="en-US" sz="2000" b="1" dirty="0">
              <a:latin typeface="Times New Roman" pitchFamily="18" charset="0"/>
              <a:cs typeface="Times New Roman" pitchFamily="18" charset="0"/>
            </a:endParaRPr>
          </a:p>
          <a:p>
            <a:pPr algn="just">
              <a:lnSpc>
                <a:spcPct val="150000"/>
              </a:lnSpc>
            </a:pPr>
            <a:r>
              <a:rPr lang="en-US" sz="2000" b="1" dirty="0">
                <a:latin typeface="Times New Roman" pitchFamily="18" charset="0"/>
                <a:cs typeface="Times New Roman" pitchFamily="18" charset="0"/>
              </a:rPr>
              <a:t>4.1.5 Sequence Diagram:</a:t>
            </a:r>
            <a:endParaRPr lang="en-US" sz="2000"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208CC12D-0001-45FC-ADB4-AF125F31C8F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110740" y="716280"/>
            <a:ext cx="4922520" cy="542544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ChangeArrowheads="1"/>
          </p:cNvSpPr>
          <p:nvPr/>
        </p:nvSpPr>
        <p:spPr bwMode="auto">
          <a:xfrm>
            <a:off x="533400" y="27667"/>
            <a:ext cx="7620000" cy="498663"/>
          </a:xfrm>
          <a:prstGeom prst="rect">
            <a:avLst/>
          </a:prstGeom>
          <a:noFill/>
          <a:ln w="9525">
            <a:noFill/>
            <a:miter lim="800000"/>
            <a:headEnd/>
            <a:tailEnd/>
          </a:ln>
        </p:spPr>
        <p:txBody>
          <a:bodyPr anchor="ctr">
            <a:spAutoFit/>
          </a:bodyPr>
          <a:lstStyle/>
          <a:p>
            <a:pPr algn="just">
              <a:lnSpc>
                <a:spcPct val="150000"/>
              </a:lnSpc>
            </a:pPr>
            <a:r>
              <a:rPr lang="en-US" sz="2000" b="1" dirty="0">
                <a:latin typeface="Times New Roman" pitchFamily="18" charset="0"/>
                <a:cs typeface="Times New Roman" pitchFamily="18" charset="0"/>
              </a:rPr>
              <a:t>4.1.6 Activity Diagram</a:t>
            </a:r>
            <a:r>
              <a:rPr lang="en-US" sz="2000" dirty="0">
                <a:latin typeface="Times New Roman" pitchFamily="18" charset="0"/>
                <a:cs typeface="Times New Roman" pitchFamily="18" charset="0"/>
              </a:rPr>
              <a:t> </a:t>
            </a:r>
          </a:p>
        </p:txBody>
      </p:sp>
      <p:pic>
        <p:nvPicPr>
          <p:cNvPr id="4" name="Picture 3">
            <a:extLst>
              <a:ext uri="{FF2B5EF4-FFF2-40B4-BE49-F238E27FC236}">
                <a16:creationId xmlns:a16="http://schemas.microsoft.com/office/drawing/2014/main" id="{039DA107-4308-4901-BB88-B393851FCB9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426970" y="929640"/>
            <a:ext cx="4290060" cy="499872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
          <p:cNvSpPr>
            <a:spLocks noChangeArrowheads="1"/>
          </p:cNvSpPr>
          <p:nvPr/>
        </p:nvSpPr>
        <p:spPr bwMode="auto">
          <a:xfrm>
            <a:off x="381000" y="27667"/>
            <a:ext cx="7620000" cy="498663"/>
          </a:xfrm>
          <a:prstGeom prst="rect">
            <a:avLst/>
          </a:prstGeom>
          <a:noFill/>
          <a:ln w="9525">
            <a:noFill/>
            <a:miter lim="800000"/>
            <a:headEnd/>
            <a:tailEnd/>
          </a:ln>
        </p:spPr>
        <p:txBody>
          <a:bodyPr anchor="ctr">
            <a:spAutoFit/>
          </a:bodyPr>
          <a:lstStyle/>
          <a:p>
            <a:pPr algn="just">
              <a:lnSpc>
                <a:spcPct val="150000"/>
              </a:lnSpc>
            </a:pPr>
            <a:r>
              <a:rPr lang="en-US" sz="2000" b="1" dirty="0">
                <a:latin typeface="Times New Roman" pitchFamily="18" charset="0"/>
                <a:cs typeface="Times New Roman" pitchFamily="18" charset="0"/>
              </a:rPr>
              <a:t>4.1.7 COMPONENT DIAGRAM</a:t>
            </a:r>
            <a:endParaRPr lang="en-US" sz="2000" dirty="0">
              <a:latin typeface="Times New Roman" pitchFamily="18" charset="0"/>
              <a:cs typeface="Times New Roman" pitchFamily="18" charset="0"/>
            </a:endParaRPr>
          </a:p>
        </p:txBody>
      </p:sp>
      <p:sp>
        <p:nvSpPr>
          <p:cNvPr id="36867" name="Rectangle 3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pic>
        <p:nvPicPr>
          <p:cNvPr id="6" name="Picture 5">
            <a:extLst>
              <a:ext uri="{FF2B5EF4-FFF2-40B4-BE49-F238E27FC236}">
                <a16:creationId xmlns:a16="http://schemas.microsoft.com/office/drawing/2014/main" id="{436E6333-7A6D-449D-AA27-01372C6FEABB}"/>
              </a:ext>
            </a:extLst>
          </p:cNvPr>
          <p:cNvPicPr/>
          <p:nvPr/>
        </p:nvPicPr>
        <p:blipFill rotWithShape="1">
          <a:blip r:embed="rId3">
            <a:extLst>
              <a:ext uri="{28A0092B-C50C-407E-A947-70E740481C1C}">
                <a14:useLocalDpi xmlns:a14="http://schemas.microsoft.com/office/drawing/2010/main" val="0"/>
              </a:ext>
            </a:extLst>
          </a:blip>
          <a:srcRect r="27116"/>
          <a:stretch/>
        </p:blipFill>
        <p:spPr bwMode="auto">
          <a:xfrm>
            <a:off x="1905000" y="1143000"/>
            <a:ext cx="4690110" cy="3246755"/>
          </a:xfrm>
          <a:prstGeom prst="rect">
            <a:avLst/>
          </a:prstGeom>
          <a:noFill/>
          <a:ln>
            <a:noFill/>
          </a:ln>
          <a:extLst>
            <a:ext uri="{53640926-AAD7-44D8-BBD7-CCE9431645EC}">
              <a14:shadowObscured xmlns:a14="http://schemas.microsoft.com/office/drawing/2010/main"/>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
          <p:cNvSpPr>
            <a:spLocks noChangeArrowheads="1"/>
          </p:cNvSpPr>
          <p:nvPr/>
        </p:nvSpPr>
        <p:spPr bwMode="auto">
          <a:xfrm>
            <a:off x="381000" y="-69531"/>
            <a:ext cx="7543800" cy="498663"/>
          </a:xfrm>
          <a:prstGeom prst="rect">
            <a:avLst/>
          </a:prstGeom>
          <a:noFill/>
          <a:ln w="9525">
            <a:noFill/>
            <a:miter lim="800000"/>
            <a:headEnd/>
            <a:tailEnd/>
          </a:ln>
        </p:spPr>
        <p:txBody>
          <a:bodyPr anchor="ctr">
            <a:spAutoFit/>
          </a:bodyPr>
          <a:lstStyle/>
          <a:p>
            <a:pPr algn="just">
              <a:lnSpc>
                <a:spcPct val="150000"/>
              </a:lnSpc>
            </a:pPr>
            <a:r>
              <a:rPr lang="en-US" sz="2000" b="1" dirty="0">
                <a:latin typeface="Times New Roman" pitchFamily="18" charset="0"/>
                <a:cs typeface="Times New Roman" pitchFamily="18" charset="0"/>
              </a:rPr>
              <a:t>4.1.8 Data Flow Diagram:</a:t>
            </a:r>
            <a:endParaRPr lang="en-US" sz="2000" dirty="0">
              <a:latin typeface="Times New Roman" pitchFamily="18" charset="0"/>
              <a:cs typeface="Times New Roman" pitchFamily="18" charset="0"/>
            </a:endParaRPr>
          </a:p>
        </p:txBody>
      </p:sp>
      <p:sp>
        <p:nvSpPr>
          <p:cNvPr id="38915" name="Rectangle 26"/>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sp>
        <p:nvSpPr>
          <p:cNvPr id="38916" name="Rectangle 35"/>
          <p:cNvSpPr>
            <a:spLocks noChangeArrowheads="1"/>
          </p:cNvSpPr>
          <p:nvPr/>
        </p:nvSpPr>
        <p:spPr bwMode="auto">
          <a:xfrm>
            <a:off x="0" y="914400"/>
            <a:ext cx="9144000" cy="0"/>
          </a:xfrm>
          <a:prstGeom prst="rect">
            <a:avLst/>
          </a:prstGeom>
          <a:noFill/>
          <a:ln w="9525">
            <a:noFill/>
            <a:miter lim="800000"/>
            <a:headEnd/>
            <a:tailEnd/>
          </a:ln>
        </p:spPr>
        <p:txBody>
          <a:bodyPr wrap="none" anchor="ctr">
            <a:spAutoFit/>
          </a:bodyPr>
          <a:lstStyle/>
          <a:p>
            <a:pPr eaLnBrk="0" hangingPunct="0"/>
            <a:endParaRPr lang="en-US"/>
          </a:p>
        </p:txBody>
      </p:sp>
      <p:grpSp>
        <p:nvGrpSpPr>
          <p:cNvPr id="35" name="Group 34">
            <a:extLst>
              <a:ext uri="{FF2B5EF4-FFF2-40B4-BE49-F238E27FC236}">
                <a16:creationId xmlns:a16="http://schemas.microsoft.com/office/drawing/2014/main" id="{41CA28E4-4B8D-49F2-9653-EFE71E318102}"/>
              </a:ext>
            </a:extLst>
          </p:cNvPr>
          <p:cNvGrpSpPr>
            <a:grpSpLocks/>
          </p:cNvGrpSpPr>
          <p:nvPr/>
        </p:nvGrpSpPr>
        <p:grpSpPr bwMode="auto">
          <a:xfrm>
            <a:off x="1881822" y="1028701"/>
            <a:ext cx="5380355" cy="5219699"/>
            <a:chOff x="2612" y="2160"/>
            <a:chExt cx="8473" cy="8865"/>
          </a:xfrm>
        </p:grpSpPr>
        <p:sp>
          <p:nvSpPr>
            <p:cNvPr id="36" name="Rectangle 35">
              <a:extLst>
                <a:ext uri="{FF2B5EF4-FFF2-40B4-BE49-F238E27FC236}">
                  <a16:creationId xmlns:a16="http://schemas.microsoft.com/office/drawing/2014/main" id="{F55B2742-59CE-4049-8A0F-C3FB546A7702}"/>
                </a:ext>
              </a:extLst>
            </p:cNvPr>
            <p:cNvSpPr>
              <a:spLocks noChangeArrowheads="1"/>
            </p:cNvSpPr>
            <p:nvPr/>
          </p:nvSpPr>
          <p:spPr bwMode="auto">
            <a:xfrm>
              <a:off x="3483" y="2160"/>
              <a:ext cx="4119" cy="837"/>
            </a:xfrm>
            <a:prstGeom prst="rect">
              <a:avLst/>
            </a:prstGeom>
            <a:solidFill>
              <a:schemeClr val="accent1">
                <a:lumMod val="100000"/>
                <a:lumOff val="0"/>
              </a:schemeClr>
            </a:solidFill>
            <a:ln w="25400">
              <a:solidFill>
                <a:schemeClr val="accent1">
                  <a:lumMod val="50000"/>
                  <a:lumOff val="0"/>
                </a:schemeClr>
              </a:solidFill>
              <a:miter lim="800000"/>
              <a:headEnd/>
              <a:tailEnd/>
            </a:ln>
          </p:spPr>
          <p:txBody>
            <a:bodyPr rot="0" vert="horz" wrap="square" lIns="91440" tIns="45720" rIns="91440" bIns="45720" anchor="ctr" anchorCtr="0" upright="1">
              <a:noAutofit/>
            </a:bodyPr>
            <a:lstStyle/>
            <a:p>
              <a:pPr algn="ctr">
                <a:lnSpc>
                  <a:spcPct val="115000"/>
                </a:lnSpc>
                <a:spcAft>
                  <a:spcPts val="1000"/>
                </a:spcAft>
              </a:pPr>
              <a:r>
                <a:rPr lang="en-US" sz="110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Input data</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CF430185-23BE-4FA6-AD6B-2EA2FBC71B5F}"/>
                </a:ext>
              </a:extLst>
            </p:cNvPr>
            <p:cNvSpPr>
              <a:spLocks noChangeArrowheads="1"/>
            </p:cNvSpPr>
            <p:nvPr/>
          </p:nvSpPr>
          <p:spPr bwMode="auto">
            <a:xfrm>
              <a:off x="3483" y="3600"/>
              <a:ext cx="4119" cy="837"/>
            </a:xfrm>
            <a:prstGeom prst="rect">
              <a:avLst/>
            </a:prstGeom>
            <a:solidFill>
              <a:schemeClr val="accent1">
                <a:lumMod val="100000"/>
                <a:lumOff val="0"/>
              </a:schemeClr>
            </a:solidFill>
            <a:ln w="25400">
              <a:solidFill>
                <a:schemeClr val="accent1">
                  <a:lumMod val="50000"/>
                  <a:lumOff val="0"/>
                </a:schemeClr>
              </a:solidFill>
              <a:miter lim="800000"/>
              <a:headEnd/>
              <a:tailEnd/>
            </a:ln>
          </p:spPr>
          <p:txBody>
            <a:bodyPr rot="0" vert="horz" wrap="square" lIns="91440" tIns="45720" rIns="91440" bIns="45720" anchor="ctr" anchorCtr="0" upright="1">
              <a:noAutofit/>
            </a:bodyPr>
            <a:lstStyle/>
            <a:p>
              <a:pPr algn="ctr">
                <a:lnSpc>
                  <a:spcPct val="115000"/>
                </a:lnSpc>
                <a:spcAft>
                  <a:spcPts val="1000"/>
                </a:spcAft>
              </a:pPr>
              <a:r>
                <a:rPr lang="en-US" sz="110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Preprocessing</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8" name="Rectangle 37">
              <a:extLst>
                <a:ext uri="{FF2B5EF4-FFF2-40B4-BE49-F238E27FC236}">
                  <a16:creationId xmlns:a16="http://schemas.microsoft.com/office/drawing/2014/main" id="{43A7CB12-E356-4371-BE95-16999D212DD0}"/>
                </a:ext>
              </a:extLst>
            </p:cNvPr>
            <p:cNvSpPr>
              <a:spLocks noChangeArrowheads="1"/>
            </p:cNvSpPr>
            <p:nvPr/>
          </p:nvSpPr>
          <p:spPr bwMode="auto">
            <a:xfrm>
              <a:off x="3483" y="4956"/>
              <a:ext cx="4119" cy="838"/>
            </a:xfrm>
            <a:prstGeom prst="rect">
              <a:avLst/>
            </a:prstGeom>
            <a:solidFill>
              <a:schemeClr val="accent1">
                <a:lumMod val="100000"/>
                <a:lumOff val="0"/>
              </a:schemeClr>
            </a:solidFill>
            <a:ln w="25400">
              <a:solidFill>
                <a:schemeClr val="accent1">
                  <a:lumMod val="50000"/>
                  <a:lumOff val="0"/>
                </a:schemeClr>
              </a:solidFill>
              <a:miter lim="800000"/>
              <a:headEnd/>
              <a:tailEnd/>
            </a:ln>
          </p:spPr>
          <p:txBody>
            <a:bodyPr rot="0" vert="horz" wrap="square" lIns="91440" tIns="45720" rIns="91440" bIns="45720" anchor="ctr" anchorCtr="0" upright="1">
              <a:noAutofit/>
            </a:bodyPr>
            <a:lstStyle/>
            <a:p>
              <a:pPr algn="ctr">
                <a:lnSpc>
                  <a:spcPct val="115000"/>
                </a:lnSpc>
                <a:spcAft>
                  <a:spcPts val="1000"/>
                </a:spcAft>
              </a:pPr>
              <a:r>
                <a:rPr lang="en-US" sz="110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Training dataset</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9" name="Rectangle 38">
              <a:extLst>
                <a:ext uri="{FF2B5EF4-FFF2-40B4-BE49-F238E27FC236}">
                  <a16:creationId xmlns:a16="http://schemas.microsoft.com/office/drawing/2014/main" id="{2F410206-9F63-439F-ADC8-47E6ADFD4EBB}"/>
                </a:ext>
              </a:extLst>
            </p:cNvPr>
            <p:cNvSpPr>
              <a:spLocks noChangeArrowheads="1"/>
            </p:cNvSpPr>
            <p:nvPr/>
          </p:nvSpPr>
          <p:spPr bwMode="auto">
            <a:xfrm>
              <a:off x="3483" y="6262"/>
              <a:ext cx="4119" cy="838"/>
            </a:xfrm>
            <a:prstGeom prst="rect">
              <a:avLst/>
            </a:prstGeom>
            <a:solidFill>
              <a:schemeClr val="accent1">
                <a:lumMod val="100000"/>
                <a:lumOff val="0"/>
              </a:schemeClr>
            </a:solidFill>
            <a:ln w="25400">
              <a:solidFill>
                <a:schemeClr val="accent1">
                  <a:lumMod val="50000"/>
                  <a:lumOff val="0"/>
                </a:schemeClr>
              </a:solidFill>
              <a:miter lim="800000"/>
              <a:headEnd/>
              <a:tailEnd/>
            </a:ln>
          </p:spPr>
          <p:txBody>
            <a:bodyPr rot="0" vert="horz" wrap="square" lIns="91440" tIns="45720" rIns="91440" bIns="45720" anchor="ctr" anchorCtr="0" upright="1">
              <a:noAutofit/>
            </a:bodyPr>
            <a:lstStyle/>
            <a:p>
              <a:pPr algn="ctr">
                <a:lnSpc>
                  <a:spcPct val="115000"/>
                </a:lnSpc>
                <a:spcAft>
                  <a:spcPts val="1000"/>
                </a:spcAft>
              </a:pPr>
              <a:r>
                <a:rPr lang="en-IN" sz="110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Feature Extraction</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0" name="Rectangle 39">
              <a:extLst>
                <a:ext uri="{FF2B5EF4-FFF2-40B4-BE49-F238E27FC236}">
                  <a16:creationId xmlns:a16="http://schemas.microsoft.com/office/drawing/2014/main" id="{2392AD78-5FD9-4F54-8A9D-3E0D4E5AF259}"/>
                </a:ext>
              </a:extLst>
            </p:cNvPr>
            <p:cNvSpPr>
              <a:spLocks noChangeArrowheads="1"/>
            </p:cNvSpPr>
            <p:nvPr/>
          </p:nvSpPr>
          <p:spPr bwMode="auto">
            <a:xfrm>
              <a:off x="3483" y="7786"/>
              <a:ext cx="4119" cy="837"/>
            </a:xfrm>
            <a:prstGeom prst="rect">
              <a:avLst/>
            </a:prstGeom>
            <a:solidFill>
              <a:schemeClr val="accent1">
                <a:lumMod val="100000"/>
                <a:lumOff val="0"/>
              </a:schemeClr>
            </a:solidFill>
            <a:ln w="25400">
              <a:solidFill>
                <a:schemeClr val="accent1">
                  <a:lumMod val="50000"/>
                  <a:lumOff val="0"/>
                </a:schemeClr>
              </a:solidFill>
              <a:miter lim="800000"/>
              <a:headEnd/>
              <a:tailEnd/>
            </a:ln>
          </p:spPr>
          <p:txBody>
            <a:bodyPr rot="0" vert="horz" wrap="square" lIns="91440" tIns="45720" rIns="91440" bIns="45720" anchor="ctr" anchorCtr="0" upright="1">
              <a:noAutofit/>
            </a:bodyPr>
            <a:lstStyle/>
            <a:p>
              <a:pPr algn="ctr">
                <a:lnSpc>
                  <a:spcPct val="115000"/>
                </a:lnSpc>
                <a:spcAft>
                  <a:spcPts val="1000"/>
                </a:spcAft>
              </a:pPr>
              <a:r>
                <a:rPr lang="en-US" sz="110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Prediction/Classification</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1" name="Rectangle 40">
              <a:extLst>
                <a:ext uri="{FF2B5EF4-FFF2-40B4-BE49-F238E27FC236}">
                  <a16:creationId xmlns:a16="http://schemas.microsoft.com/office/drawing/2014/main" id="{67C83D9A-5838-408E-8AE2-14F9612E0433}"/>
                </a:ext>
              </a:extLst>
            </p:cNvPr>
            <p:cNvSpPr>
              <a:spLocks noChangeArrowheads="1"/>
            </p:cNvSpPr>
            <p:nvPr/>
          </p:nvSpPr>
          <p:spPr bwMode="auto">
            <a:xfrm>
              <a:off x="8121" y="7686"/>
              <a:ext cx="2964" cy="837"/>
            </a:xfrm>
            <a:prstGeom prst="rect">
              <a:avLst/>
            </a:prstGeom>
            <a:solidFill>
              <a:schemeClr val="accent1">
                <a:lumMod val="100000"/>
                <a:lumOff val="0"/>
              </a:schemeClr>
            </a:solidFill>
            <a:ln w="25400">
              <a:solidFill>
                <a:schemeClr val="accent1">
                  <a:lumMod val="50000"/>
                  <a:lumOff val="0"/>
                </a:schemeClr>
              </a:solidFill>
              <a:miter lim="800000"/>
              <a:headEnd/>
              <a:tailEnd/>
            </a:ln>
          </p:spPr>
          <p:txBody>
            <a:bodyPr rot="0" vert="horz" wrap="square" lIns="91440" tIns="45720" rIns="91440" bIns="45720" anchor="ctr" anchorCtr="0" upright="1">
              <a:noAutofit/>
            </a:bodyPr>
            <a:lstStyle/>
            <a:p>
              <a:pPr algn="ctr">
                <a:lnSpc>
                  <a:spcPct val="115000"/>
                </a:lnSpc>
                <a:spcAft>
                  <a:spcPts val="1000"/>
                </a:spcAft>
              </a:pPr>
              <a:r>
                <a:rPr lang="en-US" sz="110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Testing Data</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2" name="Rectangle 41">
              <a:extLst>
                <a:ext uri="{FF2B5EF4-FFF2-40B4-BE49-F238E27FC236}">
                  <a16:creationId xmlns:a16="http://schemas.microsoft.com/office/drawing/2014/main" id="{8C3F56DD-AA01-4639-AC43-05035B3D05F0}"/>
                </a:ext>
              </a:extLst>
            </p:cNvPr>
            <p:cNvSpPr>
              <a:spLocks noChangeArrowheads="1"/>
            </p:cNvSpPr>
            <p:nvPr/>
          </p:nvSpPr>
          <p:spPr bwMode="auto">
            <a:xfrm>
              <a:off x="2612" y="9998"/>
              <a:ext cx="1648" cy="1027"/>
            </a:xfrm>
            <a:prstGeom prst="rect">
              <a:avLst/>
            </a:prstGeom>
            <a:solidFill>
              <a:schemeClr val="accent1">
                <a:lumMod val="100000"/>
                <a:lumOff val="0"/>
              </a:schemeClr>
            </a:solidFill>
            <a:ln w="25400">
              <a:solidFill>
                <a:schemeClr val="accent1">
                  <a:lumMod val="50000"/>
                  <a:lumOff val="0"/>
                </a:schemeClr>
              </a:solidFill>
              <a:miter lim="800000"/>
              <a:headEnd/>
              <a:tailEnd/>
            </a:ln>
          </p:spPr>
          <p:txBody>
            <a:bodyPr rot="0" vert="horz" wrap="square" lIns="91440" tIns="45720" rIns="91440" bIns="45720" anchor="ctr" anchorCtr="0" upright="1">
              <a:noAutofit/>
            </a:bodyPr>
            <a:lstStyle/>
            <a:p>
              <a:pPr>
                <a:lnSpc>
                  <a:spcPct val="115000"/>
                </a:lnSpc>
                <a:spcAft>
                  <a:spcPts val="1000"/>
                </a:spcAft>
              </a:pPr>
              <a:r>
                <a:rPr lang="en-US" sz="110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Medical Data</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3" name="Rectangle 42">
              <a:extLst>
                <a:ext uri="{FF2B5EF4-FFF2-40B4-BE49-F238E27FC236}">
                  <a16:creationId xmlns:a16="http://schemas.microsoft.com/office/drawing/2014/main" id="{2272689D-24C6-4EE3-89C7-0ADE3B8E6ACE}"/>
                </a:ext>
              </a:extLst>
            </p:cNvPr>
            <p:cNvSpPr>
              <a:spLocks noChangeArrowheads="1"/>
            </p:cNvSpPr>
            <p:nvPr/>
          </p:nvSpPr>
          <p:spPr bwMode="auto">
            <a:xfrm>
              <a:off x="6916" y="9981"/>
              <a:ext cx="1540" cy="837"/>
            </a:xfrm>
            <a:prstGeom prst="rect">
              <a:avLst/>
            </a:prstGeom>
            <a:solidFill>
              <a:schemeClr val="accent1">
                <a:lumMod val="100000"/>
                <a:lumOff val="0"/>
              </a:schemeClr>
            </a:solidFill>
            <a:ln w="25400">
              <a:solidFill>
                <a:schemeClr val="accent1">
                  <a:lumMod val="50000"/>
                  <a:lumOff val="0"/>
                </a:schemeClr>
              </a:solidFill>
              <a:miter lim="800000"/>
              <a:headEnd/>
              <a:tailEnd/>
            </a:ln>
          </p:spPr>
          <p:txBody>
            <a:bodyPr rot="0" vert="horz" wrap="square" lIns="91440" tIns="45720" rIns="91440" bIns="45720" anchor="ctr" anchorCtr="0" upright="1">
              <a:noAutofit/>
            </a:bodyPr>
            <a:lstStyle/>
            <a:p>
              <a:pPr algn="ctr">
                <a:lnSpc>
                  <a:spcPct val="115000"/>
                </a:lnSpc>
                <a:spcAft>
                  <a:spcPts val="1000"/>
                </a:spcAft>
              </a:pPr>
              <a:r>
                <a:rPr lang="en-US" sz="110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Moderate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44" name="Straight Connector 43">
              <a:extLst>
                <a:ext uri="{FF2B5EF4-FFF2-40B4-BE49-F238E27FC236}">
                  <a16:creationId xmlns:a16="http://schemas.microsoft.com/office/drawing/2014/main" id="{231439DC-9978-4919-9719-16CB77FC8C27}"/>
                </a:ext>
              </a:extLst>
            </p:cNvPr>
            <p:cNvCxnSpPr>
              <a:cxnSpLocks noChangeShapeType="1"/>
            </p:cNvCxnSpPr>
            <p:nvPr/>
          </p:nvCxnSpPr>
          <p:spPr bwMode="auto">
            <a:xfrm>
              <a:off x="3265" y="9310"/>
              <a:ext cx="4856" cy="0"/>
            </a:xfrm>
            <a:prstGeom prst="line">
              <a:avLst/>
            </a:prstGeom>
            <a:noFill/>
            <a:ln w="25400">
              <a:solidFill>
                <a:schemeClr val="accent1">
                  <a:lumMod val="50000"/>
                  <a:lumOff val="0"/>
                </a:schemeClr>
              </a:solidFill>
              <a:round/>
              <a:headEnd/>
              <a:tailEnd/>
            </a:ln>
          </p:spPr>
        </p:cxnSp>
        <p:cxnSp>
          <p:nvCxnSpPr>
            <p:cNvPr id="45" name="Straight Arrow Connector 44">
              <a:extLst>
                <a:ext uri="{FF2B5EF4-FFF2-40B4-BE49-F238E27FC236}">
                  <a16:creationId xmlns:a16="http://schemas.microsoft.com/office/drawing/2014/main" id="{52D421BF-21A6-4C2B-BC2B-0BC6F752D60B}"/>
                </a:ext>
              </a:extLst>
            </p:cNvPr>
            <p:cNvCxnSpPr>
              <a:cxnSpLocks noChangeShapeType="1"/>
            </p:cNvCxnSpPr>
            <p:nvPr/>
          </p:nvCxnSpPr>
          <p:spPr bwMode="auto">
            <a:xfrm>
              <a:off x="3265" y="9310"/>
              <a:ext cx="0" cy="687"/>
            </a:xfrm>
            <a:prstGeom prst="straightConnector1">
              <a:avLst/>
            </a:prstGeom>
            <a:noFill/>
            <a:ln w="25400">
              <a:solidFill>
                <a:schemeClr val="accent1">
                  <a:lumMod val="50000"/>
                  <a:lumOff val="0"/>
                </a:schemeClr>
              </a:solidFill>
              <a:round/>
              <a:headEnd/>
              <a:tailEnd type="arrow" w="med" len="med"/>
            </a:ln>
          </p:spPr>
        </p:cxnSp>
        <p:cxnSp>
          <p:nvCxnSpPr>
            <p:cNvPr id="46" name="Straight Arrow Connector 45">
              <a:extLst>
                <a:ext uri="{FF2B5EF4-FFF2-40B4-BE49-F238E27FC236}">
                  <a16:creationId xmlns:a16="http://schemas.microsoft.com/office/drawing/2014/main" id="{0958531C-9D8F-477B-B0BB-A635E0B69FBC}"/>
                </a:ext>
              </a:extLst>
            </p:cNvPr>
            <p:cNvCxnSpPr>
              <a:cxnSpLocks noChangeShapeType="1"/>
            </p:cNvCxnSpPr>
            <p:nvPr/>
          </p:nvCxnSpPr>
          <p:spPr bwMode="auto">
            <a:xfrm>
              <a:off x="8121" y="9310"/>
              <a:ext cx="0" cy="670"/>
            </a:xfrm>
            <a:prstGeom prst="straightConnector1">
              <a:avLst/>
            </a:prstGeom>
            <a:noFill/>
            <a:ln w="25400">
              <a:solidFill>
                <a:schemeClr val="accent1">
                  <a:lumMod val="50000"/>
                  <a:lumOff val="0"/>
                </a:schemeClr>
              </a:solidFill>
              <a:round/>
              <a:headEnd/>
              <a:tailEnd type="arrow" w="med" len="med"/>
            </a:ln>
          </p:spPr>
        </p:cxnSp>
        <p:cxnSp>
          <p:nvCxnSpPr>
            <p:cNvPr id="47" name="Straight Connector 46">
              <a:extLst>
                <a:ext uri="{FF2B5EF4-FFF2-40B4-BE49-F238E27FC236}">
                  <a16:creationId xmlns:a16="http://schemas.microsoft.com/office/drawing/2014/main" id="{A091118B-1BA9-4009-B781-5C1818A8D5D0}"/>
                </a:ext>
              </a:extLst>
            </p:cNvPr>
            <p:cNvCxnSpPr>
              <a:cxnSpLocks noChangeShapeType="1"/>
            </p:cNvCxnSpPr>
            <p:nvPr/>
          </p:nvCxnSpPr>
          <p:spPr bwMode="auto">
            <a:xfrm>
              <a:off x="5509" y="8623"/>
              <a:ext cx="0" cy="687"/>
            </a:xfrm>
            <a:prstGeom prst="line">
              <a:avLst/>
            </a:prstGeom>
            <a:noFill/>
            <a:ln w="25400">
              <a:solidFill>
                <a:schemeClr val="accent1">
                  <a:lumMod val="50000"/>
                  <a:lumOff val="0"/>
                </a:schemeClr>
              </a:solidFill>
              <a:round/>
              <a:headEnd/>
              <a:tailEnd/>
            </a:ln>
          </p:spPr>
        </p:cxnSp>
        <p:cxnSp>
          <p:nvCxnSpPr>
            <p:cNvPr id="48" name="Straight Arrow Connector 47">
              <a:extLst>
                <a:ext uri="{FF2B5EF4-FFF2-40B4-BE49-F238E27FC236}">
                  <a16:creationId xmlns:a16="http://schemas.microsoft.com/office/drawing/2014/main" id="{C3002410-F48A-4787-B175-58D3B81A5E00}"/>
                </a:ext>
              </a:extLst>
            </p:cNvPr>
            <p:cNvCxnSpPr>
              <a:cxnSpLocks noChangeShapeType="1"/>
            </p:cNvCxnSpPr>
            <p:nvPr/>
          </p:nvCxnSpPr>
          <p:spPr bwMode="auto">
            <a:xfrm>
              <a:off x="5509" y="2997"/>
              <a:ext cx="0" cy="603"/>
            </a:xfrm>
            <a:prstGeom prst="straightConnector1">
              <a:avLst/>
            </a:prstGeom>
            <a:noFill/>
            <a:ln w="25400">
              <a:solidFill>
                <a:schemeClr val="accent1">
                  <a:lumMod val="50000"/>
                  <a:lumOff val="0"/>
                </a:schemeClr>
              </a:solidFill>
              <a:round/>
              <a:headEnd/>
              <a:tailEnd type="arrow" w="med" len="med"/>
            </a:ln>
          </p:spPr>
        </p:cxnSp>
        <p:cxnSp>
          <p:nvCxnSpPr>
            <p:cNvPr id="49" name="Straight Arrow Connector 48">
              <a:extLst>
                <a:ext uri="{FF2B5EF4-FFF2-40B4-BE49-F238E27FC236}">
                  <a16:creationId xmlns:a16="http://schemas.microsoft.com/office/drawing/2014/main" id="{463A8911-BB5D-4611-92E9-F2963E22FDC5}"/>
                </a:ext>
              </a:extLst>
            </p:cNvPr>
            <p:cNvCxnSpPr>
              <a:cxnSpLocks noChangeShapeType="1"/>
            </p:cNvCxnSpPr>
            <p:nvPr/>
          </p:nvCxnSpPr>
          <p:spPr bwMode="auto">
            <a:xfrm>
              <a:off x="5509" y="4437"/>
              <a:ext cx="0" cy="519"/>
            </a:xfrm>
            <a:prstGeom prst="straightConnector1">
              <a:avLst/>
            </a:prstGeom>
            <a:noFill/>
            <a:ln w="25400">
              <a:solidFill>
                <a:schemeClr val="accent1">
                  <a:lumMod val="50000"/>
                  <a:lumOff val="0"/>
                </a:schemeClr>
              </a:solidFill>
              <a:round/>
              <a:headEnd/>
              <a:tailEnd type="arrow" w="med" len="med"/>
            </a:ln>
          </p:spPr>
        </p:cxnSp>
        <p:cxnSp>
          <p:nvCxnSpPr>
            <p:cNvPr id="50" name="Straight Arrow Connector 49">
              <a:extLst>
                <a:ext uri="{FF2B5EF4-FFF2-40B4-BE49-F238E27FC236}">
                  <a16:creationId xmlns:a16="http://schemas.microsoft.com/office/drawing/2014/main" id="{402F8724-9B2A-4CBE-A119-85A881AA8EB0}"/>
                </a:ext>
              </a:extLst>
            </p:cNvPr>
            <p:cNvCxnSpPr>
              <a:cxnSpLocks noChangeShapeType="1"/>
            </p:cNvCxnSpPr>
            <p:nvPr/>
          </p:nvCxnSpPr>
          <p:spPr bwMode="auto">
            <a:xfrm>
              <a:off x="5509" y="5794"/>
              <a:ext cx="0" cy="469"/>
            </a:xfrm>
            <a:prstGeom prst="straightConnector1">
              <a:avLst/>
            </a:prstGeom>
            <a:noFill/>
            <a:ln w="25400">
              <a:solidFill>
                <a:schemeClr val="accent1">
                  <a:lumMod val="50000"/>
                  <a:lumOff val="0"/>
                </a:schemeClr>
              </a:solidFill>
              <a:round/>
              <a:headEnd/>
              <a:tailEnd type="arrow" w="med" len="med"/>
            </a:ln>
          </p:spPr>
        </p:cxnSp>
        <p:cxnSp>
          <p:nvCxnSpPr>
            <p:cNvPr id="51" name="Straight Arrow Connector 50">
              <a:extLst>
                <a:ext uri="{FF2B5EF4-FFF2-40B4-BE49-F238E27FC236}">
                  <a16:creationId xmlns:a16="http://schemas.microsoft.com/office/drawing/2014/main" id="{4A68C778-1B09-4CD2-816B-796CB80A3FD8}"/>
                </a:ext>
              </a:extLst>
            </p:cNvPr>
            <p:cNvCxnSpPr>
              <a:cxnSpLocks noChangeShapeType="1"/>
            </p:cNvCxnSpPr>
            <p:nvPr/>
          </p:nvCxnSpPr>
          <p:spPr bwMode="auto">
            <a:xfrm>
              <a:off x="5509" y="7100"/>
              <a:ext cx="0" cy="686"/>
            </a:xfrm>
            <a:prstGeom prst="straightConnector1">
              <a:avLst/>
            </a:prstGeom>
            <a:noFill/>
            <a:ln w="25400">
              <a:solidFill>
                <a:schemeClr val="accent1">
                  <a:lumMod val="50000"/>
                  <a:lumOff val="0"/>
                </a:schemeClr>
              </a:solidFill>
              <a:round/>
              <a:headEnd/>
              <a:tailEnd type="arrow" w="med" len="med"/>
            </a:ln>
          </p:spPr>
        </p:cxn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403474" y="304800"/>
            <a:ext cx="3623749" cy="458074"/>
          </a:xfrm>
          <a:prstGeom prst="rect">
            <a:avLst/>
          </a:prstGeom>
          <a:noFill/>
          <a:ln w="9525">
            <a:noFill/>
            <a:miter lim="800000"/>
            <a:headEnd/>
            <a:tailEnd/>
          </a:ln>
        </p:spPr>
        <p:txBody>
          <a:bodyPr wrap="none">
            <a:spAutoFit/>
          </a:bodyPr>
          <a:lstStyle/>
          <a:p>
            <a:pPr algn="just">
              <a:lnSpc>
                <a:spcPct val="150000"/>
              </a:lnSpc>
            </a:pPr>
            <a:r>
              <a:rPr lang="en-US" b="1" dirty="0">
                <a:latin typeface="Times New Roman" pitchFamily="18" charset="0"/>
                <a:cs typeface="Times New Roman" pitchFamily="18" charset="0"/>
              </a:rPr>
              <a:t>4.1.9 DEPLOYMENT DIAGRAM</a:t>
            </a:r>
            <a:endParaRPr lang="en-US"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97C582E2-384A-448D-8FDE-9231981FBCC3}"/>
              </a:ext>
            </a:extLst>
          </p:cNvPr>
          <p:cNvPicPr/>
          <p:nvPr/>
        </p:nvPicPr>
        <p:blipFill rotWithShape="1">
          <a:blip r:embed="rId3">
            <a:extLst>
              <a:ext uri="{28A0092B-C50C-407E-A947-70E740481C1C}">
                <a14:useLocalDpi xmlns:a14="http://schemas.microsoft.com/office/drawing/2010/main" val="0"/>
              </a:ext>
            </a:extLst>
          </a:blip>
          <a:srcRect r="10640" b="16406"/>
          <a:stretch/>
        </p:blipFill>
        <p:spPr bwMode="auto">
          <a:xfrm>
            <a:off x="1693877" y="1143000"/>
            <a:ext cx="4724400" cy="3775392"/>
          </a:xfrm>
          <a:prstGeom prst="rect">
            <a:avLst/>
          </a:prstGeom>
          <a:noFill/>
          <a:ln>
            <a:noFill/>
          </a:ln>
          <a:extLst>
            <a:ext uri="{53640926-AAD7-44D8-BBD7-CCE9431645EC}">
              <a14:shadowObscured xmlns:a14="http://schemas.microsoft.com/office/drawing/2010/main"/>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
          <p:cNvSpPr>
            <a:spLocks noChangeArrowheads="1"/>
          </p:cNvSpPr>
          <p:nvPr/>
        </p:nvSpPr>
        <p:spPr bwMode="auto">
          <a:xfrm>
            <a:off x="533400" y="304800"/>
            <a:ext cx="7467600" cy="708025"/>
          </a:xfrm>
          <a:prstGeom prst="rect">
            <a:avLst/>
          </a:prstGeom>
          <a:noFill/>
          <a:ln w="9525">
            <a:noFill/>
            <a:miter lim="800000"/>
            <a:headEnd/>
            <a:tailEnd/>
          </a:ln>
        </p:spPr>
        <p:txBody>
          <a:bodyPr anchor="ctr">
            <a:spAutoFit/>
          </a:bodyPr>
          <a:lstStyle/>
          <a:p>
            <a:r>
              <a:rPr lang="en-US" sz="2000" b="1" dirty="0">
                <a:latin typeface="Times New Roman" pitchFamily="18" charset="0"/>
                <a:cs typeface="Times New Roman" pitchFamily="18" charset="0"/>
              </a:rPr>
              <a:t>4.2 SYSTEM ARCHITECTURE:</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p:txBody>
      </p:sp>
      <p:pic>
        <p:nvPicPr>
          <p:cNvPr id="5" name="Picture 4">
            <a:extLst>
              <a:ext uri="{FF2B5EF4-FFF2-40B4-BE49-F238E27FC236}">
                <a16:creationId xmlns:a16="http://schemas.microsoft.com/office/drawing/2014/main" id="{1515FF1C-C83E-4FEA-A533-B449254CE078}"/>
              </a:ext>
            </a:extLst>
          </p:cNvPr>
          <p:cNvPicPr/>
          <p:nvPr/>
        </p:nvPicPr>
        <p:blipFill>
          <a:blip r:embed="rId3"/>
          <a:stretch>
            <a:fillRect/>
          </a:stretch>
        </p:blipFill>
        <p:spPr>
          <a:xfrm>
            <a:off x="1706245" y="1548447"/>
            <a:ext cx="5731510" cy="376110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0"/>
            <a:ext cx="8534400" cy="5211683"/>
          </a:xfrm>
          <a:prstGeom prst="rect">
            <a:avLst/>
          </a:prstGeom>
        </p:spPr>
        <p:txBody>
          <a:bodyPr wrap="square">
            <a:spAutoFit/>
          </a:bodyPr>
          <a:lstStyle/>
          <a:p>
            <a:pPr lvl="0" indent="457200" algn="ctr" fontAlgn="base">
              <a:lnSpc>
                <a:spcPct val="150000"/>
              </a:lnSpc>
              <a:spcBef>
                <a:spcPct val="0"/>
              </a:spcBef>
              <a:spcAft>
                <a:spcPct val="0"/>
              </a:spcAft>
              <a:tabLst>
                <a:tab pos="0" algn="l"/>
              </a:tabLst>
            </a:pPr>
            <a:r>
              <a:rPr lang="en-US" b="1" dirty="0">
                <a:latin typeface="Times New Roman" pitchFamily="18" charset="0"/>
                <a:ea typeface="Times New Roman" pitchFamily="18" charset="0"/>
                <a:cs typeface="Times New Roman" pitchFamily="18" charset="0"/>
              </a:rPr>
              <a:t>CHAPTER 5</a:t>
            </a:r>
            <a:endParaRPr lang="en-US" dirty="0">
              <a:latin typeface="Arial" pitchFamily="34" charset="0"/>
              <a:ea typeface="Times New Roman" pitchFamily="18" charset="0"/>
              <a:cs typeface="Arial" pitchFamily="34" charset="0"/>
            </a:endParaRPr>
          </a:p>
          <a:p>
            <a:pPr lvl="0" algn="ctr" eaLnBrk="0" fontAlgn="base" hangingPunct="0">
              <a:lnSpc>
                <a:spcPct val="150000"/>
              </a:lnSpc>
              <a:spcBef>
                <a:spcPct val="0"/>
              </a:spcBef>
              <a:spcAft>
                <a:spcPct val="0"/>
              </a:spcAft>
              <a:tabLst>
                <a:tab pos="0" algn="l"/>
              </a:tabLst>
            </a:pPr>
            <a:r>
              <a:rPr lang="en-US" sz="1400" b="1" dirty="0">
                <a:latin typeface="Times New Roman" pitchFamily="18" charset="0"/>
                <a:ea typeface="Times New Roman" pitchFamily="18" charset="0"/>
                <a:cs typeface="Times New Roman" pitchFamily="18" charset="0"/>
              </a:rPr>
              <a:t>DEVELOPMENT TOOLS</a:t>
            </a:r>
            <a:endParaRPr lang="en-US" sz="1400" dirty="0">
              <a:latin typeface="Arial" pitchFamily="34" charset="0"/>
              <a:ea typeface="Times New Roman" pitchFamily="18" charset="0"/>
              <a:cs typeface="Arial" pitchFamily="34" charset="0"/>
            </a:endParaRPr>
          </a:p>
          <a:p>
            <a:pPr algn="just">
              <a:lnSpc>
                <a:spcPct val="150000"/>
              </a:lnSpc>
              <a:spcAft>
                <a:spcPts val="1000"/>
              </a:spcAft>
            </a:pPr>
            <a:r>
              <a:rPr lang="en-US" sz="1400" b="1" dirty="0">
                <a:latin typeface="Times New Roman"/>
                <a:ea typeface="Times New Roman"/>
                <a:cs typeface="Times New Roman"/>
              </a:rPr>
              <a:t>Python</a:t>
            </a:r>
            <a:endParaRPr lang="en-US" sz="1200" dirty="0">
              <a:ea typeface="Times New Roman"/>
              <a:cs typeface="Times New Roman"/>
            </a:endParaRPr>
          </a:p>
          <a:p>
            <a:pPr marR="30480" algn="just">
              <a:lnSpc>
                <a:spcPct val="150000"/>
              </a:lnSpc>
            </a:pPr>
            <a:r>
              <a:rPr lang="en-US" sz="1400" dirty="0">
                <a:latin typeface="Times New Roman"/>
                <a:ea typeface="Times New Roman"/>
              </a:rPr>
              <a:t>Python is a high-level, interpreted, interactive and object-oriented scripting language. Python is designed to be highly readable. It uses English keywords frequently where as other languages use punctuation, and it has fewer syntactical constructions than other languages.</a:t>
            </a:r>
          </a:p>
          <a:p>
            <a:pPr marR="30480" algn="just">
              <a:lnSpc>
                <a:spcPct val="150000"/>
              </a:lnSpc>
              <a:spcBef>
                <a:spcPts val="240"/>
              </a:spcBef>
              <a:spcAft>
                <a:spcPts val="240"/>
              </a:spcAft>
            </a:pPr>
            <a:r>
              <a:rPr lang="en-US" sz="1400" b="1" spc="-75" dirty="0">
                <a:latin typeface="Times New Roman"/>
                <a:ea typeface="Times New Roman"/>
              </a:rPr>
              <a:t>History of Python</a:t>
            </a:r>
            <a:endParaRPr lang="en-US" sz="1600" b="1" i="1" dirty="0">
              <a:latin typeface="Arial"/>
              <a:ea typeface="Times New Roman"/>
            </a:endParaRPr>
          </a:p>
          <a:p>
            <a:pPr marR="30480" algn="just">
              <a:lnSpc>
                <a:spcPct val="150000"/>
              </a:lnSpc>
            </a:pPr>
            <a:r>
              <a:rPr lang="en-US" sz="1400" dirty="0">
                <a:latin typeface="Times New Roman"/>
                <a:ea typeface="Times New Roman"/>
              </a:rPr>
              <a:t>Python was developed by Guido van </a:t>
            </a:r>
            <a:r>
              <a:rPr lang="en-US" sz="1400" dirty="0" err="1">
                <a:latin typeface="Times New Roman"/>
                <a:ea typeface="Times New Roman"/>
              </a:rPr>
              <a:t>Rossum</a:t>
            </a:r>
            <a:r>
              <a:rPr lang="en-US" sz="1400" dirty="0">
                <a:latin typeface="Times New Roman"/>
                <a:ea typeface="Times New Roman"/>
              </a:rPr>
              <a:t> in the late eighties and early nineties at the National Research Institute for Mathematics and Computer Science in the Netherlands.</a:t>
            </a:r>
          </a:p>
          <a:p>
            <a:pPr marR="30480" algn="just">
              <a:lnSpc>
                <a:spcPct val="150000"/>
              </a:lnSpc>
            </a:pPr>
            <a:r>
              <a:rPr lang="en-US" sz="1400" dirty="0">
                <a:latin typeface="Times New Roman"/>
                <a:ea typeface="Times New Roman"/>
              </a:rPr>
              <a:t>Python is derived from many other languages, including ABC, Modula-3, C, C++, Algol-68, </a:t>
            </a:r>
            <a:r>
              <a:rPr lang="en-US" sz="1400" dirty="0" err="1">
                <a:latin typeface="Times New Roman"/>
                <a:ea typeface="Times New Roman"/>
              </a:rPr>
              <a:t>SmallTalk</a:t>
            </a:r>
            <a:r>
              <a:rPr lang="en-US" sz="1400" dirty="0">
                <a:latin typeface="Times New Roman"/>
                <a:ea typeface="Times New Roman"/>
              </a:rPr>
              <a:t>, and Unix shell and other scripting languages.</a:t>
            </a:r>
          </a:p>
          <a:p>
            <a:pPr marR="30480" algn="just">
              <a:lnSpc>
                <a:spcPct val="150000"/>
              </a:lnSpc>
            </a:pPr>
            <a:r>
              <a:rPr lang="en-US" sz="1400" dirty="0">
                <a:latin typeface="Times New Roman"/>
                <a:ea typeface="Times New Roman"/>
              </a:rPr>
              <a:t>Python is copyrighted. Like Perl, Python source code is now available under the GNU General Public License (GPL).</a:t>
            </a:r>
          </a:p>
          <a:p>
            <a:pPr marR="30480" algn="just">
              <a:lnSpc>
                <a:spcPct val="150000"/>
              </a:lnSpc>
            </a:pPr>
            <a:r>
              <a:rPr lang="en-US" sz="1400" dirty="0">
                <a:latin typeface="Times New Roman"/>
                <a:ea typeface="Times New Roman"/>
              </a:rPr>
              <a:t>Python is now maintained by a core development team at the institute, although Guido van </a:t>
            </a:r>
            <a:r>
              <a:rPr lang="en-US" sz="1400" dirty="0" err="1">
                <a:latin typeface="Times New Roman"/>
                <a:ea typeface="Times New Roman"/>
              </a:rPr>
              <a:t>Rossum</a:t>
            </a:r>
            <a:r>
              <a:rPr lang="en-US" sz="1400" dirty="0">
                <a:latin typeface="Times New Roman"/>
                <a:ea typeface="Times New Roman"/>
              </a:rPr>
              <a:t> still holds a vital role in directing its progress.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
            <a:ext cx="8610600" cy="3672800"/>
          </a:xfrm>
          <a:prstGeom prst="rect">
            <a:avLst/>
          </a:prstGeom>
        </p:spPr>
        <p:txBody>
          <a:bodyPr wrap="square">
            <a:spAutoFit/>
          </a:bodyPr>
          <a:lstStyle/>
          <a:p>
            <a:pPr lvl="0" algn="just" fontAlgn="base">
              <a:lnSpc>
                <a:spcPct val="150000"/>
              </a:lnSpc>
              <a:spcBef>
                <a:spcPct val="0"/>
              </a:spcBef>
              <a:spcAft>
                <a:spcPct val="0"/>
              </a:spcAft>
            </a:pPr>
            <a:r>
              <a:rPr lang="en-US" sz="1400" b="1" dirty="0">
                <a:latin typeface="Times New Roman" pitchFamily="18" charset="0"/>
                <a:ea typeface="Times New Roman" pitchFamily="18" charset="0"/>
                <a:cs typeface="Times New Roman" pitchFamily="18" charset="0"/>
              </a:rPr>
              <a:t>5</a:t>
            </a:r>
            <a:r>
              <a:rPr lang="en-US" sz="1600" b="1" dirty="0">
                <a:latin typeface="Times New Roman" pitchFamily="18" charset="0"/>
                <a:ea typeface="Times New Roman" pitchFamily="18" charset="0"/>
                <a:cs typeface="Times New Roman" pitchFamily="18" charset="0"/>
              </a:rPr>
              <a:t>.2.2 OBJECTIVES OF JAVA</a:t>
            </a:r>
            <a:endParaRPr lang="en-US" sz="1600" dirty="0">
              <a:latin typeface="Times New Roman" pitchFamily="18" charset="0"/>
              <a:ea typeface="Times New Roman" pitchFamily="18" charset="0"/>
              <a:cs typeface="Times New Roman" pitchFamily="18" charset="0"/>
            </a:endParaRPr>
          </a:p>
          <a:p>
            <a:pPr algn="just">
              <a:lnSpc>
                <a:spcPct val="150000"/>
              </a:lnSpc>
              <a:spcBef>
                <a:spcPts val="600"/>
              </a:spcBef>
              <a:spcAft>
                <a:spcPts val="0"/>
              </a:spcAft>
            </a:pPr>
            <a:r>
              <a:rPr lang="en-US" sz="1600" b="1" spc="100" dirty="0">
                <a:solidFill>
                  <a:srgbClr val="4F81BD"/>
                </a:solidFill>
                <a:latin typeface="Times New Roman"/>
                <a:ea typeface="Times New Roman"/>
                <a:cs typeface="Times New Roman"/>
              </a:rPr>
              <a:t>I</a:t>
            </a:r>
            <a:r>
              <a:rPr lang="en-US" sz="1400" b="1" spc="100" dirty="0">
                <a:solidFill>
                  <a:srgbClr val="4F81BD"/>
                </a:solidFill>
                <a:latin typeface="Times New Roman"/>
                <a:ea typeface="Times New Roman"/>
                <a:cs typeface="Times New Roman"/>
              </a:rPr>
              <a:t>mportance of Python</a:t>
            </a:r>
            <a:endParaRPr lang="en-US" sz="1200" b="1" i="1" dirty="0">
              <a:solidFill>
                <a:srgbClr val="4F81BD"/>
              </a:solidFill>
              <a:latin typeface="Cambria"/>
              <a:ea typeface="Times New Roman"/>
              <a:cs typeface="Times New Roman"/>
            </a:endParaRPr>
          </a:p>
          <a:p>
            <a:pPr marL="342900" marR="30480" lvl="0" indent="-342900" algn="just">
              <a:lnSpc>
                <a:spcPct val="150000"/>
              </a:lnSpc>
              <a:spcAft>
                <a:spcPts val="720"/>
              </a:spcAft>
              <a:buSzPts val="1000"/>
              <a:buFont typeface="Symbol"/>
              <a:buChar char=""/>
              <a:tabLst>
                <a:tab pos="457200" algn="l"/>
              </a:tabLst>
            </a:pPr>
            <a:r>
              <a:rPr lang="en-US" sz="1400" b="1" dirty="0">
                <a:latin typeface="Times New Roman"/>
                <a:ea typeface="Times New Roman"/>
              </a:rPr>
              <a:t>Python is Interpreted</a:t>
            </a:r>
            <a:r>
              <a:rPr lang="en-US" sz="1400" dirty="0">
                <a:latin typeface="Times New Roman"/>
                <a:ea typeface="Times New Roman"/>
              </a:rPr>
              <a:t> − Python is processed at runtime by the interpreter. You do not need to compile your program before executing it. This is similar to PERL and PHP.</a:t>
            </a:r>
          </a:p>
          <a:p>
            <a:pPr marL="342900" marR="30480" lvl="0" indent="-342900" algn="just">
              <a:lnSpc>
                <a:spcPct val="150000"/>
              </a:lnSpc>
              <a:spcAft>
                <a:spcPts val="720"/>
              </a:spcAft>
              <a:buSzPts val="1000"/>
              <a:buFont typeface="Symbol"/>
              <a:buChar char=""/>
              <a:tabLst>
                <a:tab pos="457200" algn="l"/>
              </a:tabLst>
            </a:pPr>
            <a:r>
              <a:rPr lang="en-US" sz="1400" b="1" dirty="0">
                <a:latin typeface="Times New Roman"/>
                <a:ea typeface="Times New Roman"/>
              </a:rPr>
              <a:t>Python is Interactive</a:t>
            </a:r>
            <a:r>
              <a:rPr lang="en-US" sz="1400" dirty="0">
                <a:latin typeface="Times New Roman"/>
                <a:ea typeface="Times New Roman"/>
              </a:rPr>
              <a:t> − You can actually sit at a Python prompt and interact with the interpreter directly to write your programs.</a:t>
            </a:r>
          </a:p>
          <a:p>
            <a:pPr marL="342900" marR="30480" lvl="0" indent="-342900" algn="just">
              <a:lnSpc>
                <a:spcPct val="150000"/>
              </a:lnSpc>
              <a:spcAft>
                <a:spcPts val="720"/>
              </a:spcAft>
              <a:buSzPts val="1000"/>
              <a:buFont typeface="Symbol"/>
              <a:buChar char=""/>
              <a:tabLst>
                <a:tab pos="457200" algn="l"/>
              </a:tabLst>
            </a:pPr>
            <a:r>
              <a:rPr lang="en-US" sz="1400" b="1" dirty="0">
                <a:latin typeface="Times New Roman"/>
                <a:ea typeface="Times New Roman"/>
              </a:rPr>
              <a:t>Python is Object-Oriented</a:t>
            </a:r>
            <a:r>
              <a:rPr lang="en-US" sz="1400" dirty="0">
                <a:latin typeface="Times New Roman"/>
                <a:ea typeface="Times New Roman"/>
              </a:rPr>
              <a:t> − Python supports Object-Oriented style or technique of programming that encapsulates code within objects.</a:t>
            </a:r>
            <a:r>
              <a:rPr lang="en-US" sz="1400" b="1" dirty="0">
                <a:latin typeface="Times New Roman"/>
                <a:ea typeface="Times New Roman"/>
              </a:rPr>
              <a:t> Python is a Beginner's Language</a:t>
            </a:r>
            <a:r>
              <a:rPr lang="en-US" sz="1400" dirty="0">
                <a:latin typeface="Times New Roman"/>
                <a:ea typeface="Times New Roman"/>
              </a:rPr>
              <a:t> − Python is a great language for the beginner-level programmers and supports the development of a wide range of applications from simple text processing to WWW browsers to games.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52400"/>
            <a:ext cx="8534400" cy="6947864"/>
          </a:xfrm>
          <a:prstGeom prst="rect">
            <a:avLst/>
          </a:prstGeom>
        </p:spPr>
        <p:txBody>
          <a:bodyPr wrap="square">
            <a:spAutoFit/>
          </a:bodyPr>
          <a:lstStyle/>
          <a:p>
            <a:pPr marL="342900" marR="30480" lvl="0" indent="-342900" algn="just">
              <a:lnSpc>
                <a:spcPct val="150000"/>
              </a:lnSpc>
              <a:spcAft>
                <a:spcPts val="720"/>
              </a:spcAft>
              <a:buSzPts val="1000"/>
              <a:buFont typeface="Symbol"/>
              <a:buChar char=""/>
              <a:tabLst>
                <a:tab pos="457200" algn="l"/>
              </a:tabLst>
            </a:pPr>
            <a:r>
              <a:rPr lang="en-US" sz="1400" b="1" dirty="0">
                <a:solidFill>
                  <a:srgbClr val="4F81BD"/>
                </a:solidFill>
                <a:latin typeface="Times New Roman"/>
                <a:ea typeface="Times New Roman"/>
                <a:cs typeface="Times New Roman"/>
              </a:rPr>
              <a:t>Features of Python</a:t>
            </a:r>
            <a:endParaRPr lang="en-US" sz="1200" b="1" i="1" dirty="0">
              <a:solidFill>
                <a:srgbClr val="4F81BD"/>
              </a:solidFill>
              <a:latin typeface="Cambria"/>
              <a:ea typeface="Times New Roman"/>
              <a:cs typeface="Times New Roman"/>
            </a:endParaRPr>
          </a:p>
          <a:p>
            <a:pPr marL="342900" marR="30480" lvl="0" indent="-342900" algn="just">
              <a:lnSpc>
                <a:spcPct val="150000"/>
              </a:lnSpc>
              <a:spcAft>
                <a:spcPts val="720"/>
              </a:spcAft>
              <a:buSzPts val="1000"/>
              <a:buFont typeface="Symbol"/>
              <a:buChar char=""/>
              <a:tabLst>
                <a:tab pos="457200" algn="l"/>
              </a:tabLst>
            </a:pPr>
            <a:r>
              <a:rPr lang="en-US" sz="1400" b="1" dirty="0">
                <a:latin typeface="Times New Roman"/>
                <a:ea typeface="Times New Roman"/>
              </a:rPr>
              <a:t>Easy-to-learn</a:t>
            </a:r>
            <a:r>
              <a:rPr lang="en-US" sz="1400" dirty="0">
                <a:latin typeface="Times New Roman"/>
                <a:ea typeface="Times New Roman"/>
              </a:rPr>
              <a:t> − Python has few keywords, simple structure, and a clearly defined syntax. This allows the student to pick up the language quickly.</a:t>
            </a:r>
          </a:p>
          <a:p>
            <a:pPr marL="342900" marR="30480" lvl="0" indent="-342900" algn="just">
              <a:lnSpc>
                <a:spcPct val="150000"/>
              </a:lnSpc>
              <a:spcAft>
                <a:spcPts val="720"/>
              </a:spcAft>
              <a:buSzPts val="1000"/>
              <a:buFont typeface="Symbol"/>
              <a:buChar char=""/>
              <a:tabLst>
                <a:tab pos="457200" algn="l"/>
              </a:tabLst>
            </a:pPr>
            <a:r>
              <a:rPr lang="en-US" sz="1400" b="1" dirty="0">
                <a:latin typeface="Times New Roman"/>
                <a:ea typeface="Times New Roman"/>
              </a:rPr>
              <a:t>Easy-to-read</a:t>
            </a:r>
            <a:r>
              <a:rPr lang="en-US" sz="1400" dirty="0">
                <a:latin typeface="Times New Roman"/>
                <a:ea typeface="Times New Roman"/>
              </a:rPr>
              <a:t> − Python code is more clearly defined and visible to the eyes.</a:t>
            </a:r>
          </a:p>
          <a:p>
            <a:pPr marL="342900" marR="30480" lvl="0" indent="-342900" algn="just">
              <a:lnSpc>
                <a:spcPct val="150000"/>
              </a:lnSpc>
              <a:spcAft>
                <a:spcPts val="720"/>
              </a:spcAft>
              <a:buSzPts val="1000"/>
              <a:buFont typeface="Symbol"/>
              <a:buChar char=""/>
              <a:tabLst>
                <a:tab pos="457200" algn="l"/>
              </a:tabLst>
            </a:pPr>
            <a:r>
              <a:rPr lang="en-US" sz="1400" b="1" dirty="0">
                <a:latin typeface="Times New Roman"/>
                <a:ea typeface="Times New Roman"/>
              </a:rPr>
              <a:t>Easy-to-maintain</a:t>
            </a:r>
            <a:r>
              <a:rPr lang="en-US" sz="1400" dirty="0">
                <a:latin typeface="Times New Roman"/>
                <a:ea typeface="Times New Roman"/>
              </a:rPr>
              <a:t> − Python's source code is fairly easy-to-maintain.</a:t>
            </a:r>
          </a:p>
          <a:p>
            <a:pPr marL="342900" marR="30480" lvl="0" indent="-342900" algn="just">
              <a:lnSpc>
                <a:spcPct val="150000"/>
              </a:lnSpc>
              <a:spcAft>
                <a:spcPts val="720"/>
              </a:spcAft>
              <a:buSzPts val="1000"/>
              <a:buFont typeface="Symbol"/>
              <a:buChar char=""/>
              <a:tabLst>
                <a:tab pos="457200" algn="l"/>
              </a:tabLst>
            </a:pPr>
            <a:r>
              <a:rPr lang="en-US" sz="1400" b="1" dirty="0">
                <a:latin typeface="Times New Roman"/>
                <a:ea typeface="Times New Roman"/>
              </a:rPr>
              <a:t>A broad standard library</a:t>
            </a:r>
            <a:r>
              <a:rPr lang="en-US" sz="1400" dirty="0">
                <a:latin typeface="Times New Roman"/>
                <a:ea typeface="Times New Roman"/>
              </a:rPr>
              <a:t> − Python's bulk of the library is very portable and cross-platform compatible on UNIX, Windows, and Macintosh.</a:t>
            </a:r>
          </a:p>
          <a:p>
            <a:pPr marL="342900" marR="30480" lvl="0" indent="-342900" algn="just">
              <a:lnSpc>
                <a:spcPct val="150000"/>
              </a:lnSpc>
              <a:spcAft>
                <a:spcPts val="720"/>
              </a:spcAft>
              <a:buSzPts val="1000"/>
              <a:buFont typeface="Symbol"/>
              <a:buChar char=""/>
              <a:tabLst>
                <a:tab pos="457200" algn="l"/>
              </a:tabLst>
            </a:pPr>
            <a:r>
              <a:rPr lang="en-US" sz="1400" b="1" dirty="0">
                <a:latin typeface="Times New Roman"/>
                <a:ea typeface="Times New Roman"/>
              </a:rPr>
              <a:t>Interactive Mode</a:t>
            </a:r>
            <a:r>
              <a:rPr lang="en-US" sz="1400" dirty="0">
                <a:latin typeface="Times New Roman"/>
                <a:ea typeface="Times New Roman"/>
              </a:rPr>
              <a:t> − Python has support for an interactive mode which allows interactive testing and debugging of snippets of code.</a:t>
            </a:r>
          </a:p>
          <a:p>
            <a:pPr marL="342900" marR="30480" lvl="0" indent="-342900" algn="just">
              <a:lnSpc>
                <a:spcPct val="150000"/>
              </a:lnSpc>
              <a:spcAft>
                <a:spcPts val="720"/>
              </a:spcAft>
              <a:buSzPts val="1000"/>
              <a:buFont typeface="Symbol"/>
              <a:buChar char=""/>
              <a:tabLst>
                <a:tab pos="457200" algn="l"/>
              </a:tabLst>
            </a:pPr>
            <a:r>
              <a:rPr lang="en-US" sz="1400" b="1" dirty="0">
                <a:latin typeface="Times New Roman"/>
                <a:ea typeface="Times New Roman"/>
              </a:rPr>
              <a:t>Portable</a:t>
            </a:r>
            <a:r>
              <a:rPr lang="en-US" sz="1400" dirty="0">
                <a:latin typeface="Times New Roman"/>
                <a:ea typeface="Times New Roman"/>
              </a:rPr>
              <a:t> − Python can run on a wide variety of hardware platforms and has the same interface on all platforms.</a:t>
            </a:r>
          </a:p>
          <a:p>
            <a:pPr marL="342900" marR="30480" lvl="0" indent="-342900" algn="just">
              <a:lnSpc>
                <a:spcPct val="150000"/>
              </a:lnSpc>
              <a:spcAft>
                <a:spcPts val="720"/>
              </a:spcAft>
              <a:buSzPts val="1000"/>
              <a:buFont typeface="Symbol"/>
              <a:buChar char=""/>
              <a:tabLst>
                <a:tab pos="457200" algn="l"/>
              </a:tabLst>
            </a:pPr>
            <a:r>
              <a:rPr lang="en-US" sz="1400" b="1" dirty="0">
                <a:latin typeface="Times New Roman"/>
                <a:ea typeface="Times New Roman"/>
              </a:rPr>
              <a:t>Extendable</a:t>
            </a:r>
            <a:r>
              <a:rPr lang="en-US" sz="1400" dirty="0">
                <a:latin typeface="Times New Roman"/>
                <a:ea typeface="Times New Roman"/>
              </a:rPr>
              <a:t> − You can add low-level modules to the Python interpreter. These modules enable programmers to add to or customize their tools to be more efficient.</a:t>
            </a:r>
          </a:p>
          <a:p>
            <a:pPr marL="342900" marR="30480" lvl="0" indent="-342900" algn="just">
              <a:lnSpc>
                <a:spcPct val="150000"/>
              </a:lnSpc>
              <a:spcAft>
                <a:spcPts val="720"/>
              </a:spcAft>
              <a:buSzPts val="1000"/>
              <a:buFont typeface="Symbol"/>
              <a:buChar char=""/>
              <a:tabLst>
                <a:tab pos="457200" algn="l"/>
              </a:tabLst>
            </a:pPr>
            <a:r>
              <a:rPr lang="en-US" sz="1400" b="1" dirty="0">
                <a:latin typeface="Times New Roman"/>
                <a:ea typeface="Times New Roman"/>
              </a:rPr>
              <a:t>Databases</a:t>
            </a:r>
            <a:r>
              <a:rPr lang="en-US" sz="1400" dirty="0">
                <a:latin typeface="Times New Roman"/>
                <a:ea typeface="Times New Roman"/>
              </a:rPr>
              <a:t> − Python provides interfaces to all major commercial databases.</a:t>
            </a:r>
          </a:p>
          <a:p>
            <a:pPr marL="342900" marR="30480" lvl="0" indent="-342900" algn="just">
              <a:lnSpc>
                <a:spcPct val="150000"/>
              </a:lnSpc>
              <a:spcAft>
                <a:spcPts val="720"/>
              </a:spcAft>
              <a:buSzPts val="1000"/>
              <a:buFont typeface="Symbol"/>
              <a:buChar char=""/>
              <a:tabLst>
                <a:tab pos="457200" algn="l"/>
              </a:tabLst>
            </a:pPr>
            <a:r>
              <a:rPr lang="en-US" sz="1400" b="1" dirty="0">
                <a:latin typeface="Times New Roman"/>
                <a:ea typeface="Times New Roman"/>
              </a:rPr>
              <a:t>GUI Programming</a:t>
            </a:r>
            <a:r>
              <a:rPr lang="en-US" sz="1400" dirty="0">
                <a:latin typeface="Times New Roman"/>
                <a:ea typeface="Times New Roman"/>
              </a:rPr>
              <a:t> − Python supports GUI applications that can be created and ported to many system calls, libraries and windows systems, such as Windows MFC, Macintosh, and the X Window system of Unix.</a:t>
            </a:r>
          </a:p>
          <a:p>
            <a:pPr marL="342900" marR="30480" lvl="0" indent="-342900" algn="just">
              <a:lnSpc>
                <a:spcPct val="150000"/>
              </a:lnSpc>
              <a:spcAft>
                <a:spcPts val="720"/>
              </a:spcAft>
              <a:buSzPts val="1000"/>
              <a:buFont typeface="Symbol"/>
              <a:buChar char=""/>
              <a:tabLst>
                <a:tab pos="457200" algn="l"/>
              </a:tabLst>
            </a:pPr>
            <a:r>
              <a:rPr lang="en-US" sz="1400" b="1" dirty="0">
                <a:latin typeface="Times New Roman"/>
                <a:ea typeface="Times New Roman"/>
              </a:rPr>
              <a:t>Scalable</a:t>
            </a:r>
            <a:r>
              <a:rPr lang="en-US" sz="1400" dirty="0">
                <a:latin typeface="Times New Roman"/>
                <a:ea typeface="Times New Roman"/>
              </a:rPr>
              <a:t> − Python provides a better structure and support for large programs than shell scripting.</a:t>
            </a:r>
          </a:p>
          <a:p>
            <a:pPr marL="342900" marR="30480" indent="-342900" algn="just">
              <a:lnSpc>
                <a:spcPct val="150000"/>
              </a:lnSpc>
              <a:spcAft>
                <a:spcPts val="720"/>
              </a:spcAft>
              <a:buSzPts val="1000"/>
              <a:buFont typeface="Symbol"/>
              <a:buChar char=""/>
              <a:tabLst>
                <a:tab pos="457200" algn="l"/>
              </a:tabLst>
            </a:pPr>
            <a:endParaRPr lang="en-US" sz="1400" dirty="0">
              <a:latin typeface="Times New Roman"/>
              <a:ea typeface="Times New Roman"/>
            </a:endParaRPr>
          </a:p>
          <a:p>
            <a:pPr lvl="0" indent="457200" algn="just" eaLnBrk="0" fontAlgn="base" hangingPunct="0">
              <a:lnSpc>
                <a:spcPct val="150000"/>
              </a:lnSpc>
              <a:spcBef>
                <a:spcPct val="0"/>
              </a:spcBef>
              <a:spcAft>
                <a:spcPct val="0"/>
              </a:spcAft>
              <a:tabLst>
                <a:tab pos="0" algn="l"/>
              </a:tabLst>
            </a:pPr>
            <a:r>
              <a:rPr lang="en-US" sz="1400" dirty="0">
                <a:latin typeface="Times New Roman" pitchFamily="18" charset="0"/>
                <a:ea typeface="Times New Roman" pitchFamily="18" charset="0"/>
                <a:cs typeface="Times New Roman" pitchFamily="18" charset="0"/>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ChangeArrowheads="1"/>
          </p:cNvSpPr>
          <p:nvPr/>
        </p:nvSpPr>
        <p:spPr bwMode="auto">
          <a:xfrm>
            <a:off x="381000" y="1311771"/>
            <a:ext cx="8382000" cy="15771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b="1" dirty="0">
                <a:latin typeface="Times New Roman" pitchFamily="18" charset="0"/>
                <a:cs typeface="Times New Roman" pitchFamily="18" charset="0"/>
              </a:rPr>
              <a:t>1.2 OBJECTIVE</a:t>
            </a:r>
          </a:p>
          <a:p>
            <a:endParaRPr lang="en-US" dirty="0">
              <a:latin typeface="Times New Roman" pitchFamily="18" charset="0"/>
              <a:cs typeface="Times New Roman" pitchFamily="18" charset="0"/>
            </a:endParaRPr>
          </a:p>
          <a:p>
            <a:pPr algn="just">
              <a:lnSpc>
                <a:spcPct val="150000"/>
              </a:lnSpc>
            </a:pPr>
            <a:r>
              <a:rPr lang="en-US" sz="1400" dirty="0">
                <a:latin typeface="Times New Roman" pitchFamily="18" charset="0"/>
                <a:ea typeface="Times New Roman" pitchFamily="18" charset="0"/>
                <a:cs typeface="Times New Roman" pitchFamily="18" charset="0"/>
              </a:rPr>
              <a:t>The aim of this chapter is to provide a comparative analysis of different artificial intelligence approaches for Powered Chatbot for Delivering Tele-Health after COVID-19. Here we have significantly enhanced the training process to solve Pre-processing, Token Identification.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8458200" cy="4679551"/>
          </a:xfrm>
          <a:prstGeom prst="rect">
            <a:avLst/>
          </a:prstGeom>
        </p:spPr>
        <p:txBody>
          <a:bodyPr wrap="square">
            <a:spAutoFit/>
          </a:bodyPr>
          <a:lstStyle/>
          <a:p>
            <a:pPr marL="30480" marR="30480" algn="just">
              <a:lnSpc>
                <a:spcPct val="150000"/>
              </a:lnSpc>
              <a:spcBef>
                <a:spcPts val="500"/>
              </a:spcBef>
              <a:spcAft>
                <a:spcPts val="720"/>
              </a:spcAft>
            </a:pPr>
            <a:r>
              <a:rPr lang="en-US" sz="1400" dirty="0">
                <a:latin typeface="Times New Roman"/>
                <a:ea typeface="Times New Roman"/>
              </a:rPr>
              <a:t>Apart from the above-mentioned features, Python has a big list of good features, few are listed below −</a:t>
            </a:r>
          </a:p>
          <a:p>
            <a:pPr marL="342900" marR="30480" lvl="0" indent="-342900" algn="just">
              <a:lnSpc>
                <a:spcPct val="150000"/>
              </a:lnSpc>
              <a:spcAft>
                <a:spcPts val="720"/>
              </a:spcAft>
              <a:buSzPts val="1000"/>
              <a:buFont typeface="Symbol"/>
              <a:buChar char=""/>
              <a:tabLst>
                <a:tab pos="588645" algn="l"/>
              </a:tabLst>
            </a:pPr>
            <a:r>
              <a:rPr lang="en-US" sz="1400" dirty="0">
                <a:latin typeface="Times New Roman"/>
                <a:ea typeface="Times New Roman"/>
              </a:rPr>
              <a:t>It supports functional and structured programming methods as well as OOP.</a:t>
            </a:r>
          </a:p>
          <a:p>
            <a:pPr marL="342900" marR="30480" lvl="0" indent="-342900" algn="just">
              <a:lnSpc>
                <a:spcPct val="150000"/>
              </a:lnSpc>
              <a:spcAft>
                <a:spcPts val="720"/>
              </a:spcAft>
              <a:buSzPts val="1000"/>
              <a:buFont typeface="Symbol"/>
              <a:buChar char=""/>
              <a:tabLst>
                <a:tab pos="588645" algn="l"/>
              </a:tabLst>
            </a:pPr>
            <a:r>
              <a:rPr lang="en-US" sz="1400" dirty="0">
                <a:latin typeface="Times New Roman"/>
                <a:ea typeface="Times New Roman"/>
              </a:rPr>
              <a:t>It can be used as a scripting language or can be compiled to byte-code for building large applications.</a:t>
            </a:r>
          </a:p>
          <a:p>
            <a:pPr marL="342900" marR="30480" lvl="0" indent="-342900" algn="just">
              <a:lnSpc>
                <a:spcPct val="150000"/>
              </a:lnSpc>
              <a:spcAft>
                <a:spcPts val="720"/>
              </a:spcAft>
              <a:buSzPts val="1000"/>
              <a:buFont typeface="Symbol"/>
              <a:buChar char=""/>
              <a:tabLst>
                <a:tab pos="588645" algn="l"/>
              </a:tabLst>
            </a:pPr>
            <a:r>
              <a:rPr lang="en-US" sz="1400" dirty="0">
                <a:latin typeface="Times New Roman"/>
                <a:ea typeface="Times New Roman"/>
              </a:rPr>
              <a:t>It provides very high-level dynamic data types and supports dynamic type checking.</a:t>
            </a:r>
          </a:p>
          <a:p>
            <a:pPr marL="342900" marR="30480" lvl="0" indent="-342900" algn="just">
              <a:lnSpc>
                <a:spcPct val="150000"/>
              </a:lnSpc>
              <a:spcAft>
                <a:spcPts val="720"/>
              </a:spcAft>
              <a:buSzPts val="1000"/>
              <a:buFont typeface="Symbol"/>
              <a:buChar char=""/>
              <a:tabLst>
                <a:tab pos="588645" algn="l"/>
              </a:tabLst>
            </a:pPr>
            <a:r>
              <a:rPr lang="en-US" sz="1400" dirty="0">
                <a:latin typeface="Times New Roman"/>
                <a:ea typeface="Times New Roman"/>
              </a:rPr>
              <a:t>IT supports automatic garbage collection.</a:t>
            </a:r>
          </a:p>
          <a:p>
            <a:pPr marL="342900" marR="30480" lvl="0" indent="-342900" algn="just">
              <a:lnSpc>
                <a:spcPct val="150000"/>
              </a:lnSpc>
              <a:spcAft>
                <a:spcPts val="720"/>
              </a:spcAft>
              <a:buSzPts val="1000"/>
              <a:buFont typeface="Symbol"/>
              <a:buChar char=""/>
              <a:tabLst>
                <a:tab pos="588645" algn="l"/>
              </a:tabLst>
            </a:pPr>
            <a:r>
              <a:rPr lang="en-US" sz="1400" dirty="0">
                <a:latin typeface="Times New Roman"/>
                <a:ea typeface="Times New Roman"/>
              </a:rPr>
              <a:t>It can be easily integrated with C, C++, COM, ActiveX, CORBA, and Java.</a:t>
            </a:r>
          </a:p>
          <a:p>
            <a:pPr marR="30480" algn="just">
              <a:lnSpc>
                <a:spcPct val="150000"/>
              </a:lnSpc>
            </a:pPr>
            <a:r>
              <a:rPr lang="en-US" sz="1400" b="1" dirty="0">
                <a:latin typeface="Times New Roman"/>
                <a:ea typeface="Times New Roman"/>
              </a:rPr>
              <a:t>Libraries used in python:</a:t>
            </a:r>
            <a:endParaRPr lang="en-US" sz="1400" dirty="0">
              <a:latin typeface="Times New Roman"/>
              <a:ea typeface="Times New Roman"/>
            </a:endParaRPr>
          </a:p>
          <a:p>
            <a:pPr marL="342900" lvl="0" indent="-342900" algn="just">
              <a:lnSpc>
                <a:spcPct val="150000"/>
              </a:lnSpc>
              <a:spcAft>
                <a:spcPts val="300"/>
              </a:spcAft>
              <a:buFont typeface="Symbol"/>
              <a:buChar char=""/>
            </a:pPr>
            <a:r>
              <a:rPr lang="en-US" sz="1400" dirty="0" err="1">
                <a:solidFill>
                  <a:srgbClr val="222222"/>
                </a:solidFill>
                <a:latin typeface="Times New Roman"/>
                <a:ea typeface="Times New Roman"/>
                <a:cs typeface="Times New Roman"/>
              </a:rPr>
              <a:t>numpy</a:t>
            </a:r>
            <a:r>
              <a:rPr lang="en-US" sz="1400" dirty="0">
                <a:solidFill>
                  <a:srgbClr val="222222"/>
                </a:solidFill>
                <a:latin typeface="Times New Roman"/>
                <a:ea typeface="Times New Roman"/>
                <a:cs typeface="Times New Roman"/>
              </a:rPr>
              <a:t> - mainly useful for its N-dimensional array objects.</a:t>
            </a:r>
            <a:endParaRPr lang="en-US" sz="1200" dirty="0">
              <a:solidFill>
                <a:srgbClr val="222222"/>
              </a:solidFill>
              <a:ea typeface="Times New Roman"/>
              <a:cs typeface="Times New Roman"/>
            </a:endParaRPr>
          </a:p>
          <a:p>
            <a:pPr marL="342900" lvl="0" indent="-342900" algn="just">
              <a:lnSpc>
                <a:spcPct val="150000"/>
              </a:lnSpc>
              <a:spcAft>
                <a:spcPts val="300"/>
              </a:spcAft>
              <a:buFont typeface="Symbol"/>
              <a:buChar char=""/>
            </a:pPr>
            <a:r>
              <a:rPr lang="en-US" sz="1400" dirty="0">
                <a:solidFill>
                  <a:srgbClr val="222222"/>
                </a:solidFill>
                <a:latin typeface="Times New Roman"/>
                <a:ea typeface="Times New Roman"/>
                <a:cs typeface="Times New Roman"/>
              </a:rPr>
              <a:t>pandas - Python data analysis library, including structures such as </a:t>
            </a:r>
            <a:r>
              <a:rPr lang="en-US" sz="1400" dirty="0" err="1">
                <a:solidFill>
                  <a:srgbClr val="222222"/>
                </a:solidFill>
                <a:latin typeface="Times New Roman"/>
                <a:ea typeface="Times New Roman"/>
                <a:cs typeface="Times New Roman"/>
              </a:rPr>
              <a:t>dataframes</a:t>
            </a:r>
            <a:r>
              <a:rPr lang="en-US" sz="1400" dirty="0">
                <a:solidFill>
                  <a:srgbClr val="222222"/>
                </a:solidFill>
                <a:latin typeface="Times New Roman"/>
                <a:ea typeface="Times New Roman"/>
                <a:cs typeface="Times New Roman"/>
              </a:rPr>
              <a:t>.</a:t>
            </a:r>
            <a:endParaRPr lang="en-US" sz="1200" dirty="0">
              <a:solidFill>
                <a:srgbClr val="222222"/>
              </a:solidFill>
              <a:ea typeface="Times New Roman"/>
              <a:cs typeface="Times New Roman"/>
            </a:endParaRPr>
          </a:p>
          <a:p>
            <a:pPr marL="342900" lvl="0" indent="-342900" algn="just">
              <a:lnSpc>
                <a:spcPct val="150000"/>
              </a:lnSpc>
              <a:spcAft>
                <a:spcPts val="300"/>
              </a:spcAft>
              <a:buFont typeface="Symbol"/>
              <a:buChar char=""/>
            </a:pPr>
            <a:r>
              <a:rPr lang="en-US" sz="1400" dirty="0" err="1">
                <a:solidFill>
                  <a:srgbClr val="222222"/>
                </a:solidFill>
                <a:latin typeface="Times New Roman"/>
                <a:ea typeface="Times New Roman"/>
                <a:cs typeface="Times New Roman"/>
              </a:rPr>
              <a:t>matplotlib</a:t>
            </a:r>
            <a:r>
              <a:rPr lang="en-US" sz="1400" dirty="0">
                <a:solidFill>
                  <a:srgbClr val="222222"/>
                </a:solidFill>
                <a:latin typeface="Times New Roman"/>
                <a:ea typeface="Times New Roman"/>
                <a:cs typeface="Times New Roman"/>
              </a:rPr>
              <a:t> - 2D plotting library producing publication quality figures.</a:t>
            </a:r>
            <a:endParaRPr lang="en-US" sz="1200" dirty="0">
              <a:solidFill>
                <a:srgbClr val="222222"/>
              </a:solidFill>
              <a:ea typeface="Times New Roman"/>
              <a:cs typeface="Times New Roman"/>
            </a:endParaRPr>
          </a:p>
          <a:p>
            <a:pPr marL="342900" marR="30480" lvl="0" indent="-342900" algn="just">
              <a:lnSpc>
                <a:spcPct val="150000"/>
              </a:lnSpc>
              <a:spcAft>
                <a:spcPts val="720"/>
              </a:spcAft>
              <a:buFont typeface="Symbol"/>
              <a:buChar char=""/>
            </a:pPr>
            <a:r>
              <a:rPr lang="en-US" sz="1400" dirty="0" err="1">
                <a:solidFill>
                  <a:srgbClr val="222222"/>
                </a:solidFill>
                <a:latin typeface="Times New Roman"/>
                <a:ea typeface="Times New Roman"/>
              </a:rPr>
              <a:t>scikit</a:t>
            </a:r>
            <a:r>
              <a:rPr lang="en-US" sz="1400" dirty="0">
                <a:solidFill>
                  <a:srgbClr val="222222"/>
                </a:solidFill>
                <a:latin typeface="Times New Roman"/>
                <a:ea typeface="Times New Roman"/>
              </a:rPr>
              <a:t>-learn - the machine learning algorithms used for data analysis and data mining tasks.</a:t>
            </a:r>
            <a:endParaRPr lang="en-US" sz="1400" dirty="0">
              <a:latin typeface="Times New Roman"/>
              <a:ea typeface="Times New Roman"/>
            </a:endParaRPr>
          </a:p>
          <a:p>
            <a:pPr algn="just">
              <a:lnSpc>
                <a:spcPct val="150000"/>
              </a:lnSpc>
              <a:spcAft>
                <a:spcPts val="1000"/>
              </a:spcAft>
              <a:tabLst>
                <a:tab pos="1771650" algn="l"/>
              </a:tabLst>
            </a:pPr>
            <a:r>
              <a:rPr lang="en-US" sz="1400" dirty="0">
                <a:latin typeface="Times New Roman"/>
                <a:ea typeface="Times New Roman"/>
                <a:cs typeface="Times New Roman"/>
              </a:rPr>
              <a:t> </a:t>
            </a:r>
            <a:endParaRPr lang="en-US" sz="1200" dirty="0">
              <a:ea typeface="Times New Roman"/>
              <a:cs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0" y="2057400"/>
            <a:ext cx="5654177" cy="1200329"/>
          </a:xfrm>
          <a:prstGeom prst="rect">
            <a:avLst/>
          </a:prstGeom>
          <a:noFill/>
        </p:spPr>
        <p:txBody>
          <a:bodyPr wrap="none" rtlCol="0">
            <a:spAutoFit/>
          </a:bodyPr>
          <a:lstStyle/>
          <a:p>
            <a:pPr algn="ctr"/>
            <a:r>
              <a:rPr lang="en-US" sz="3600" b="1" dirty="0"/>
              <a:t>CHAPTER 6</a:t>
            </a:r>
            <a:endParaRPr lang="en-US" sz="3600" b="1" dirty="0">
              <a:solidFill>
                <a:schemeClr val="accent4">
                  <a:lumMod val="75000"/>
                </a:schemeClr>
              </a:solidFill>
              <a:latin typeface="Bell MT" pitchFamily="18" charset="0"/>
            </a:endParaRPr>
          </a:p>
          <a:p>
            <a:r>
              <a:rPr lang="en-US" sz="3600" b="1" dirty="0">
                <a:solidFill>
                  <a:schemeClr val="accent4">
                    <a:lumMod val="75000"/>
                  </a:schemeClr>
                </a:solidFill>
                <a:latin typeface="Bell MT" pitchFamily="18" charset="0"/>
              </a:rPr>
              <a:t>SAMPLE SOURCE  CODE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1"/>
          <p:cNvSpPr>
            <a:spLocks noChangeArrowheads="1"/>
          </p:cNvSpPr>
          <p:nvPr/>
        </p:nvSpPr>
        <p:spPr bwMode="auto">
          <a:xfrm>
            <a:off x="152400" y="152400"/>
            <a:ext cx="9144000" cy="606319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6.1 GENERAL</a:t>
            </a:r>
          </a:p>
          <a:p>
            <a:pPr marL="0" marR="0" lvl="0" indent="0" defTabSz="914400" rtl="0" eaLnBrk="1" fontAlgn="base" latinLnBrk="0" hangingPunct="1">
              <a:lnSpc>
                <a:spcPct val="100000"/>
              </a:lnSpc>
              <a:spcBef>
                <a:spcPct val="0"/>
              </a:spcBef>
              <a:spcAft>
                <a:spcPct val="0"/>
              </a:spcAft>
              <a:buClrTx/>
              <a:buSzTx/>
              <a:buFontTx/>
              <a:buNone/>
              <a:tabLst/>
            </a:pPr>
            <a:endParaRPr kumimoji="0" lang="en-US" sz="140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The Implementation is nothing but sores code of project.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6.2 IMPLEMENTATION </a:t>
            </a:r>
          </a:p>
          <a:p>
            <a:pPr marL="0" marR="0" lvl="0" indent="0" algn="l" defTabSz="914400" rtl="0" eaLnBrk="0" fontAlgn="base" latinLnBrk="0" hangingPunct="0">
              <a:lnSpc>
                <a:spcPct val="100000"/>
              </a:lnSpc>
              <a:spcBef>
                <a:spcPct val="0"/>
              </a:spcBef>
              <a:spcAft>
                <a:spcPct val="0"/>
              </a:spcAft>
              <a:buClrTx/>
              <a:buSzTx/>
              <a:buFontTx/>
              <a:buNone/>
              <a:tabLst/>
            </a:pPr>
            <a:endParaRPr lang="en-US" sz="1400" dirty="0">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from flask import Flask,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render_template</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request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import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os</a:t>
            </a:r>
            <a:endPar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import pyttsx3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from MEDICAL_ASSISTANT import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mainCode</a:t>
            </a:r>
            <a:endPar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import LISTEN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from flask import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jsonify</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filenumber</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=int(</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os.listdir</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saved_conversations</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filenumber</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=filenumber+1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file= open('</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saved_conversations</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/'+str(</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filenumber</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),"w+")</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file.write</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('bot : Hi There! I am a medical chatbot. You can begin conversation by typing in a message and pressing enter.\n')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file.close</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app = Flask(__name__)</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name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age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gender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deases</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1"/>
          <p:cNvSpPr>
            <a:spLocks noChangeArrowheads="1"/>
          </p:cNvSpPr>
          <p:nvPr/>
        </p:nvSpPr>
        <p:spPr bwMode="auto">
          <a:xfrm>
            <a:off x="228600" y="258901"/>
            <a:ext cx="9144000" cy="63401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symptom = ""</a:t>
            </a:r>
          </a:p>
          <a:p>
            <a:pPr marL="0" marR="0" lvl="0" indent="0" defTabSz="914400" rtl="0" eaLnBrk="1" fontAlgn="base" latinLnBrk="0" hangingPunct="1">
              <a:lnSpc>
                <a:spcPct val="100000"/>
              </a:lnSpc>
              <a:spcBef>
                <a:spcPct val="0"/>
              </a:spcBef>
              <a:spcAft>
                <a:spcPct val="0"/>
              </a:spcAft>
              <a:buClrTx/>
              <a:buSzTx/>
              <a:buFontTx/>
              <a:buNone/>
              <a:tabLst/>
            </a:pPr>
            <a:endPar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@app.route("/")</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def home():</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return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render_template</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("index.html")</a:t>
            </a:r>
          </a:p>
          <a:p>
            <a:pPr marL="0" marR="0" lvl="0" indent="0" defTabSz="914400" rtl="0" eaLnBrk="1" fontAlgn="base" latinLnBrk="0" hangingPunct="1">
              <a:lnSpc>
                <a:spcPct val="100000"/>
              </a:lnSpc>
              <a:spcBef>
                <a:spcPct val="0"/>
              </a:spcBef>
              <a:spcAft>
                <a:spcPct val="0"/>
              </a:spcAft>
              <a:buClrTx/>
              <a:buSzTx/>
              <a:buFontTx/>
              <a:buNone/>
              <a:tabLst/>
            </a:pPr>
            <a:endPar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@app.route("/welcome")</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def greet():</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engine = pyttsx3.init() </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engine.say</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('Hi There! I am a medical assistant. You can begin conversation by your voice in a message and pressing enter.')</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engine.say</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 can help you find out what\'s going on with a simple medical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assisment</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engine.runAndWait</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return ""</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@app.route("/get")</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def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get_bot_response</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userText</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LISTEN.listening</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response = str('')</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engine = pyttsx3.init() </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appendfile</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os.listdir</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saved_conversations</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')[-1]</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appendfile</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open('</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saved_conversations</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/'+str(</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filenumber</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appendfile.write</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('user :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userText</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+'\n')</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appendfile.write</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('bot : '+response+'\n')</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appendfile.close</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engine.say</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(response)</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engine.runAndWait</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p>
          <a:p>
            <a:pPr marL="0" marR="0" lvl="0" indent="0" defTabSz="914400" rtl="0" eaLnBrk="1" fontAlgn="base" latinLnBrk="0" hangingPunct="1">
              <a:lnSpc>
                <a:spcPct val="100000"/>
              </a:lnSpc>
              <a:spcBef>
                <a:spcPct val="0"/>
              </a:spcBef>
              <a:spcAft>
                <a:spcPct val="0"/>
              </a:spcAft>
              <a:buClrTx/>
              <a:buSzTx/>
              <a:buFontTx/>
              <a:buNone/>
              <a:tabLst/>
            </a:pPr>
            <a:endPar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return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jsonify</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({'res':response,'</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inp</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userText</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p>
        </p:txBody>
      </p:sp>
    </p:spTree>
    <p:extLst>
      <p:ext uri="{BB962C8B-B14F-4D97-AF65-F5344CB8AC3E}">
        <p14:creationId xmlns:p14="http://schemas.microsoft.com/office/powerpoint/2010/main" val="12503853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1"/>
          <p:cNvSpPr>
            <a:spLocks noChangeArrowheads="1"/>
          </p:cNvSpPr>
          <p:nvPr/>
        </p:nvSpPr>
        <p:spPr bwMode="auto">
          <a:xfrm>
            <a:off x="457200" y="152400"/>
            <a:ext cx="9144000" cy="720197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@app.route("/askname")</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def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askingname</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response =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mainCode.askName</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appendfile</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os.listdir</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saved_conversations</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')[-1]</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appendfile</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open('</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saved_conversations</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/'+str(</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filenumber</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appendfile.write</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('bot : '+response+'\n')</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appendfile.close</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engine = pyttsx3.init() </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engine.say</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(response)</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engine.runAndWait</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return response</a:t>
            </a:r>
          </a:p>
          <a:p>
            <a:pPr marL="0" marR="0" lvl="0" indent="0" defTabSz="914400" rtl="0" eaLnBrk="1" fontAlgn="base" latinLnBrk="0" hangingPunct="1">
              <a:lnSpc>
                <a:spcPct val="100000"/>
              </a:lnSpc>
              <a:spcBef>
                <a:spcPct val="0"/>
              </a:spcBef>
              <a:spcAft>
                <a:spcPct val="0"/>
              </a:spcAft>
              <a:buClrTx/>
              <a:buSzTx/>
              <a:buFontTx/>
              <a:buNone/>
              <a:tabLst/>
            </a:pPr>
            <a:endPar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@app.route("/askage")</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def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askingage</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response =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mainCode.askAge</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appendfile</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os.listdir</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saved_conversations</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')[-1]</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appendfile</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open('</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saved_conversations</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/'+str(</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filenumber</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appendfile.write</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('bot : '+response+'\n')</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engine = pyttsx3.init() </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engine.say</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(response)</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engine.runAndWait</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return response</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@app.route("/askgender")</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def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askinggender</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response =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mainCode.askGender</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appendfile</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os.listdir</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saved_conversations</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')[-1]</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appendfile</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open('</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saved_conversations</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/'+str(</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filenumber</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appendfile.write</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('bot : '+response+'\n')</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engine = pyttsx3.init() </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engine.say</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(response)</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engine.runAndWait</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return response</a:t>
            </a:r>
          </a:p>
          <a:p>
            <a:pPr marL="0" marR="0" lvl="0" indent="0" defTabSz="914400" rtl="0" eaLnBrk="1" fontAlgn="base" latinLnBrk="0" hangingPunct="1">
              <a:lnSpc>
                <a:spcPct val="100000"/>
              </a:lnSpc>
              <a:spcBef>
                <a:spcPct val="0"/>
              </a:spcBef>
              <a:spcAft>
                <a:spcPct val="0"/>
              </a:spcAft>
              <a:buClrTx/>
              <a:buSzTx/>
              <a:buFontTx/>
              <a:buNone/>
              <a:tabLst/>
            </a:pPr>
            <a:endPar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p:txBody>
      </p:sp>
    </p:spTree>
    <p:extLst>
      <p:ext uri="{BB962C8B-B14F-4D97-AF65-F5344CB8AC3E}">
        <p14:creationId xmlns:p14="http://schemas.microsoft.com/office/powerpoint/2010/main" val="10033795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1"/>
          <p:cNvSpPr>
            <a:spLocks noChangeArrowheads="1"/>
          </p:cNvSpPr>
          <p:nvPr/>
        </p:nvSpPr>
        <p:spPr bwMode="auto">
          <a:xfrm>
            <a:off x="152400" y="-228600"/>
            <a:ext cx="9144000" cy="763285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@app.route("/asksymptom")</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def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askingsymptom</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response ='Can you please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discribe</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your Symptoms'</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appendfile</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os.listdir</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saved_conversations</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')[-1]</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appendfile</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open('</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saved_conversations</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/'+str(</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filenumber</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appendfile.write</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('bot : '+response+'\n')</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engine = pyttsx3.init() </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engine.say</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(response)</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engine.runAndWait</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return response</a:t>
            </a:r>
          </a:p>
          <a:p>
            <a:pPr marL="0" marR="0" lvl="0" indent="0" defTabSz="914400" rtl="0" eaLnBrk="1" fontAlgn="base" latinLnBrk="0" hangingPunct="1">
              <a:lnSpc>
                <a:spcPct val="100000"/>
              </a:lnSpc>
              <a:spcBef>
                <a:spcPct val="0"/>
              </a:spcBef>
              <a:spcAft>
                <a:spcPct val="0"/>
              </a:spcAft>
              <a:buClrTx/>
              <a:buSzTx/>
              <a:buFontTx/>
              <a:buNone/>
              <a:tabLst/>
            </a:pPr>
            <a:endPar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@app.route("/askdeases")</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def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askingdeases</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response = 'Before we ask you your symptoms, we would like to know your health status.'</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response += 'If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yout</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have any existing Medical Conditions or Problems, please provide them here.'</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response += 'If you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dont</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you can reply with a \'no\''</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appendfile</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os.listdir</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saved_conversations</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')[-1]</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appendfile</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open('</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saved_conversations</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/'+str(</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filenumber</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appendfile.write</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('bot : '+response+'\n')</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engine = pyttsx3.init() </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engine.say</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(response)</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engine.runAndWait</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return response</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@app.route("/getname")</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def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gettingname</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userText</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LISTEN.listening</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name =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userText</a:t>
            </a:r>
            <a:endPar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appendfile</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os.listdir</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saved_conversations</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')[-1]</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appendfile</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open('</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saved_conversations</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/'+str(</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filenumber</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appendfile.write</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('user :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userText</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+'\n')</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#engine = pyttsx3.init() </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#engine.say(response)</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#engine.runAndWait() </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return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userText</a:t>
            </a:r>
            <a:endPar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defTabSz="914400" rtl="0" eaLnBrk="1" fontAlgn="base" latinLnBrk="0" hangingPunct="1">
              <a:lnSpc>
                <a:spcPct val="100000"/>
              </a:lnSpc>
              <a:spcBef>
                <a:spcPct val="0"/>
              </a:spcBef>
              <a:spcAft>
                <a:spcPct val="0"/>
              </a:spcAft>
              <a:buClrTx/>
              <a:buSzTx/>
              <a:buFontTx/>
              <a:buNone/>
              <a:tabLst/>
            </a:pPr>
            <a:endPar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p:txBody>
      </p:sp>
    </p:spTree>
    <p:extLst>
      <p:ext uri="{BB962C8B-B14F-4D97-AF65-F5344CB8AC3E}">
        <p14:creationId xmlns:p14="http://schemas.microsoft.com/office/powerpoint/2010/main" val="19403354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1"/>
          <p:cNvSpPr>
            <a:spLocks noChangeArrowheads="1"/>
          </p:cNvSpPr>
          <p:nvPr/>
        </p:nvSpPr>
        <p:spPr bwMode="auto">
          <a:xfrm>
            <a:off x="152400" y="202288"/>
            <a:ext cx="9144000" cy="67710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@app.route("/getage")</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def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gettingage</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userText</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LISTEN.listening</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age =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userText</a:t>
            </a:r>
            <a:endPar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appendfile</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os.listdir</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saved_conversations</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')[-1]</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appendfile</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open('</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saved_conversations</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/'+str(</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filenumber</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appendfile.write</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('user :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userText</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+'\n')</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#engine = pyttsx3.init() </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#engine.say(response)</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#engine.runAndWait() </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return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userText</a:t>
            </a:r>
            <a:endPar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defTabSz="914400" rtl="0" eaLnBrk="1" fontAlgn="base" latinLnBrk="0" hangingPunct="1">
              <a:lnSpc>
                <a:spcPct val="100000"/>
              </a:lnSpc>
              <a:spcBef>
                <a:spcPct val="0"/>
              </a:spcBef>
              <a:spcAft>
                <a:spcPct val="0"/>
              </a:spcAft>
              <a:buClrTx/>
              <a:buSzTx/>
              <a:buFontTx/>
              <a:buNone/>
              <a:tabLst/>
            </a:pPr>
            <a:endPar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@app.route("/getgender")</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def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gettinggender</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userText</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LISTEN.listening</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gender =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userText</a:t>
            </a:r>
            <a:endPar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appendfile</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os.listdir</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saved_conversations</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')[-1]</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appendfile</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open('</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saved_conversations</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/'+str(</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filenumber</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appendfile.write</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('user :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userText</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+'\n')</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#engine = pyttsx3.init() </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#engine.say(response)</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#engine.runAndWait() </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return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userText</a:t>
            </a:r>
            <a:endPar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defTabSz="914400" rtl="0" eaLnBrk="1" fontAlgn="base" latinLnBrk="0" hangingPunct="1">
              <a:lnSpc>
                <a:spcPct val="100000"/>
              </a:lnSpc>
              <a:spcBef>
                <a:spcPct val="0"/>
              </a:spcBef>
              <a:spcAft>
                <a:spcPct val="0"/>
              </a:spcAft>
              <a:buClrTx/>
              <a:buSzTx/>
              <a:buFontTx/>
              <a:buNone/>
              <a:tabLst/>
            </a:pPr>
            <a:endPar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@app.route("/getdeases")</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def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gettingdeases</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userText</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LISTEN.listening</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deases</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userText</a:t>
            </a:r>
            <a:endPar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appendfile</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os.listdir</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saved_conversations</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')[-1]</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appendfile</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open('</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saved_conversations</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/'+str(</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filenumber</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a:t>
            </a:r>
          </a:p>
        </p:txBody>
      </p:sp>
    </p:spTree>
    <p:extLst>
      <p:ext uri="{BB962C8B-B14F-4D97-AF65-F5344CB8AC3E}">
        <p14:creationId xmlns:p14="http://schemas.microsoft.com/office/powerpoint/2010/main" val="40844736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1"/>
          <p:cNvSpPr>
            <a:spLocks noChangeArrowheads="1"/>
          </p:cNvSpPr>
          <p:nvPr/>
        </p:nvSpPr>
        <p:spPr bwMode="auto">
          <a:xfrm>
            <a:off x="228600" y="533400"/>
            <a:ext cx="9144000" cy="547842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appendfile.write</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('user :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userText</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+'\n')</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#engine = pyttsx3.init() </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#engine.say(response)</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#engine.runAndWait() </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return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userText</a:t>
            </a:r>
            <a:endParaRPr lang="en-US" sz="1400" dirty="0">
              <a:latin typeface="Times New Roman" pitchFamily="18" charset="0"/>
              <a:ea typeface="Times New Roman" pitchFamily="18" charset="0"/>
              <a:cs typeface="Times New Roman" pitchFamily="18" charset="0"/>
            </a:endParaRP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@app.route("/getsymptom")</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def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gettingsymptom</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userText</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LISTEN.listening</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symptom =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userText</a:t>
            </a:r>
            <a:endPar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existingDiseases</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mainCode.extDisease</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(symptom)</a:t>
            </a:r>
          </a:p>
          <a:p>
            <a:pPr marL="0" marR="0" lvl="0" indent="0" defTabSz="914400" rtl="0" eaLnBrk="1" fontAlgn="base" latinLnBrk="0" hangingPunct="1">
              <a:lnSpc>
                <a:spcPct val="100000"/>
              </a:lnSpc>
              <a:spcBef>
                <a:spcPct val="0"/>
              </a:spcBef>
              <a:spcAft>
                <a:spcPct val="0"/>
              </a:spcAft>
              <a:buClrTx/>
              <a:buSzTx/>
              <a:buFontTx/>
              <a:buNone/>
              <a:tabLst/>
            </a:pPr>
            <a:endPar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response = "The most suitable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medecine</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is for your Symptom is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existingDiseases</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appendfile</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os.listdir</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saved_conversations</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')[-1]</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appendfile</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open('</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saved_conversations</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/'+str(</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filenumber</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appendfile.write</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('user :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userText</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+'\n')</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appendfile.write</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('bot : '+response+'\n')</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engine = pyttsx3.init() </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engine.say</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(response)</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engine.runAndWait</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return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jsonify</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({'res':response,'</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inp</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userText</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p>
          <a:p>
            <a:pPr marL="0" marR="0" lvl="0" indent="0" defTabSz="914400" rtl="0" eaLnBrk="1" fontAlgn="base" latinLnBrk="0" hangingPunct="1">
              <a:lnSpc>
                <a:spcPct val="100000"/>
              </a:lnSpc>
              <a:spcBef>
                <a:spcPct val="0"/>
              </a:spcBef>
              <a:spcAft>
                <a:spcPct val="0"/>
              </a:spcAft>
              <a:buClrTx/>
              <a:buSzTx/>
              <a:buFontTx/>
              <a:buNone/>
              <a:tabLst/>
            </a:pPr>
            <a:endPar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defTabSz="914400" rtl="0" eaLnBrk="1" fontAlgn="base" latinLnBrk="0" hangingPunct="1">
              <a:lnSpc>
                <a:spcPct val="100000"/>
              </a:lnSpc>
              <a:spcBef>
                <a:spcPct val="0"/>
              </a:spcBef>
              <a:spcAft>
                <a:spcPct val="0"/>
              </a:spcAft>
              <a:buClrTx/>
              <a:buSzTx/>
              <a:buFontTx/>
              <a:buNone/>
              <a:tabLst/>
            </a:pPr>
            <a:endPar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defTabSz="914400" rtl="0" eaLnBrk="1" fontAlgn="base" latinLnBrk="0" hangingPunct="1">
              <a:lnSpc>
                <a:spcPct val="100000"/>
              </a:lnSpc>
              <a:spcBef>
                <a:spcPct val="0"/>
              </a:spcBef>
              <a:spcAft>
                <a:spcPct val="0"/>
              </a:spcAft>
              <a:buClrTx/>
              <a:buSzTx/>
              <a:buFontTx/>
              <a:buNone/>
              <a:tabLst/>
            </a:pPr>
            <a:endPar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if __name__ == "__main__":</a:t>
            </a:r>
          </a:p>
          <a:p>
            <a:pPr marL="0" marR="0" lvl="0" indent="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app.run</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(host='localhost')</a:t>
            </a:r>
          </a:p>
        </p:txBody>
      </p:sp>
    </p:spTree>
    <p:extLst>
      <p:ext uri="{BB962C8B-B14F-4D97-AF65-F5344CB8AC3E}">
        <p14:creationId xmlns:p14="http://schemas.microsoft.com/office/powerpoint/2010/main" val="3902542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1"/>
          <p:cNvSpPr>
            <a:spLocks noChangeArrowheads="1"/>
          </p:cNvSpPr>
          <p:nvPr/>
        </p:nvSpPr>
        <p:spPr bwMode="auto">
          <a:xfrm>
            <a:off x="609600" y="457200"/>
            <a:ext cx="7772400" cy="17618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50000"/>
              </a:lnSpc>
              <a:spcBef>
                <a:spcPct val="0"/>
              </a:spcBef>
              <a:spcAft>
                <a:spcPct val="0"/>
              </a:spcAft>
              <a:buClrTx/>
              <a:buSzTx/>
              <a:buFontTx/>
              <a:buNone/>
              <a:tabLst>
                <a:tab pos="1238250" algn="l"/>
              </a:tabLst>
            </a:pPr>
            <a:r>
              <a:rPr kumimoji="0" lang="en-US"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CHAPTER 7</a:t>
            </a:r>
          </a:p>
          <a:p>
            <a:pPr lvl="0" algn="ctr" fontAlgn="base">
              <a:lnSpc>
                <a:spcPct val="150000"/>
              </a:lnSpc>
              <a:spcBef>
                <a:spcPct val="0"/>
              </a:spcBef>
              <a:spcAft>
                <a:spcPct val="0"/>
              </a:spcAft>
              <a:tabLst>
                <a:tab pos="1238250" algn="l"/>
              </a:tabLst>
            </a:pPr>
            <a:r>
              <a:rPr lang="en-US" sz="1600" b="1" dirty="0">
                <a:latin typeface="Times New Roman" pitchFamily="18" charset="0"/>
                <a:ea typeface="Times New Roman" pitchFamily="18" charset="0"/>
                <a:cs typeface="Times New Roman" pitchFamily="18" charset="0"/>
              </a:rPr>
              <a:t>SNAPSHOTS</a:t>
            </a:r>
          </a:p>
          <a:p>
            <a:pPr marL="0" marR="0" lvl="0" indent="0" algn="ctr" defTabSz="914400" rtl="0" eaLnBrk="1" fontAlgn="base" latinLnBrk="0" hangingPunct="1">
              <a:lnSpc>
                <a:spcPct val="150000"/>
              </a:lnSpc>
              <a:spcBef>
                <a:spcPct val="0"/>
              </a:spcBef>
              <a:spcAft>
                <a:spcPct val="0"/>
              </a:spcAft>
              <a:buClrTx/>
              <a:buSzTx/>
              <a:buFontTx/>
              <a:buNone/>
              <a:tabLst>
                <a:tab pos="1238250" algn="l"/>
              </a:tabLst>
            </a:pPr>
            <a:endPar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tab pos="1238250" algn="l"/>
              </a:tabLst>
            </a:pPr>
            <a:r>
              <a:rPr lang="en-US" sz="1400" b="1" dirty="0">
                <a:latin typeface="Times New Roman" pitchFamily="18" charset="0"/>
                <a:ea typeface="Times New Roman" pitchFamily="18" charset="0"/>
                <a:cs typeface="Times New Roman" pitchFamily="18" charset="0"/>
              </a:rPr>
              <a:t>7</a:t>
            </a:r>
            <a:r>
              <a:rPr kumimoji="0" lang="en-US"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.1 VARIOUS SNAPSHOTS</a:t>
            </a:r>
            <a:endPar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tab pos="1238250" algn="l"/>
              </a:tabLst>
            </a:pPr>
            <a:endParaRPr kumimoji="0" lang="en-US" sz="14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533400"/>
            <a:ext cx="8001000" cy="3823932"/>
          </a:xfrm>
          <a:prstGeom prst="rect">
            <a:avLst/>
          </a:prstGeom>
        </p:spPr>
        <p:txBody>
          <a:bodyPr wrap="square">
            <a:spAutoFit/>
          </a:bodyPr>
          <a:lstStyle/>
          <a:p>
            <a:r>
              <a:rPr lang="en-IN" sz="1600" b="1" dirty="0"/>
              <a:t>1.3 PROBLEM STATEMENT 	</a:t>
            </a:r>
            <a:endParaRPr lang="en-US" sz="1600" dirty="0"/>
          </a:p>
          <a:p>
            <a:r>
              <a:rPr lang="en-IN" sz="1600" dirty="0">
                <a:latin typeface="Times New Roman" pitchFamily="18" charset="0"/>
                <a:cs typeface="Times New Roman" pitchFamily="18" charset="0"/>
              </a:rPr>
              <a:t>	</a:t>
            </a:r>
          </a:p>
          <a:p>
            <a:pPr algn="just">
              <a:lnSpc>
                <a:spcPct val="150000"/>
              </a:lnSpc>
            </a:pPr>
            <a:r>
              <a:rPr lang="en-IN" sz="1600" dirty="0">
                <a:latin typeface="Times New Roman" pitchFamily="18" charset="0"/>
                <a:cs typeface="Times New Roman" pitchFamily="18" charset="0"/>
              </a:rPr>
              <a:t>	</a:t>
            </a:r>
            <a:r>
              <a:rPr lang="en-US" sz="1400" dirty="0">
                <a:latin typeface="Times New Roman" pitchFamily="18" charset="0"/>
                <a:cs typeface="Times New Roman" pitchFamily="18" charset="0"/>
              </a:rPr>
              <a:t>Amidst the pandemic, Telemedicine has the potential to help by permitting patients to receive supportive care without having to physically visit a hospital by using a conversational artificial intelligence-based application for their treatment. Thus, telehealth will rapidly and radically transform in-person care to remote consultation of patients. Because of this, it developed a Multilingual Conversational Bot based on Natural Language Processing (NLP) to provide free primary healthcare education, information, advice to chronic patients. The study introduces a novel computer application acting as a personal virtual doctor that has been opportunely designed and extensively trained to interact with patients like human beings. This application is based upon a server less architecture and it aggregates the services of a doctor by providing preventive measures, home remedies, interactive counseling sessions, healthcare tips, and symptoms covering the most prevalent diseases in rural India. </a:t>
            </a:r>
            <a:endParaRPr lang="en-US" sz="1200" dirty="0">
              <a:latin typeface="Times New Roman" pitchFamily="18" charset="0"/>
              <a:cs typeface="Times New Roman"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1"/>
          <p:cNvSpPr>
            <a:spLocks noChangeArrowheads="1"/>
          </p:cNvSpPr>
          <p:nvPr/>
        </p:nvSpPr>
        <p:spPr bwMode="auto">
          <a:xfrm>
            <a:off x="533400" y="457200"/>
            <a:ext cx="7848600" cy="43396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lnSpc>
                <a:spcPct val="150000"/>
              </a:lnSpc>
            </a:pPr>
            <a:r>
              <a:rPr lang="en-US" sz="1400" b="1" dirty="0">
                <a:latin typeface="Times New Roman" pitchFamily="18" charset="0"/>
                <a:cs typeface="Times New Roman" pitchFamily="18" charset="0"/>
              </a:rPr>
              <a:t>CHAPTER 8</a:t>
            </a:r>
            <a:endParaRPr lang="en-US" sz="1400" dirty="0">
              <a:latin typeface="Times New Roman" pitchFamily="18" charset="0"/>
              <a:cs typeface="Times New Roman" pitchFamily="18" charset="0"/>
            </a:endParaRPr>
          </a:p>
          <a:p>
            <a:pPr algn="ctr">
              <a:lnSpc>
                <a:spcPct val="150000"/>
              </a:lnSpc>
            </a:pPr>
            <a:r>
              <a:rPr lang="en-US" sz="1400" b="1" dirty="0">
                <a:latin typeface="Times New Roman" pitchFamily="18" charset="0"/>
                <a:cs typeface="Times New Roman" pitchFamily="18" charset="0"/>
              </a:rPr>
              <a:t> SOFTWARE TESTING</a:t>
            </a:r>
            <a:endParaRPr lang="en-US" sz="1400" dirty="0">
              <a:latin typeface="Times New Roman" pitchFamily="18" charset="0"/>
              <a:cs typeface="Times New Roman" pitchFamily="18" charset="0"/>
            </a:endParaRPr>
          </a:p>
          <a:p>
            <a:pPr algn="just">
              <a:lnSpc>
                <a:spcPct val="150000"/>
              </a:lnSpc>
            </a:pPr>
            <a:r>
              <a:rPr lang="en-US" sz="1200" b="1" dirty="0">
                <a:latin typeface="Times New Roman" pitchFamily="18" charset="0"/>
                <a:cs typeface="Times New Roman" pitchFamily="18" charset="0"/>
              </a:rPr>
              <a:t> </a:t>
            </a:r>
            <a:endParaRPr lang="en-US" sz="1200" dirty="0">
              <a:latin typeface="Times New Roman" pitchFamily="18" charset="0"/>
              <a:cs typeface="Times New Roman" pitchFamily="18" charset="0"/>
            </a:endParaRPr>
          </a:p>
          <a:p>
            <a:pPr algn="just">
              <a:lnSpc>
                <a:spcPct val="150000"/>
              </a:lnSpc>
            </a:pPr>
            <a:r>
              <a:rPr lang="en-US" sz="1200" b="1" dirty="0">
                <a:latin typeface="Times New Roman" pitchFamily="18" charset="0"/>
                <a:cs typeface="Times New Roman" pitchFamily="18" charset="0"/>
              </a:rPr>
              <a:t>8.1 GENERAL</a:t>
            </a:r>
            <a:endParaRPr lang="en-US" sz="1200" dirty="0">
              <a:latin typeface="Times New Roman" pitchFamily="18" charset="0"/>
              <a:cs typeface="Times New Roman" pitchFamily="18" charset="0"/>
            </a:endParaRPr>
          </a:p>
          <a:p>
            <a:pPr algn="just">
              <a:lnSpc>
                <a:spcPct val="150000"/>
              </a:lnSpc>
            </a:pPr>
            <a:r>
              <a:rPr lang="en-US" sz="1200" dirty="0">
                <a:latin typeface="Times New Roman" pitchFamily="18" charset="0"/>
                <a:cs typeface="Times New Roman" pitchFamily="18" charset="0"/>
              </a:rPr>
              <a:t>	The purpose of testing is to discover errors. Testing is the process of trying to discover every conceivable fault or weakness in a work product. It provides a way to check the functionality of components, sub assemblies, assemblies and/or a finished product It is the process of exercising software with the intent of ensuring that the Software system meets its requirements and user expectations and does not fail in an unacceptable manner. There are various types of test. Each test type addresses a specific testing requirement.</a:t>
            </a:r>
          </a:p>
          <a:p>
            <a:pPr algn="just">
              <a:lnSpc>
                <a:spcPct val="150000"/>
              </a:lnSpc>
            </a:pPr>
            <a:r>
              <a:rPr lang="en-US" sz="1200" dirty="0">
                <a:latin typeface="Times New Roman" pitchFamily="18" charset="0"/>
                <a:cs typeface="Times New Roman" pitchFamily="18" charset="0"/>
              </a:rPr>
              <a:t> </a:t>
            </a:r>
          </a:p>
          <a:p>
            <a:pPr algn="just">
              <a:lnSpc>
                <a:spcPct val="150000"/>
              </a:lnSpc>
            </a:pPr>
            <a:r>
              <a:rPr lang="en-US" sz="1200" b="1" dirty="0">
                <a:latin typeface="Times New Roman" pitchFamily="18" charset="0"/>
                <a:cs typeface="Times New Roman" pitchFamily="18" charset="0"/>
              </a:rPr>
              <a:t>8.2 DEVELOPING METHODOLOGIES</a:t>
            </a:r>
            <a:endParaRPr lang="en-US" sz="1200" dirty="0">
              <a:latin typeface="Times New Roman" pitchFamily="18" charset="0"/>
              <a:cs typeface="Times New Roman" pitchFamily="18" charset="0"/>
            </a:endParaRPr>
          </a:p>
          <a:p>
            <a:pPr algn="just">
              <a:lnSpc>
                <a:spcPct val="150000"/>
              </a:lnSpc>
            </a:pPr>
            <a:r>
              <a:rPr lang="en-US" sz="1200" dirty="0">
                <a:latin typeface="Times New Roman" pitchFamily="18" charset="0"/>
                <a:cs typeface="Times New Roman" pitchFamily="18" charset="0"/>
              </a:rPr>
              <a:t>	The test process is initiated by  developing a comprehensive plan to test the general functionality and special features on a variety of platform combinations. Strict quality control procedures are used. The process verifies that the application meets the requirements specified in the system requirements document and is bug free. The following are the considerations used to develop the framework from developing the testing methodologies.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1"/>
          <p:cNvSpPr>
            <a:spLocks noChangeArrowheads="1"/>
          </p:cNvSpPr>
          <p:nvPr/>
        </p:nvSpPr>
        <p:spPr bwMode="auto">
          <a:xfrm>
            <a:off x="533400" y="457200"/>
            <a:ext cx="7848600" cy="57708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lnSpc>
                <a:spcPct val="150000"/>
              </a:lnSpc>
              <a:spcBef>
                <a:spcPct val="0"/>
              </a:spcBef>
              <a:spcAft>
                <a:spcPct val="0"/>
              </a:spcAft>
            </a:pPr>
            <a:r>
              <a:rPr kumimoji="0" lang="en-US"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8.3 Types of Tests</a:t>
            </a:r>
            <a:endParaRPr kumimoji="0" lang="en-US" sz="1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8.3.1 Unit testing</a:t>
            </a:r>
            <a:endParaRPr kumimoji="0" lang="en-US" sz="1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Unit testing involves the design of test cases that validate that the internal program logic is functioning properly, and that program input produce valid outputs. All decision branches and internal code flow should be validated. It is the testing of individual software units of the application .it is done after the completion of an individual unit before integration. This is a structural testing, that relies on knowledge of its construction and is invasive. Unit tests perform basic tests at component level and test a specific business process, application, and/or system configuration. Unit tests ensure that each unique path of a business process performs accurately to the documented specifications and contains clearly defined inputs and expected results.</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lvl="0" algn="just" fontAlgn="base">
              <a:lnSpc>
                <a:spcPct val="150000"/>
              </a:lnSpc>
              <a:spcBef>
                <a:spcPct val="0"/>
              </a:spcBef>
              <a:spcAft>
                <a:spcPct val="0"/>
              </a:spcAft>
            </a:pPr>
            <a:r>
              <a:rPr lang="en-US" sz="1400" b="1" dirty="0">
                <a:solidFill>
                  <a:srgbClr val="404040"/>
                </a:solidFill>
                <a:latin typeface="Times New Roman" pitchFamily="18" charset="0"/>
                <a:ea typeface="Times New Roman" pitchFamily="18" charset="0"/>
                <a:cs typeface="Times New Roman" pitchFamily="18" charset="0"/>
              </a:rPr>
              <a:t>8.3.2 Functional test</a:t>
            </a:r>
            <a:endParaRPr lang="en-US" sz="1400" b="1" dirty="0">
              <a:latin typeface="Times New Roman" pitchFamily="18" charset="0"/>
              <a:cs typeface="Times New Roman" pitchFamily="18" charset="0"/>
            </a:endParaRPr>
          </a:p>
          <a:p>
            <a:pPr lvl="0" algn="just" eaLnBrk="0" fontAlgn="base" hangingPunct="0">
              <a:lnSpc>
                <a:spcPct val="150000"/>
              </a:lnSpc>
              <a:spcBef>
                <a:spcPct val="0"/>
              </a:spcBef>
              <a:spcAft>
                <a:spcPct val="0"/>
              </a:spcAft>
            </a:pPr>
            <a:r>
              <a:rPr lang="en-US" sz="1200" dirty="0">
                <a:latin typeface="Times New Roman" pitchFamily="18" charset="0"/>
                <a:ea typeface="Times New Roman" pitchFamily="18" charset="0"/>
                <a:cs typeface="Times New Roman" pitchFamily="18" charset="0"/>
              </a:rPr>
              <a:t>	Functional tests provide systematic demonstrations that functions tested are available as specified by the business and technical requirements, system documentation, and user manuals.</a:t>
            </a:r>
            <a:endParaRPr lang="en-US" sz="1200" dirty="0">
              <a:latin typeface="Times New Roman" pitchFamily="18" charset="0"/>
              <a:cs typeface="Times New Roman" pitchFamily="18" charset="0"/>
            </a:endParaRPr>
          </a:p>
          <a:p>
            <a:pPr lvl="0" algn="just" eaLnBrk="0" fontAlgn="base" hangingPunct="0">
              <a:lnSpc>
                <a:spcPct val="150000"/>
              </a:lnSpc>
              <a:spcBef>
                <a:spcPct val="0"/>
              </a:spcBef>
              <a:spcAft>
                <a:spcPct val="0"/>
              </a:spcAft>
            </a:pPr>
            <a:r>
              <a:rPr lang="en-US" sz="1200" dirty="0">
                <a:latin typeface="Times New Roman" pitchFamily="18" charset="0"/>
                <a:ea typeface="Times New Roman" pitchFamily="18" charset="0"/>
                <a:cs typeface="Times New Roman" pitchFamily="18" charset="0"/>
              </a:rPr>
              <a:t>Functional testing is centered on the following items:</a:t>
            </a:r>
            <a:endParaRPr lang="en-US" sz="1200" dirty="0">
              <a:latin typeface="Times New Roman" pitchFamily="18" charset="0"/>
              <a:cs typeface="Times New Roman" pitchFamily="18" charset="0"/>
            </a:endParaRPr>
          </a:p>
          <a:p>
            <a:pPr lvl="0" algn="just" eaLnBrk="0" fontAlgn="base" hangingPunct="0">
              <a:lnSpc>
                <a:spcPct val="150000"/>
              </a:lnSpc>
              <a:spcBef>
                <a:spcPct val="0"/>
              </a:spcBef>
              <a:spcAft>
                <a:spcPct val="0"/>
              </a:spcAft>
            </a:pPr>
            <a:r>
              <a:rPr lang="en-US" sz="1200" dirty="0">
                <a:latin typeface="Times New Roman" pitchFamily="18" charset="0"/>
                <a:ea typeface="Times New Roman" pitchFamily="18" charset="0"/>
                <a:cs typeface="Times New Roman" pitchFamily="18" charset="0"/>
              </a:rPr>
              <a:t>Valid Input              :  identified classes of valid input must be accepted.</a:t>
            </a:r>
            <a:endParaRPr lang="en-US" sz="1200" dirty="0">
              <a:latin typeface="Times New Roman" pitchFamily="18" charset="0"/>
              <a:cs typeface="Times New Roman" pitchFamily="18" charset="0"/>
            </a:endParaRPr>
          </a:p>
          <a:p>
            <a:pPr lvl="0" algn="just" eaLnBrk="0" fontAlgn="base" hangingPunct="0">
              <a:lnSpc>
                <a:spcPct val="150000"/>
              </a:lnSpc>
              <a:spcBef>
                <a:spcPct val="0"/>
              </a:spcBef>
              <a:spcAft>
                <a:spcPct val="0"/>
              </a:spcAft>
            </a:pPr>
            <a:r>
              <a:rPr lang="en-US" sz="1200" dirty="0">
                <a:latin typeface="Times New Roman" pitchFamily="18" charset="0"/>
                <a:ea typeface="Times New Roman" pitchFamily="18" charset="0"/>
                <a:cs typeface="Times New Roman" pitchFamily="18" charset="0"/>
              </a:rPr>
              <a:t>Invalid Input            : identified classes of invalid input must be rejected.</a:t>
            </a:r>
            <a:endParaRPr lang="en-US" sz="1200" dirty="0">
              <a:latin typeface="Times New Roman" pitchFamily="18" charset="0"/>
              <a:cs typeface="Times New Roman" pitchFamily="18" charset="0"/>
            </a:endParaRPr>
          </a:p>
          <a:p>
            <a:pPr lvl="0" algn="just" eaLnBrk="0" fontAlgn="base" hangingPunct="0">
              <a:lnSpc>
                <a:spcPct val="150000"/>
              </a:lnSpc>
              <a:spcBef>
                <a:spcPct val="0"/>
              </a:spcBef>
              <a:spcAft>
                <a:spcPct val="0"/>
              </a:spcAft>
            </a:pPr>
            <a:r>
              <a:rPr lang="en-US" sz="1200" dirty="0">
                <a:latin typeface="Times New Roman" pitchFamily="18" charset="0"/>
                <a:ea typeface="Times New Roman" pitchFamily="18" charset="0"/>
                <a:cs typeface="Times New Roman" pitchFamily="18" charset="0"/>
              </a:rPr>
              <a:t>Functions                : identified functions must be exercised.</a:t>
            </a:r>
            <a:endParaRPr lang="en-US" sz="1200" dirty="0">
              <a:latin typeface="Times New Roman" pitchFamily="18" charset="0"/>
              <a:cs typeface="Times New Roman" pitchFamily="18" charset="0"/>
            </a:endParaRPr>
          </a:p>
          <a:p>
            <a:pPr lvl="0" algn="just" eaLnBrk="0" fontAlgn="base" hangingPunct="0">
              <a:lnSpc>
                <a:spcPct val="150000"/>
              </a:lnSpc>
              <a:spcBef>
                <a:spcPct val="0"/>
              </a:spcBef>
              <a:spcAft>
                <a:spcPct val="0"/>
              </a:spcAft>
            </a:pPr>
            <a:r>
              <a:rPr lang="en-US" sz="1200" dirty="0">
                <a:latin typeface="Times New Roman" pitchFamily="18" charset="0"/>
                <a:ea typeface="Times New Roman" pitchFamily="18" charset="0"/>
                <a:cs typeface="Times New Roman" pitchFamily="18" charset="0"/>
              </a:rPr>
              <a:t>Output           	   : identified classes of application outputs must be exercised.</a:t>
            </a:r>
            <a:endParaRPr lang="en-US" sz="1200" dirty="0">
              <a:latin typeface="Times New Roman" pitchFamily="18" charset="0"/>
              <a:cs typeface="Times New Roman" pitchFamily="18" charset="0"/>
            </a:endParaRPr>
          </a:p>
          <a:p>
            <a:pPr lvl="0" algn="just" eaLnBrk="0" fontAlgn="base" hangingPunct="0">
              <a:lnSpc>
                <a:spcPct val="150000"/>
              </a:lnSpc>
              <a:spcBef>
                <a:spcPct val="0"/>
              </a:spcBef>
              <a:spcAft>
                <a:spcPct val="0"/>
              </a:spcAft>
            </a:pPr>
            <a:r>
              <a:rPr lang="en-US" sz="1200" dirty="0">
                <a:latin typeface="Times New Roman" pitchFamily="18" charset="0"/>
                <a:ea typeface="Times New Roman" pitchFamily="18" charset="0"/>
                <a:cs typeface="Times New Roman" pitchFamily="18" charset="0"/>
              </a:rPr>
              <a:t>Systems/Procedures: interfacing systems or procedures must be invoked.</a:t>
            </a:r>
            <a:endParaRPr lang="en-US" sz="1200" dirty="0">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1"/>
          <p:cNvSpPr>
            <a:spLocks noChangeArrowheads="1"/>
          </p:cNvSpPr>
          <p:nvPr/>
        </p:nvSpPr>
        <p:spPr bwMode="auto">
          <a:xfrm>
            <a:off x="533400" y="457200"/>
            <a:ext cx="7620000" cy="42473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8.3.3 System Test</a:t>
            </a: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System testing ensures that the entire integrated software system meets requirements. It tests a configuration to ensure known and predictable results. An example of system testing is the configuration oriented system integration test. System testing is based on process descriptions and flows, emphasizing pre-driven process links and integration points.</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8.3.4 Performance Test</a:t>
            </a: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1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The Performance test ensures that the output be produced within the time limits, and the time taken by the system for compiling, giving response to the users and request being send to the system for to retrieve the results.</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8.3.5 Integration Testing</a:t>
            </a: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Software integration testing is the incremental integration testing of two or more integrated software components on a single platform to produce failures caused by interface defects.</a:t>
            </a: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The task of the integration test is to check that components or software applications, e.g. components in a software system or – one step up – software applications at the company level – interact without error.</a:t>
            </a: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1"/>
          <p:cNvSpPr>
            <a:spLocks noChangeArrowheads="1"/>
          </p:cNvSpPr>
          <p:nvPr/>
        </p:nvSpPr>
        <p:spPr bwMode="auto">
          <a:xfrm>
            <a:off x="381000" y="0"/>
            <a:ext cx="7848600" cy="3937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tab pos="457200" algn="l"/>
              </a:tabLst>
            </a:pPr>
            <a:endParaRPr kumimoji="0" lang="en-US" sz="1200" b="1" i="0" u="none" strike="noStrike" cap="none" normalizeH="0" baseline="0" dirty="0">
              <a:ln>
                <a:noFill/>
              </a:ln>
              <a:solidFill>
                <a:srgbClr val="404040"/>
              </a:solidFill>
              <a:effectLst/>
              <a:latin typeface="Times New Roman" pitchFamily="18" charset="0"/>
              <a:ea typeface="Times New Roman" pitchFamily="18" charset="0"/>
              <a:cs typeface="Times New Roman" pitchFamily="18" charset="0"/>
            </a:endParaRPr>
          </a:p>
          <a:p>
            <a:pPr marL="0" marR="0" lvl="0" indent="0" algn="just" defTabSz="914400" rtl="0" eaLnBrk="1" fontAlgn="base" latinLnBrk="0" hangingPunct="1">
              <a:lnSpc>
                <a:spcPct val="150000"/>
              </a:lnSpc>
              <a:spcBef>
                <a:spcPct val="0"/>
              </a:spcBef>
              <a:spcAft>
                <a:spcPct val="0"/>
              </a:spcAft>
              <a:buClrTx/>
              <a:buSzTx/>
              <a:buFontTx/>
              <a:buNone/>
              <a:tabLst>
                <a:tab pos="457200" algn="l"/>
              </a:tabLst>
            </a:pPr>
            <a:r>
              <a:rPr kumimoji="0" lang="en-US" sz="1200" b="1" i="0" u="none" strike="noStrike" cap="none" normalizeH="0" baseline="0" dirty="0">
                <a:ln>
                  <a:noFill/>
                </a:ln>
                <a:solidFill>
                  <a:srgbClr val="404040"/>
                </a:solidFill>
                <a:effectLst/>
                <a:latin typeface="Times New Roman" pitchFamily="18" charset="0"/>
                <a:ea typeface="Times New Roman" pitchFamily="18" charset="0"/>
                <a:cs typeface="Times New Roman" pitchFamily="18" charset="0"/>
              </a:rPr>
              <a:t>8.3.6 Acceptance Testing</a:t>
            </a: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tab pos="457200" algn="l"/>
              </a:tabLst>
            </a:pPr>
            <a:r>
              <a:rPr kumimoji="0" lang="en-US" sz="1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User Acceptance Testing is a critical phase of any project and requires significant participation by the end user. It also ensures that the system meets the functional requirements.</a:t>
            </a:r>
          </a:p>
          <a:p>
            <a:pPr marL="0" marR="0" lvl="0" indent="0" algn="just" defTabSz="914400" rtl="0" eaLnBrk="0" fontAlgn="base" latinLnBrk="0" hangingPunct="0">
              <a:lnSpc>
                <a:spcPct val="150000"/>
              </a:lnSpc>
              <a:spcBef>
                <a:spcPct val="0"/>
              </a:spcBef>
              <a:spcAft>
                <a:spcPct val="0"/>
              </a:spcAft>
              <a:buClrTx/>
              <a:buSzTx/>
              <a:buFontTx/>
              <a:buNone/>
              <a:tabLst>
                <a:tab pos="457200" algn="l"/>
              </a:tabLst>
            </a:pP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tab pos="457200" algn="l"/>
              </a:tabLst>
            </a:pPr>
            <a:r>
              <a:rPr kumimoji="0" lang="en-US"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Acceptance testing for Data Synchronization:</a:t>
            </a: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tab pos="457200" algn="l"/>
              </a:tabLst>
            </a:pPr>
            <a:r>
              <a:rPr kumimoji="0" lang="en-US" sz="1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The Acknowledgements will be received by the Sender Node after the Packets are received by the Destination Node</a:t>
            </a: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tab pos="457200" algn="l"/>
              </a:tabLst>
            </a:pPr>
            <a:r>
              <a:rPr kumimoji="0" lang="en-US" sz="1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The Route add operation is done only when there is a Route request in need</a:t>
            </a: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tab pos="457200" algn="l"/>
              </a:tabLst>
            </a:pPr>
            <a:r>
              <a:rPr kumimoji="0" lang="en-US" sz="1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The Status of Nodes information is done automatically in the Cache Updating process</a:t>
            </a:r>
          </a:p>
          <a:p>
            <a:pPr marL="0" marR="0" lvl="0" indent="0" algn="just" defTabSz="914400" rtl="0" eaLnBrk="0" fontAlgn="base" latinLnBrk="0" hangingPunct="0">
              <a:lnSpc>
                <a:spcPct val="150000"/>
              </a:lnSpc>
              <a:spcBef>
                <a:spcPct val="0"/>
              </a:spcBef>
              <a:spcAft>
                <a:spcPct val="0"/>
              </a:spcAft>
              <a:buClrTx/>
              <a:buSzTx/>
              <a:buFontTx/>
              <a:buChar char="•"/>
              <a:tabLst>
                <a:tab pos="457200" algn="l"/>
              </a:tabLst>
            </a:pP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tab pos="457200" algn="l"/>
              </a:tabLst>
            </a:pPr>
            <a:r>
              <a:rPr kumimoji="0" lang="en-US"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8.3.7 Build the test plan</a:t>
            </a: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tab pos="457200" algn="l"/>
              </a:tabLst>
            </a:pPr>
            <a:r>
              <a:rPr kumimoji="0" lang="en-US" sz="1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Any project can be divided into units that can be further performed for detailed processing. Then a testing strategy for each of this unit is carried out. Unit testing helps to identity the possible bugs in the individual component, so the component that has bugs can be identified and can be rectified from errors.</a:t>
            </a: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ChangeArrowheads="1"/>
          </p:cNvSpPr>
          <p:nvPr/>
        </p:nvSpPr>
        <p:spPr bwMode="auto">
          <a:xfrm>
            <a:off x="304800" y="1219659"/>
            <a:ext cx="8458200" cy="233121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50000"/>
              </a:lnSpc>
              <a:spcBef>
                <a:spcPct val="0"/>
              </a:spcBef>
              <a:spcAft>
                <a:spcPct val="0"/>
              </a:spcAft>
              <a:buClrTx/>
              <a:buSzTx/>
              <a:buFontTx/>
              <a:buNone/>
              <a:tabLst>
                <a:tab pos="0" algn="l"/>
              </a:tabLst>
            </a:pPr>
            <a:r>
              <a:rPr kumimoji="0" lang="en-US"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CHAPTER 9</a:t>
            </a:r>
          </a:p>
          <a:p>
            <a:pPr algn="ctr" fontAlgn="base">
              <a:lnSpc>
                <a:spcPct val="150000"/>
              </a:lnSpc>
              <a:spcBef>
                <a:spcPct val="0"/>
              </a:spcBef>
              <a:spcAft>
                <a:spcPct val="0"/>
              </a:spcAft>
              <a:tabLst>
                <a:tab pos="0" algn="l"/>
              </a:tabLst>
            </a:pPr>
            <a:r>
              <a:rPr lang="en-US" sz="1600" b="1" dirty="0"/>
              <a:t> APPLICATION</a:t>
            </a:r>
            <a:endParaRPr lang="en-US" sz="1600" dirty="0"/>
          </a:p>
          <a:p>
            <a:pPr marL="0" marR="0" lvl="0" indent="0" algn="ctr" defTabSz="914400" rtl="0" eaLnBrk="0" fontAlgn="base" latinLnBrk="0" hangingPunct="0">
              <a:lnSpc>
                <a:spcPct val="100000"/>
              </a:lnSpc>
              <a:spcBef>
                <a:spcPct val="0"/>
              </a:spcBef>
              <a:spcAft>
                <a:spcPct val="0"/>
              </a:spcAft>
              <a:buClrTx/>
              <a:buSzTx/>
              <a:buFontTx/>
              <a:buNone/>
              <a:tabLst>
                <a:tab pos="0" algn="l"/>
              </a:tabLst>
            </a:pP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p>
            <a:pPr algn="just">
              <a:lnSpc>
                <a:spcPct val="150000"/>
              </a:lnSpc>
            </a:pPr>
            <a:endParaRPr lang="en-US" sz="1200" dirty="0">
              <a:latin typeface="Times New Roman" pitchFamily="18" charset="0"/>
              <a:cs typeface="Times New Roman" pitchFamily="18" charset="0"/>
            </a:endParaRPr>
          </a:p>
          <a:p>
            <a:r>
              <a:rPr lang="en-US" sz="1400" b="1" dirty="0">
                <a:latin typeface="Times New Roman" pitchFamily="18" charset="0"/>
                <a:cs typeface="Times New Roman" pitchFamily="18" charset="0"/>
              </a:rPr>
              <a:t>9.1 FUTIRE ENHANCEMENTS</a:t>
            </a:r>
          </a:p>
          <a:p>
            <a:endParaRPr lang="en-US" sz="1400" b="1" dirty="0">
              <a:latin typeface="Times New Roman" pitchFamily="18" charset="0"/>
              <a:cs typeface="Times New Roman" pitchFamily="18" charset="0"/>
            </a:endParaRPr>
          </a:p>
          <a:p>
            <a:pPr algn="just">
              <a:lnSpc>
                <a:spcPct val="150000"/>
              </a:lnSpc>
            </a:pPr>
            <a:r>
              <a:rPr lang="en-US" sz="1400" dirty="0">
                <a:latin typeface="Times New Roman" pitchFamily="18" charset="0"/>
                <a:cs typeface="Times New Roman" pitchFamily="18" charset="0"/>
              </a:rPr>
              <a:t>	In our future work, It has higher precision, recall, and accuracy. The result of the attrition prediction will be helpful for an organization to </a:t>
            </a:r>
            <a:r>
              <a:rPr lang="en-US" sz="1400" dirty="0" err="1">
                <a:latin typeface="Times New Roman" pitchFamily="18" charset="0"/>
                <a:cs typeface="Times New Roman" pitchFamily="18" charset="0"/>
              </a:rPr>
              <a:t>reducet</a:t>
            </a:r>
            <a:r>
              <a:rPr lang="en-US" sz="1400" dirty="0">
                <a:latin typeface="Times New Roman" pitchFamily="18" charset="0"/>
                <a:cs typeface="Times New Roman" pitchFamily="18" charset="0"/>
              </a:rPr>
              <a:t> he attrition rate of their company.</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
          <p:cNvSpPr>
            <a:spLocks noChangeArrowheads="1"/>
          </p:cNvSpPr>
          <p:nvPr/>
        </p:nvSpPr>
        <p:spPr bwMode="auto">
          <a:xfrm>
            <a:off x="685800" y="1"/>
            <a:ext cx="7315200" cy="873572"/>
          </a:xfrm>
          <a:prstGeom prst="rect">
            <a:avLst/>
          </a:prstGeom>
          <a:noFill/>
          <a:ln w="9525">
            <a:noFill/>
            <a:miter lim="800000"/>
            <a:headEnd/>
            <a:tailEnd/>
          </a:ln>
        </p:spPr>
        <p:txBody>
          <a:bodyPr wrap="square" anchor="ctr">
            <a:spAutoFit/>
          </a:bodyPr>
          <a:lstStyle/>
          <a:p>
            <a:pPr lvl="0" algn="ctr">
              <a:lnSpc>
                <a:spcPct val="150000"/>
              </a:lnSpc>
            </a:pPr>
            <a:r>
              <a:rPr lang="en-US" b="1" dirty="0">
                <a:latin typeface="Times New Roman" pitchFamily="18" charset="0"/>
                <a:ea typeface="Times New Roman" pitchFamily="18" charset="0"/>
                <a:cs typeface="Times New Roman" pitchFamily="18" charset="0"/>
              </a:rPr>
              <a:t>CHAPTER 10</a:t>
            </a:r>
          </a:p>
          <a:p>
            <a:pPr algn="ctr">
              <a:lnSpc>
                <a:spcPct val="150000"/>
              </a:lnSpc>
            </a:pPr>
            <a:r>
              <a:rPr lang="en-US" b="1" dirty="0">
                <a:latin typeface="Times New Roman" pitchFamily="18" charset="0"/>
                <a:cs typeface="Times New Roman" pitchFamily="18" charset="0"/>
              </a:rPr>
              <a:t>CONCLUSION &amp; REFERENCES 	</a:t>
            </a:r>
            <a:endParaRPr lang="en-US" dirty="0">
              <a:latin typeface="Times New Roman" pitchFamily="18" charset="0"/>
              <a:cs typeface="Times New Roman" pitchFamily="18" charset="0"/>
            </a:endParaRPr>
          </a:p>
        </p:txBody>
      </p:sp>
      <p:sp>
        <p:nvSpPr>
          <p:cNvPr id="3" name="Rectangle 2"/>
          <p:cNvSpPr/>
          <p:nvPr/>
        </p:nvSpPr>
        <p:spPr>
          <a:xfrm>
            <a:off x="152400" y="1066800"/>
            <a:ext cx="8763000" cy="5039649"/>
          </a:xfrm>
          <a:prstGeom prst="rect">
            <a:avLst/>
          </a:prstGeom>
        </p:spPr>
        <p:txBody>
          <a:bodyPr wrap="square">
            <a:spAutoFit/>
          </a:bodyPr>
          <a:lstStyle/>
          <a:p>
            <a:pPr indent="457200" algn="just" fontAlgn="base">
              <a:lnSpc>
                <a:spcPct val="150000"/>
              </a:lnSpc>
              <a:spcBef>
                <a:spcPct val="0"/>
              </a:spcBef>
              <a:spcAft>
                <a:spcPct val="0"/>
              </a:spcAft>
            </a:pPr>
            <a:r>
              <a:rPr lang="en-US" sz="1600" b="1" dirty="0">
                <a:latin typeface="Times New Roman" pitchFamily="18" charset="0"/>
                <a:cs typeface="Times New Roman" pitchFamily="18" charset="0"/>
              </a:rPr>
              <a:t>10.1 CONCLUSION:</a:t>
            </a:r>
          </a:p>
          <a:p>
            <a:pPr indent="457200" algn="just" fontAlgn="base">
              <a:lnSpc>
                <a:spcPct val="150000"/>
              </a:lnSpc>
              <a:spcBef>
                <a:spcPct val="0"/>
              </a:spcBef>
              <a:spcAft>
                <a:spcPct val="0"/>
              </a:spcAft>
            </a:pPr>
            <a:endParaRPr lang="en-US" dirty="0">
              <a:latin typeface="Times New Roman" pitchFamily="18" charset="0"/>
              <a:ea typeface="Times New Roman" pitchFamily="18" charset="0"/>
              <a:cs typeface="Times New Roman" pitchFamily="18" charset="0"/>
            </a:endParaRPr>
          </a:p>
          <a:p>
            <a:pPr lvl="0" indent="457200" algn="just" fontAlgn="base">
              <a:lnSpc>
                <a:spcPct val="150000"/>
              </a:lnSpc>
              <a:spcBef>
                <a:spcPct val="0"/>
              </a:spcBef>
              <a:spcAft>
                <a:spcPct val="0"/>
              </a:spcAft>
            </a:pPr>
            <a:r>
              <a:rPr lang="en-US" sz="1400" dirty="0">
                <a:latin typeface="Times New Roman" pitchFamily="18" charset="0"/>
                <a:ea typeface="Times New Roman" pitchFamily="18" charset="0"/>
                <a:cs typeface="Times New Roman" pitchFamily="18" charset="0"/>
              </a:rPr>
              <a:t>Keeping in mind the after-effects of a pandemic and the imbalance between the demand and healthcare services currently provided, especially in rural India have tried to bridge the gap by creating a Multilingual Conversational Application with Natural Language regular on-site consultations. Text is highly used, it can thus serve as a great opportunity to bridge the gap between the availability of healthcare advice to people. Processing (NLP). This is a one of a kind personalized healthcare bot which is sensitive to the needs and understanding of the Indian rural population provides generic healthcare information along with preventive measures for prevalent diseases and ailments indigenous to our country in a user simplified language; with special emphasis on interactive antenatal and postpartum healthcare. It has additional features including home remedies, location-based diet recommendations, age, and gender-specific health check-up advice, emergency helpline numbers, and can be linked with a real-time messaging application like WhatsApp. The aim of this application is not just to prevent malicious infectious diseases in the grappling population but to help achieve overall wellness. Our application is quite reliable in detecting various common diseases, suggesting home remedies and local food diets as long as problems and symptoms faced are well communicated by the user to the chatbot, and leading questions from the chatbot are appropriately answered.</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
          <p:cNvSpPr>
            <a:spLocks noChangeArrowheads="1"/>
          </p:cNvSpPr>
          <p:nvPr/>
        </p:nvSpPr>
        <p:spPr bwMode="auto">
          <a:xfrm>
            <a:off x="228600" y="-34498"/>
            <a:ext cx="8686800" cy="6245428"/>
          </a:xfrm>
          <a:prstGeom prst="rect">
            <a:avLst/>
          </a:prstGeom>
          <a:noFill/>
          <a:ln w="9525">
            <a:noFill/>
            <a:miter lim="800000"/>
            <a:headEnd/>
            <a:tailEnd/>
          </a:ln>
        </p:spPr>
        <p:txBody>
          <a:bodyPr anchor="ctr">
            <a:spAutoFit/>
          </a:bodyPr>
          <a:lstStyle/>
          <a:p>
            <a:pPr algn="just">
              <a:lnSpc>
                <a:spcPct val="150000"/>
              </a:lnSpc>
            </a:pPr>
            <a:r>
              <a:rPr lang="en-US" sz="1400" b="1" dirty="0">
                <a:latin typeface="Times New Roman" pitchFamily="18" charset="0"/>
                <a:cs typeface="Times New Roman" pitchFamily="18" charset="0"/>
              </a:rPr>
              <a:t>10.2 REFERENCE</a:t>
            </a:r>
          </a:p>
          <a:p>
            <a:pPr algn="just">
              <a:lnSpc>
                <a:spcPct val="150000"/>
              </a:lnSpc>
            </a:pPr>
            <a:endParaRPr lang="en-US" sz="1400" b="1" dirty="0">
              <a:latin typeface="Times New Roman" pitchFamily="18" charset="0"/>
              <a:cs typeface="Times New Roman" pitchFamily="18" charset="0"/>
            </a:endParaRPr>
          </a:p>
          <a:p>
            <a:pPr algn="just">
              <a:lnSpc>
                <a:spcPct val="150000"/>
              </a:lnSpc>
            </a:pPr>
            <a:r>
              <a:rPr lang="en-US" sz="1200" dirty="0">
                <a:latin typeface="Times New Roman" pitchFamily="18" charset="0"/>
                <a:cs typeface="Times New Roman" pitchFamily="18" charset="0"/>
              </a:rPr>
              <a:t>[1] Rural India’s access to healthcare patchy: Studyhttps://economictimes.indiatimes.com/news/economy/indicators/rural-indias-access-to-healthcare-patchystudy/articleshow/21227645.cms, 2013, accessed : 2019- 10-24</a:t>
            </a:r>
          </a:p>
          <a:p>
            <a:pPr algn="just">
              <a:lnSpc>
                <a:spcPct val="150000"/>
              </a:lnSpc>
            </a:pPr>
            <a:r>
              <a:rPr lang="en-US" sz="1200" dirty="0">
                <a:latin typeface="Times New Roman" pitchFamily="18" charset="0"/>
                <a:cs typeface="Times New Roman" pitchFamily="18" charset="0"/>
              </a:rPr>
              <a:t>[2] National Health Mission Health Management Information System. Available : https://nrhm-mis.nic.in/ accessed : 2020-05-20</a:t>
            </a:r>
          </a:p>
          <a:p>
            <a:pPr algn="just">
              <a:lnSpc>
                <a:spcPct val="150000"/>
              </a:lnSpc>
            </a:pPr>
            <a:r>
              <a:rPr lang="en-US" sz="1200" dirty="0">
                <a:latin typeface="Times New Roman" pitchFamily="18" charset="0"/>
                <a:cs typeface="Times New Roman" pitchFamily="18" charset="0"/>
              </a:rPr>
              <a:t>[3] Emily Walsh, “How AI and Voice Assistants will Change Healthcare” https://voicebot.ai/2019/03/23/how-ai-andvoice-assistants-will-change-healthcare/, 2019, accessed : 2019-12-13</a:t>
            </a:r>
          </a:p>
          <a:p>
            <a:pPr algn="just">
              <a:lnSpc>
                <a:spcPct val="150000"/>
              </a:lnSpc>
            </a:pPr>
            <a:r>
              <a:rPr lang="en-US" sz="1200" dirty="0">
                <a:latin typeface="Times New Roman" pitchFamily="18" charset="0"/>
                <a:cs typeface="Times New Roman" pitchFamily="18" charset="0"/>
              </a:rPr>
              <a:t>[4] </a:t>
            </a:r>
            <a:r>
              <a:rPr lang="en-US" sz="1200" dirty="0" err="1">
                <a:latin typeface="Times New Roman" pitchFamily="18" charset="0"/>
                <a:cs typeface="Times New Roman" pitchFamily="18" charset="0"/>
              </a:rPr>
              <a:t>KadekT</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eguhWirawan</a:t>
            </a:r>
            <a:r>
              <a:rPr lang="en-US" sz="1200" dirty="0">
                <a:latin typeface="Times New Roman" pitchFamily="18" charset="0"/>
                <a:cs typeface="Times New Roman" pitchFamily="18" charset="0"/>
              </a:rPr>
              <a:t>, I Made </a:t>
            </a:r>
            <a:r>
              <a:rPr lang="en-US" sz="1200" dirty="0" err="1">
                <a:latin typeface="Times New Roman" pitchFamily="18" charset="0"/>
                <a:cs typeface="Times New Roman" pitchFamily="18" charset="0"/>
              </a:rPr>
              <a:t>Sukarsa</a:t>
            </a:r>
            <a:r>
              <a:rPr lang="en-US" sz="1200" dirty="0">
                <a:latin typeface="Times New Roman" pitchFamily="18" charset="0"/>
                <a:cs typeface="Times New Roman" pitchFamily="18" charset="0"/>
              </a:rPr>
              <a:t>, I Putu Agung </a:t>
            </a:r>
            <a:r>
              <a:rPr lang="en-US" sz="1200" dirty="0" err="1">
                <a:latin typeface="Times New Roman" pitchFamily="18" charset="0"/>
                <a:cs typeface="Times New Roman" pitchFamily="18" charset="0"/>
              </a:rPr>
              <a:t>Bayupati</a:t>
            </a:r>
            <a:r>
              <a:rPr lang="en-US" sz="1200" dirty="0">
                <a:latin typeface="Times New Roman" pitchFamily="18" charset="0"/>
                <a:cs typeface="Times New Roman" pitchFamily="18" charset="0"/>
              </a:rPr>
              <a:t>, "Balinese Historian Chatbot using Full-Text Search and Artificial Intelligence Markup Language Method", International Journal of Intelligent Systems and Applications(IJISA), Vol.11, No.8, pp.21-34, 2019. DOI: 10.5815/ijisa.2019.08.03</a:t>
            </a:r>
          </a:p>
          <a:p>
            <a:pPr algn="just">
              <a:lnSpc>
                <a:spcPct val="150000"/>
              </a:lnSpc>
            </a:pPr>
            <a:r>
              <a:rPr lang="en-US" sz="1200" dirty="0">
                <a:latin typeface="Times New Roman" pitchFamily="18" charset="0"/>
                <a:cs typeface="Times New Roman" pitchFamily="18" charset="0"/>
              </a:rPr>
              <a:t>[5] https://www.eclecticenergies.com/ego/eliza, accessed : 2019-1-17</a:t>
            </a:r>
          </a:p>
          <a:p>
            <a:pPr algn="just">
              <a:lnSpc>
                <a:spcPct val="150000"/>
              </a:lnSpc>
            </a:pPr>
            <a:r>
              <a:rPr lang="en-US" sz="1200" dirty="0">
                <a:latin typeface="Times New Roman" pitchFamily="18" charset="0"/>
                <a:cs typeface="Times New Roman" pitchFamily="18" charset="0"/>
              </a:rPr>
              <a:t>[6] https://phrasee.co/parry-the-a-i-chatterbot-from-1972/, accessed : 2019-1-17</a:t>
            </a:r>
          </a:p>
          <a:p>
            <a:pPr algn="just">
              <a:lnSpc>
                <a:spcPct val="150000"/>
              </a:lnSpc>
            </a:pPr>
            <a:r>
              <a:rPr lang="en-US" sz="1200" dirty="0">
                <a:latin typeface="Times New Roman" pitchFamily="18" charset="0"/>
                <a:cs typeface="Times New Roman" pitchFamily="18" charset="0"/>
              </a:rPr>
              <a:t>[7] </a:t>
            </a:r>
            <a:r>
              <a:rPr lang="en-US" sz="1200" dirty="0" err="1">
                <a:latin typeface="Times New Roman" pitchFamily="18" charset="0"/>
                <a:cs typeface="Times New Roman" pitchFamily="18" charset="0"/>
              </a:rPr>
              <a:t>Raij</a:t>
            </a:r>
            <a:r>
              <a:rPr lang="en-US" sz="1200" dirty="0">
                <a:latin typeface="Times New Roman" pitchFamily="18" charset="0"/>
                <a:cs typeface="Times New Roman" pitchFamily="18" charset="0"/>
              </a:rPr>
              <a:t>, A.B., Johnsen, K., Dickerson, R.F., Lok, B.C., Cohen, M.S., Duerson, M., Pauly, R.R., Stevens, A.O., Wagner, P. and Lind, D.S., 2007. Comparing interpersonal interactions with a virtual human to those with a real human. IEEE transactions on visualization and computer graphics, 13(3), pp.443-457. </a:t>
            </a:r>
          </a:p>
          <a:p>
            <a:pPr algn="just">
              <a:lnSpc>
                <a:spcPct val="150000"/>
              </a:lnSpc>
            </a:pPr>
            <a:r>
              <a:rPr lang="en-US" sz="1200" dirty="0">
                <a:latin typeface="Times New Roman" pitchFamily="18" charset="0"/>
                <a:cs typeface="Times New Roman" pitchFamily="18" charset="0"/>
              </a:rPr>
              <a:t>[8] Fadhil, A., 2018.“Beyond patient monitoring: Conversational agents role in telemedicine &amp; healthcare support for home-living elderly individuals”. </a:t>
            </a:r>
            <a:r>
              <a:rPr lang="en-US" sz="1200" dirty="0" err="1">
                <a:latin typeface="Times New Roman" pitchFamily="18" charset="0"/>
                <a:cs typeface="Times New Roman" pitchFamily="18" charset="0"/>
              </a:rPr>
              <a:t>arXiv</a:t>
            </a:r>
            <a:r>
              <a:rPr lang="en-US" sz="1200" dirty="0">
                <a:latin typeface="Times New Roman" pitchFamily="18" charset="0"/>
                <a:cs typeface="Times New Roman" pitchFamily="18" charset="0"/>
              </a:rPr>
              <a:t> preprint arXiv:1803.06000.</a:t>
            </a:r>
          </a:p>
          <a:p>
            <a:pPr algn="just">
              <a:lnSpc>
                <a:spcPct val="150000"/>
              </a:lnSpc>
            </a:pPr>
            <a:r>
              <a:rPr lang="en-US" sz="1200" dirty="0">
                <a:latin typeface="Times New Roman" pitchFamily="18" charset="0"/>
                <a:cs typeface="Times New Roman" pitchFamily="18" charset="0"/>
              </a:rPr>
              <a:t>[9] Amato, F., </a:t>
            </a:r>
            <a:r>
              <a:rPr lang="en-US" sz="1200" dirty="0" err="1">
                <a:latin typeface="Times New Roman" pitchFamily="18" charset="0"/>
                <a:cs typeface="Times New Roman" pitchFamily="18" charset="0"/>
              </a:rPr>
              <a:t>Marrone</a:t>
            </a:r>
            <a:r>
              <a:rPr lang="en-US" sz="1200" dirty="0">
                <a:latin typeface="Times New Roman" pitchFamily="18" charset="0"/>
                <a:cs typeface="Times New Roman" pitchFamily="18" charset="0"/>
              </a:rPr>
              <a:t>, S., Moscato, V., Piantadosi, G., </a:t>
            </a:r>
            <a:r>
              <a:rPr lang="en-US" sz="1200" dirty="0" err="1">
                <a:latin typeface="Times New Roman" pitchFamily="18" charset="0"/>
                <a:cs typeface="Times New Roman" pitchFamily="18" charset="0"/>
              </a:rPr>
              <a:t>Picariello</a:t>
            </a:r>
            <a:r>
              <a:rPr lang="en-US" sz="1200" dirty="0">
                <a:latin typeface="Times New Roman" pitchFamily="18" charset="0"/>
                <a:cs typeface="Times New Roman" pitchFamily="18" charset="0"/>
              </a:rPr>
              <a:t>, A. and Sansone, C., 2017. Chatbots Meet eHealth: Automatizing Healthcare. In WAIAH@ AI* IA (pp. 40-49).</a:t>
            </a:r>
          </a:p>
          <a:p>
            <a:pPr algn="just">
              <a:lnSpc>
                <a:spcPct val="150000"/>
              </a:lnSpc>
            </a:pPr>
            <a:r>
              <a:rPr lang="en-US" sz="1200" dirty="0">
                <a:latin typeface="Times New Roman" pitchFamily="18" charset="0"/>
                <a:cs typeface="Times New Roman" pitchFamily="18" charset="0"/>
              </a:rPr>
              <a:t>[10] Comendador, </a:t>
            </a:r>
            <a:r>
              <a:rPr lang="en-US" sz="1200" dirty="0" err="1">
                <a:latin typeface="Times New Roman" pitchFamily="18" charset="0"/>
                <a:cs typeface="Times New Roman" pitchFamily="18" charset="0"/>
              </a:rPr>
              <a:t>BenildaEleonor</a:t>
            </a:r>
            <a:r>
              <a:rPr lang="en-US" sz="1200" dirty="0">
                <a:latin typeface="Times New Roman" pitchFamily="18" charset="0"/>
                <a:cs typeface="Times New Roman" pitchFamily="18" charset="0"/>
              </a:rPr>
              <a:t> V., et al. "</a:t>
            </a:r>
            <a:r>
              <a:rPr lang="en-US" sz="1200" dirty="0" err="1">
                <a:latin typeface="Times New Roman" pitchFamily="18" charset="0"/>
                <a:cs typeface="Times New Roman" pitchFamily="18" charset="0"/>
              </a:rPr>
              <a:t>Pharmabot</a:t>
            </a:r>
            <a:r>
              <a:rPr lang="en-US" sz="1200" dirty="0">
                <a:latin typeface="Times New Roman" pitchFamily="18" charset="0"/>
                <a:cs typeface="Times New Roman" pitchFamily="18" charset="0"/>
              </a:rPr>
              <a:t>: a pediatric generic medicine consultant chatbot." Journal of Automation and Control Engineering Vol 3.2 (2015)</a:t>
            </a:r>
          </a:p>
          <a:p>
            <a:pPr algn="just">
              <a:lnSpc>
                <a:spcPct val="150000"/>
              </a:lnSpc>
            </a:pPr>
            <a:endParaRPr lang="en-US" sz="12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ChangeArrowheads="1"/>
          </p:cNvSpPr>
          <p:nvPr/>
        </p:nvSpPr>
        <p:spPr bwMode="auto">
          <a:xfrm>
            <a:off x="342900" y="803448"/>
            <a:ext cx="8458200" cy="42548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lnSpc>
                <a:spcPct val="150000"/>
              </a:lnSpc>
            </a:pPr>
            <a:r>
              <a:rPr lang="en-US" sz="1400" b="1" dirty="0">
                <a:latin typeface="Times New Roman" pitchFamily="18" charset="0"/>
                <a:cs typeface="Times New Roman" pitchFamily="18" charset="0"/>
              </a:rPr>
              <a:t>1.4 Existing System</a:t>
            </a:r>
          </a:p>
          <a:p>
            <a:pPr algn="just">
              <a:lnSpc>
                <a:spcPct val="150000"/>
              </a:lnSpc>
            </a:pPr>
            <a:endParaRPr lang="en-US" sz="1400" dirty="0">
              <a:latin typeface="Times New Roman" pitchFamily="18" charset="0"/>
              <a:cs typeface="Times New Roman" pitchFamily="18" charset="0"/>
            </a:endParaRPr>
          </a:p>
          <a:p>
            <a:pPr algn="just">
              <a:lnSpc>
                <a:spcPct val="150000"/>
              </a:lnSpc>
            </a:pPr>
            <a:r>
              <a:rPr lang="en-US" sz="1400" dirty="0">
                <a:latin typeface="Times New Roman" pitchFamily="18" charset="0"/>
                <a:cs typeface="Times New Roman" pitchFamily="18" charset="0"/>
              </a:rPr>
              <a:t>One of the major challenges that India as a country faces is to cater to good quality and affordable healthcare to its growing population. The World Health Report issued by WHO has ranked India’s healthcare system at 112 out of 190 countries. This inaccessibility of healthcare facilities especially in rural India and the intricacy in accessing means of transport further causes patients to postpone their treatment, or opt for medical facilities that may be closer but at the same time are not cost-efficient and well-matched to their medical needs.</a:t>
            </a:r>
          </a:p>
          <a:p>
            <a:pPr algn="just">
              <a:lnSpc>
                <a:spcPct val="150000"/>
              </a:lnSpc>
            </a:pPr>
            <a:endParaRPr lang="en-US" sz="1400" b="1" dirty="0">
              <a:latin typeface="Times New Roman" pitchFamily="18" charset="0"/>
              <a:cs typeface="Times New Roman" pitchFamily="18" charset="0"/>
            </a:endParaRPr>
          </a:p>
          <a:p>
            <a:pPr algn="just">
              <a:lnSpc>
                <a:spcPct val="150000"/>
              </a:lnSpc>
            </a:pPr>
            <a:r>
              <a:rPr lang="en-US" sz="1400" b="1" dirty="0">
                <a:latin typeface="Times New Roman" pitchFamily="18" charset="0"/>
                <a:cs typeface="Times New Roman" pitchFamily="18" charset="0"/>
              </a:rPr>
              <a:t>1.4.1 DISADVANTAGE OF EXISTING SYSTEM </a:t>
            </a:r>
          </a:p>
          <a:p>
            <a:pPr algn="just">
              <a:lnSpc>
                <a:spcPct val="150000"/>
              </a:lnSpc>
            </a:pPr>
            <a:endParaRPr lang="en-US" sz="1400" b="1" dirty="0">
              <a:latin typeface="Times New Roman" pitchFamily="18" charset="0"/>
              <a:cs typeface="Times New Roman" pitchFamily="18" charset="0"/>
            </a:endParaRPr>
          </a:p>
          <a:p>
            <a:pPr lvl="1" algn="just">
              <a:lnSpc>
                <a:spcPct val="150000"/>
              </a:lnSpc>
              <a:buFont typeface="Wingdings" pitchFamily="2" charset="2"/>
              <a:buChar char="Ø"/>
            </a:pPr>
            <a:r>
              <a:rPr lang="en-US" sz="1400" dirty="0">
                <a:latin typeface="Times New Roman" pitchFamily="18" charset="0"/>
                <a:cs typeface="Times New Roman" pitchFamily="18" charset="0"/>
              </a:rPr>
              <a:t> More cost-efficient</a:t>
            </a:r>
          </a:p>
          <a:p>
            <a:pPr lvl="1" algn="just">
              <a:lnSpc>
                <a:spcPct val="150000"/>
              </a:lnSpc>
              <a:buFont typeface="Wingdings" pitchFamily="2" charset="2"/>
              <a:buChar char="Ø"/>
            </a:pPr>
            <a:r>
              <a:rPr lang="en-US" sz="1400" dirty="0">
                <a:latin typeface="Times New Roman" pitchFamily="18" charset="0"/>
                <a:cs typeface="Times New Roman" pitchFamily="18" charset="0"/>
              </a:rPr>
              <a:t> Well-matched to their medical needs</a:t>
            </a:r>
          </a:p>
          <a:p>
            <a:pPr lvl="1" algn="just">
              <a:lnSpc>
                <a:spcPct val="150000"/>
              </a:lnSpc>
              <a:buFont typeface="Wingdings" pitchFamily="2" charset="2"/>
              <a:buChar char="Ø"/>
            </a:pPr>
            <a:r>
              <a:rPr lang="en-US" sz="1400" dirty="0">
                <a:latin typeface="Times New Roman" pitchFamily="18" charset="0"/>
                <a:cs typeface="Times New Roman" pitchFamily="18" charset="0"/>
              </a:rPr>
              <a:t>Low Quality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ChangeArrowheads="1"/>
          </p:cNvSpPr>
          <p:nvPr/>
        </p:nvSpPr>
        <p:spPr bwMode="auto">
          <a:xfrm>
            <a:off x="152400" y="115978"/>
            <a:ext cx="7315200" cy="461665"/>
          </a:xfrm>
          <a:prstGeom prst="rect">
            <a:avLst/>
          </a:prstGeom>
          <a:noFill/>
          <a:ln w="9525">
            <a:noFill/>
            <a:miter lim="800000"/>
            <a:headEnd/>
            <a:tailEnd/>
          </a:ln>
        </p:spPr>
        <p:txBody>
          <a:bodyPr anchor="ctr">
            <a:spAutoFit/>
          </a:bodyPr>
          <a:lstStyle/>
          <a:p>
            <a:pPr algn="just">
              <a:lnSpc>
                <a:spcPct val="150000"/>
              </a:lnSpc>
            </a:pPr>
            <a:r>
              <a:rPr lang="en-US" sz="1600" b="1" dirty="0">
                <a:latin typeface="Times New Roman" pitchFamily="18" charset="0"/>
                <a:cs typeface="Times New Roman" pitchFamily="18" charset="0"/>
              </a:rPr>
              <a:t>1.5.2 LITERATURE SURVEY</a:t>
            </a:r>
            <a:endParaRPr lang="en-US" sz="1600" dirty="0">
              <a:latin typeface="Times New Roman" pitchFamily="18" charset="0"/>
              <a:cs typeface="Times New Roman" pitchFamily="18" charset="0"/>
            </a:endParaRPr>
          </a:p>
        </p:txBody>
      </p:sp>
      <p:sp>
        <p:nvSpPr>
          <p:cNvPr id="8195" name="Rectangle 3"/>
          <p:cNvSpPr>
            <a:spLocks noChangeArrowheads="1"/>
          </p:cNvSpPr>
          <p:nvPr/>
        </p:nvSpPr>
        <p:spPr bwMode="auto">
          <a:xfrm>
            <a:off x="189470" y="457200"/>
            <a:ext cx="8628185" cy="6516977"/>
          </a:xfrm>
          <a:prstGeom prst="rect">
            <a:avLst/>
          </a:prstGeom>
          <a:noFill/>
          <a:ln w="9525">
            <a:noFill/>
            <a:miter lim="800000"/>
            <a:headEnd/>
            <a:tailEnd/>
          </a:ln>
        </p:spPr>
        <p:txBody>
          <a:bodyPr wrap="square" anchor="ctr">
            <a:spAutoFit/>
          </a:bodyPr>
          <a:lstStyle/>
          <a:p>
            <a:pPr algn="just">
              <a:lnSpc>
                <a:spcPct val="150000"/>
              </a:lnSpc>
            </a:pPr>
            <a:r>
              <a:rPr lang="en-US" sz="1400" b="1" dirty="0">
                <a:latin typeface="Times New Roman" pitchFamily="18" charset="0"/>
                <a:cs typeface="Times New Roman" pitchFamily="18" charset="0"/>
              </a:rPr>
              <a:t>TITLE: Balinese Historian Chatbot using Full-Text Search and Artificial Intelligence Markup Language Method</a:t>
            </a:r>
          </a:p>
          <a:p>
            <a:pPr algn="just">
              <a:lnSpc>
                <a:spcPct val="150000"/>
              </a:lnSpc>
            </a:pPr>
            <a:r>
              <a:rPr lang="en-US" sz="1400" b="1" dirty="0">
                <a:latin typeface="Times New Roman" pitchFamily="18" charset="0"/>
                <a:cs typeface="Times New Roman" pitchFamily="18" charset="0"/>
              </a:rPr>
              <a:t>YEAR: 2019</a:t>
            </a:r>
          </a:p>
          <a:p>
            <a:pPr algn="just">
              <a:lnSpc>
                <a:spcPct val="150000"/>
              </a:lnSpc>
            </a:pPr>
            <a:r>
              <a:rPr lang="en-US" sz="1400" b="1" dirty="0">
                <a:latin typeface="Times New Roman" pitchFamily="18" charset="0"/>
                <a:cs typeface="Times New Roman" pitchFamily="18" charset="0"/>
              </a:rPr>
              <a:t>AUTHOR: I Made </a:t>
            </a:r>
            <a:r>
              <a:rPr lang="en-US" sz="1400" b="1" dirty="0" err="1">
                <a:latin typeface="Times New Roman" pitchFamily="18" charset="0"/>
                <a:cs typeface="Times New Roman" pitchFamily="18" charset="0"/>
              </a:rPr>
              <a:t>Sukarsa</a:t>
            </a:r>
            <a:r>
              <a:rPr lang="en-US" sz="1400" b="1" dirty="0">
                <a:latin typeface="Times New Roman" pitchFamily="18" charset="0"/>
                <a:cs typeface="Times New Roman" pitchFamily="18" charset="0"/>
              </a:rPr>
              <a:t>, I Putu Agung </a:t>
            </a:r>
            <a:r>
              <a:rPr lang="en-US" sz="1400" b="1" dirty="0" err="1">
                <a:latin typeface="Times New Roman" pitchFamily="18" charset="0"/>
                <a:cs typeface="Times New Roman" pitchFamily="18" charset="0"/>
              </a:rPr>
              <a:t>Bayupati</a:t>
            </a:r>
            <a:endParaRPr lang="en-US" sz="1400" b="1" dirty="0">
              <a:latin typeface="Times New Roman" pitchFamily="18" charset="0"/>
              <a:cs typeface="Times New Roman" pitchFamily="18" charset="0"/>
            </a:endParaRPr>
          </a:p>
          <a:p>
            <a:pPr algn="just">
              <a:lnSpc>
                <a:spcPct val="150000"/>
              </a:lnSpc>
            </a:pPr>
            <a:endParaRPr lang="en-US" sz="1400" b="1" dirty="0">
              <a:latin typeface="Times New Roman" pitchFamily="18" charset="0"/>
              <a:cs typeface="Times New Roman" pitchFamily="18" charset="0"/>
            </a:endParaRPr>
          </a:p>
          <a:p>
            <a:pPr algn="just">
              <a:lnSpc>
                <a:spcPct val="150000"/>
              </a:lnSpc>
            </a:pPr>
            <a:r>
              <a:rPr lang="en-US" sz="1400" b="1" dirty="0">
                <a:latin typeface="Times New Roman" pitchFamily="18" charset="0"/>
                <a:cs typeface="Times New Roman" pitchFamily="18" charset="0"/>
              </a:rPr>
              <a:t>DESCRIPTION</a:t>
            </a:r>
            <a:endParaRPr lang="en-US" sz="1400" dirty="0">
              <a:latin typeface="Times New Roman" pitchFamily="18" charset="0"/>
              <a:cs typeface="Times New Roman" pitchFamily="18" charset="0"/>
            </a:endParaRPr>
          </a:p>
          <a:p>
            <a:pPr algn="just">
              <a:lnSpc>
                <a:spcPct val="150000"/>
              </a:lnSpc>
            </a:pPr>
            <a:r>
              <a:rPr lang="en-US" sz="1400" dirty="0">
                <a:latin typeface="Times New Roman" pitchFamily="18" charset="0"/>
                <a:cs typeface="Times New Roman" pitchFamily="18" charset="0"/>
              </a:rPr>
              <a:t>In the era of technology, various information could be obtained quickly and easily. The history of Bali is one of the information that could be obtained. Balinese have known their history through </a:t>
            </a:r>
            <a:r>
              <a:rPr lang="en-US" sz="1400" dirty="0" err="1">
                <a:latin typeface="Times New Roman" pitchFamily="18" charset="0"/>
                <a:cs typeface="Times New Roman" pitchFamily="18" charset="0"/>
              </a:rPr>
              <a:t>Babad</a:t>
            </a:r>
            <a:r>
              <a:rPr lang="en-US" sz="1400" dirty="0">
                <a:latin typeface="Times New Roman" pitchFamily="18" charset="0"/>
                <a:cs typeface="Times New Roman" pitchFamily="18" charset="0"/>
              </a:rPr>
              <a:t> and stories which are told through generations. </a:t>
            </a:r>
            <a:r>
              <a:rPr lang="en-US" sz="1400" dirty="0" err="1">
                <a:latin typeface="Times New Roman" pitchFamily="18" charset="0"/>
                <a:cs typeface="Times New Roman" pitchFamily="18" charset="0"/>
              </a:rPr>
              <a:t>Babad</a:t>
            </a:r>
            <a:r>
              <a:rPr lang="en-US" sz="1400" dirty="0">
                <a:latin typeface="Times New Roman" pitchFamily="18" charset="0"/>
                <a:cs typeface="Times New Roman" pitchFamily="18" charset="0"/>
              </a:rPr>
              <a:t> is traditional historical writing which tells important event that has happened. As technology evolves, Balinese‘s interest in studying their own history has been decreased. It is caused by people interest in studying history books and chronicles tend to decrease over time. Therefore, an innovation of technology, which able to convert historical data from printed media to digital media, is needed. The technology that could be used is Chatbot technology; a computer program that could carry out conversations. Chatbot technology is used to make people learning history easily by using Instant Messenger LINE as a platform to communicate. This Chatbot uses two methods, namely the Artificial Intelligence Markup Language method and the Full-Text Search method. The Artificial Intelligence Markup Language method is used as the process of making characteristic of questions and answers. The Full-Text Search method is the process of matching answers based on user input. This chatbot only uses Indonesian to communicate. The results of this study are a Chatbot that could be accessed by using Instant Messenger LINE and could communicate like historian expert. In the era of technology, various information could be obtained quickly and easily.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ChangeArrowheads="1"/>
          </p:cNvSpPr>
          <p:nvPr/>
        </p:nvSpPr>
        <p:spPr bwMode="auto">
          <a:xfrm>
            <a:off x="457200" y="304800"/>
            <a:ext cx="7543800" cy="369888"/>
          </a:xfrm>
          <a:prstGeom prst="rect">
            <a:avLst/>
          </a:prstGeom>
          <a:noFill/>
          <a:ln w="9525">
            <a:noFill/>
            <a:miter lim="800000"/>
            <a:headEnd/>
            <a:tailEnd/>
          </a:ln>
        </p:spPr>
        <p:txBody>
          <a:bodyPr>
            <a:spAutoFit/>
          </a:bodyPr>
          <a:lstStyle/>
          <a:p>
            <a:r>
              <a:rPr lang="en-US">
                <a:latin typeface="Times New Roman" pitchFamily="18" charset="0"/>
                <a:cs typeface="Times New Roman" pitchFamily="18" charset="0"/>
              </a:rPr>
              <a:t> </a:t>
            </a:r>
          </a:p>
        </p:txBody>
      </p:sp>
      <p:sp>
        <p:nvSpPr>
          <p:cNvPr id="9219" name="Rectangle 3"/>
          <p:cNvSpPr>
            <a:spLocks noChangeArrowheads="1"/>
          </p:cNvSpPr>
          <p:nvPr/>
        </p:nvSpPr>
        <p:spPr bwMode="auto">
          <a:xfrm>
            <a:off x="228600" y="271788"/>
            <a:ext cx="8686800" cy="6029984"/>
          </a:xfrm>
          <a:prstGeom prst="rect">
            <a:avLst/>
          </a:prstGeom>
          <a:noFill/>
          <a:ln w="9525">
            <a:noFill/>
            <a:miter lim="800000"/>
            <a:headEnd/>
            <a:tailEnd/>
          </a:ln>
        </p:spPr>
        <p:txBody>
          <a:bodyPr anchor="ctr">
            <a:spAutoFit/>
          </a:bodyPr>
          <a:lstStyle/>
          <a:p>
            <a:pPr algn="just">
              <a:spcBef>
                <a:spcPts val="2400"/>
              </a:spcBef>
            </a:pPr>
            <a:r>
              <a:rPr lang="en-US" sz="1400" b="1" kern="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TITLE: Rural India’s access to healthcare patchy study</a:t>
            </a:r>
          </a:p>
          <a:p>
            <a:pPr algn="just">
              <a:spcBef>
                <a:spcPts val="2400"/>
              </a:spcBef>
            </a:pPr>
            <a:r>
              <a:rPr lang="en-US" sz="1400" b="1" kern="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AUTHOR: </a:t>
            </a:r>
            <a:r>
              <a:rPr lang="en-US" sz="1400" b="1" kern="0" dirty="0" err="1">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Pratyush</a:t>
            </a:r>
            <a:r>
              <a:rPr lang="en-US" sz="1400" b="1" kern="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 Kumar1, Raman Kumar2</a:t>
            </a:r>
          </a:p>
          <a:p>
            <a:pPr algn="just">
              <a:spcBef>
                <a:spcPts val="2400"/>
              </a:spcBef>
            </a:pPr>
            <a:r>
              <a:rPr lang="en-US" sz="1400" b="1" kern="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YEAR:2019</a:t>
            </a:r>
          </a:p>
          <a:p>
            <a:pPr algn="just">
              <a:spcBef>
                <a:spcPts val="2400"/>
              </a:spcBef>
            </a:pPr>
            <a:r>
              <a:rPr lang="en-US" sz="1400" b="1" kern="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DESCRIPTION:</a:t>
            </a:r>
          </a:p>
          <a:p>
            <a:pPr algn="just">
              <a:lnSpc>
                <a:spcPct val="150000"/>
              </a:lnSpc>
              <a:spcBef>
                <a:spcPts val="2400"/>
              </a:spcBef>
            </a:pPr>
            <a:r>
              <a:rPr lang="en-US" sz="1200" kern="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Half the world's people currently live in rural and remote areas. About 70% of the world's 1.4 billion people who are extremely poor live in rural areas. The problem is that the majority of healthcare providers prefer to serve in urban areas. Only a comprehensive and systematic approach can address these inequities. India, the largest democratic republic in the world, possesses 2.4% of the world's land area and supports 16% of the world's population. According to census 2011, 68.84% of population resides in rural areas. Nearly 86% of all the medical visits in India are made by rural inhabitants with a majority still traveling more than 100 km to avail healthcare facility, of which 70%–80% is born out of pocket landing them in poverty. A country's approach must systematically and simultaneously address legal coverage and rights, health worker shortages, extension of healthcare protection, and quality of care. Only then can equitable access for all be fully achieved. Those living in rural areas have access to health protection and services that meet the criteria of availability, affordability, accessibility, acceptability, and quality. Family medicine as a broad specialty has its role from womb till tomb. Family medicine is defined as a specialty of medicine which is concerned with providing comprehensive care to individuals and families by integrating biomedical, behavioral, and social sciences. As an academic discipline, it includes comprehensive healthcare services, education, and research. A family doctor provides primary and continuing care to the entire family within the communities; addresses physical, psychological, and social problems; and coordinates comprehensive healthcare services with other specialists, as needed. The practitioners in family medicine can play an important role in providing healthcare services to the suffering humanity.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ChangeArrowheads="1"/>
          </p:cNvSpPr>
          <p:nvPr/>
        </p:nvSpPr>
        <p:spPr bwMode="auto">
          <a:xfrm>
            <a:off x="228600" y="834509"/>
            <a:ext cx="8686800" cy="5701369"/>
          </a:xfrm>
          <a:prstGeom prst="rect">
            <a:avLst/>
          </a:prstGeom>
          <a:noFill/>
          <a:ln w="9525">
            <a:noFill/>
            <a:miter lim="800000"/>
            <a:headEnd/>
            <a:tailEnd/>
          </a:ln>
        </p:spPr>
        <p:txBody>
          <a:bodyPr wrap="square" anchor="ctr">
            <a:spAutoFit/>
          </a:bodyPr>
          <a:lstStyle/>
          <a:p>
            <a:pPr algn="just">
              <a:spcBef>
                <a:spcPts val="2400"/>
              </a:spcBef>
            </a:pPr>
            <a:r>
              <a:rPr lang="en-US" sz="1400" b="1" kern="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TITLE: Beyond patient monitoring: Conversational agents role in telemedicine &amp; healthcare support for home-living elderly individuals</a:t>
            </a:r>
          </a:p>
          <a:p>
            <a:pPr algn="just">
              <a:spcBef>
                <a:spcPts val="2400"/>
              </a:spcBef>
            </a:pPr>
            <a:r>
              <a:rPr lang="en-US" sz="1400" b="1" kern="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AUTHOR: Ahmed Fadhil</a:t>
            </a:r>
          </a:p>
          <a:p>
            <a:pPr algn="just">
              <a:spcBef>
                <a:spcPts val="2400"/>
              </a:spcBef>
            </a:pPr>
            <a:r>
              <a:rPr lang="en-US" sz="1400" b="1" kern="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YEAR: 2018</a:t>
            </a:r>
          </a:p>
          <a:p>
            <a:pPr algn="just">
              <a:lnSpc>
                <a:spcPct val="150000"/>
              </a:lnSpc>
              <a:spcBef>
                <a:spcPts val="2400"/>
              </a:spcBef>
            </a:pPr>
            <a:r>
              <a:rPr lang="en-US" sz="1400" b="1" kern="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DESCRIPTION:</a:t>
            </a:r>
            <a:endParaRPr lang="en-US" sz="1400" kern="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Bef>
                <a:spcPts val="2400"/>
              </a:spcBef>
            </a:pPr>
            <a:r>
              <a:rPr lang="en-US" sz="1400" kern="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There is a need for systems to dynamically interact with ageing populations to gather information, monitor health condition and provide support, especially after hospital discharge or at-home settings. Several smart devices have been delivered by digital health, bundled with telemedicine systems, smartphone and other digital services. While such solutions offer </a:t>
            </a:r>
            <a:r>
              <a:rPr lang="en-US" sz="1400" kern="0" dirty="0" err="1">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personalised</a:t>
            </a:r>
            <a:r>
              <a:rPr lang="en-US" sz="1400" kern="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 data and suggestions, the real disruptive step comes from the interaction of new digital ecosystem, represented by chatbots. Chatbots will play a leading role by embodying the function of a virtual assistant and bridging the gap between patients and clinicians. Powered by AI and machine learning algorithms, chatbots are forecasted to save healthcare costs when used in place of a human or assist them as a preliminary step of helping to assess a condition and providing self-care recommendations. This paper describes integrating chatbots into telemedicine systems intended for elderly patient after their hospital discharge. The paper discusses possible ways to </a:t>
            </a:r>
            <a:r>
              <a:rPr lang="en-US" sz="1400" kern="0" dirty="0" err="1">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utilise</a:t>
            </a:r>
            <a:r>
              <a:rPr lang="en-US" sz="1400" kern="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 chatbots to assist healthcare providers and support patients with their condition.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2595</TotalTime>
  <Words>7864</Words>
  <Application>Microsoft Office PowerPoint</Application>
  <PresentationFormat>On-screen Show (4:3)</PresentationFormat>
  <Paragraphs>491</Paragraphs>
  <Slides>56</Slides>
  <Notes>16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56</vt:i4>
      </vt:variant>
    </vt:vector>
  </HeadingPairs>
  <TitlesOfParts>
    <vt:vector size="66" baseType="lpstr">
      <vt:lpstr>Arial</vt:lpstr>
      <vt:lpstr>Bell MT</vt:lpstr>
      <vt:lpstr>Calibri</vt:lpstr>
      <vt:lpstr>Cambria</vt:lpstr>
      <vt:lpstr>Constantia</vt:lpstr>
      <vt:lpstr>Symbol</vt:lpstr>
      <vt:lpstr>Times New Roman</vt:lpstr>
      <vt:lpstr>Wingdings</vt:lpstr>
      <vt:lpstr>Wingdings 2</vt:lpstr>
      <vt:lpstr>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Verilink Technologies</Manager>
  <Company>Verilink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Verilink Technologies</dc:creator>
  <cp:lastModifiedBy>VERTILINK TECH</cp:lastModifiedBy>
  <cp:revision>44</cp:revision>
  <dcterms:created xsi:type="dcterms:W3CDTF">2006-08-16T00:00:00Z</dcterms:created>
  <dcterms:modified xsi:type="dcterms:W3CDTF">2021-06-05T13:59:18Z</dcterms:modified>
</cp:coreProperties>
</file>